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handoutMasterIdLst>
    <p:handoutMasterId r:id="rId7"/>
  </p:handoutMasterIdLst>
  <p:sldIdLst>
    <p:sldId id="319" r:id="rId2"/>
    <p:sldId id="321" r:id="rId3"/>
    <p:sldId id="320" r:id="rId4"/>
    <p:sldId id="317" r:id="rId5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1671">
          <p15:clr>
            <a:srgbClr val="A4A3A4"/>
          </p15:clr>
        </p15:guide>
        <p15:guide id="3" pos="28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L004" initials="" lastIdx="2" clrIdx="0"/>
  <p:cmAuthor id="2" name="MCL005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194" y="102"/>
      </p:cViewPr>
      <p:guideLst>
        <p:guide orient="horz" pos="2182"/>
        <p:guide orient="horz" pos="1671"/>
        <p:guide pos="2811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2354A247-331E-4C06-959E-17DE40423607}" type="datetime1">
              <a:rPr lang="ko-KR" altLang="en-US"/>
              <a:pPr>
                <a:defRPr lang="ko-KR"/>
              </a:pPr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119A31F1-624A-4CA3-9888-FE553D5BF7DF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7E770436-D3B6-4FBC-B082-CBE75255D48D}" type="datetime1">
              <a:rPr lang="ko-KR" altLang="en-US"/>
              <a:pPr>
                <a:defRPr lang="ko-KR"/>
              </a:pPr>
              <a:t>2023-09-21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0AF4B9D7-3497-4CC6-A094-F5D2B1BD98E2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defTabSz="910937">
              <a:defRPr lang="ko-KR" altLang="en-US"/>
            </a:pPr>
            <a:endParaRPr lang="en-US" altLang="ko-KR"/>
          </a:p>
        </p:txBody>
      </p:sp>
      <p:sp>
        <p:nvSpPr>
          <p:cNvPr id="717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CB2AF4F-E8E5-402D-A17F-DCCE15A80476}" type="slidenum">
              <a:rPr lang="ko-KR" altLang="en-US">
                <a:latin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1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9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8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7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E7B-10E8-1958-703A-37569D6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2F5-75CB-4F2B-B9E1-AD4118A2F086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23A-60EE-D640-5891-642A6E87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EB7-30DF-2537-A9BD-C4521D7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A8AF-F39B-4D0B-B85C-B5D4E8615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094-D757-3F2B-34E7-1490667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1256-A674-414C-8085-E9E129C6B32F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D3F6-9E5D-4385-3AC8-EE954C2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F6E4-440B-C7A4-B587-E174D83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9523-E42C-4253-9E4C-045FC1758D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19D-9CAE-4FCD-D89C-3B4FFC2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F6B-7E60-49BE-8B10-54E1A62DE9F7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D70B-D812-AF73-629B-9FFD053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875-E54F-271F-A471-162958A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F22-C847-438B-B3C8-FF2FC4406E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8DFC7CE-44E2-C418-DC34-40A69DD030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432550"/>
            <a:ext cx="55006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66DA219-7796-A5C4-C892-A7DA7B198A4C}"/>
              </a:ext>
            </a:extLst>
          </p:cNvPr>
          <p:cNvSpPr txBox="1">
            <a:spLocks/>
          </p:cNvSpPr>
          <p:nvPr userDrawn="1"/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2DC22D-1FFA-46A3-BFD3-FAF41F4CE32E}" type="datetime1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2023-09-21</a:t>
            </a:fld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80AC698-36CC-9060-F280-688705C63796}"/>
              </a:ext>
            </a:extLst>
          </p:cNvPr>
          <p:cNvSpPr txBox="1">
            <a:spLocks/>
          </p:cNvSpPr>
          <p:nvPr userDrawn="1"/>
        </p:nvSpPr>
        <p:spPr>
          <a:xfrm>
            <a:off x="8215313" y="6427788"/>
            <a:ext cx="665162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C82F0B1-C236-43E1-8FDF-D6C15530182E}" type="slidenum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" descr="C:\Users\ANU\Desktop\anumark(jpg)\시그니쳐(좌우조합형)_1.jpg">
            <a:extLst>
              <a:ext uri="{FF2B5EF4-FFF2-40B4-BE49-F238E27FC236}">
                <a16:creationId xmlns:a16="http://schemas.microsoft.com/office/drawing/2014/main" id="{ED28025A-A272-23FE-0311-EA12F461A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75"/>
            <a:ext cx="1800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F829A8F-9271-F4CD-C108-0B29917F6AE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04863"/>
            <a:ext cx="86883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F7DF89A-5D47-96D6-DFE4-7F9A9F70D57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249988"/>
            <a:ext cx="8682038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날짜 개체 틀 1">
            <a:extLst>
              <a:ext uri="{FF2B5EF4-FFF2-40B4-BE49-F238E27FC236}">
                <a16:creationId xmlns:a16="http://schemas.microsoft.com/office/drawing/2014/main" id="{F972120B-BA4A-8B8B-7FEB-D91FBC6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377E-7DAF-4E9B-9B5E-80812A1368F4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7A77CDC1-63A8-687F-1147-F322893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D51602A-92DB-37B5-B413-8F83C2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0E46-4814-44C0-9538-39B871DD02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F6435-FADE-4C12-4A80-ECFF47BFF66B}"/>
              </a:ext>
            </a:extLst>
          </p:cNvPr>
          <p:cNvCxnSpPr/>
          <p:nvPr userDrawn="1"/>
        </p:nvCxnSpPr>
        <p:spPr>
          <a:xfrm>
            <a:off x="249238" y="12604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4D360A-CA66-7DCC-BF88-58047E45B86A}"/>
              </a:ext>
            </a:extLst>
          </p:cNvPr>
          <p:cNvCxnSpPr/>
          <p:nvPr userDrawn="1"/>
        </p:nvCxnSpPr>
        <p:spPr>
          <a:xfrm>
            <a:off x="249238" y="31019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C1B71-57D5-1E48-CE3F-49260F911101}"/>
              </a:ext>
            </a:extLst>
          </p:cNvPr>
          <p:cNvSpPr/>
          <p:nvPr userDrawn="1"/>
        </p:nvSpPr>
        <p:spPr>
          <a:xfrm>
            <a:off x="255588" y="1525588"/>
            <a:ext cx="8639175" cy="1260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D3BE9A5-F512-7DA6-1550-19A9A8011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75" y="6397625"/>
            <a:ext cx="26431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Andong National University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0118C53-9E08-19E4-9423-DCDD4773B054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57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A3F4456-95CC-AF19-B4C1-29D77342D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397625"/>
            <a:ext cx="55006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52" y="1851744"/>
            <a:ext cx="8640000" cy="720000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2">
            <a:extLst>
              <a:ext uri="{FF2B5EF4-FFF2-40B4-BE49-F238E27FC236}">
                <a16:creationId xmlns:a16="http://schemas.microsoft.com/office/drawing/2014/main" id="{F8134B38-F1DD-495B-6FB2-3A43B9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AF58-A85D-4C6E-9076-44AA91434E4C}" type="datetime1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DBFD7583-C706-4875-D1BB-AB5E00B8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2F38965B-296A-550B-A0CD-CC0DC33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CE18-94B5-4EA1-B95F-2E2D6A96A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8B18-B063-690C-12B7-544301D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6489-683D-4D77-AD67-2F9248AA3982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D40-C091-DF81-43CD-C929452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F6A-0160-3C21-09B4-9A65D66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142A-7084-409A-B1B8-3745D9CD08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50E-9919-04D6-5620-12D583A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D538-56A5-4933-971A-501167A55F7B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9E56-CDDB-2CDF-D6EE-3EA858F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0753-672C-FD2F-0AB0-5145988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2056-4B56-40EE-9C08-5E075F2B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EA351-9ED7-63C9-77B6-BC9B9C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041A-6C0F-440D-A87E-42E79322889F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E73FE-4F04-E34C-6393-879CB79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774D7-43A3-CB9A-806F-1B8CA7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3C4-24E5-4129-B750-75154EDD6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F82F4-3E26-8F71-3BDB-AD79E15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C1C5-EC44-4959-A0EE-52A5ECA2F1A6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2D3C61-FDEA-BA2E-B733-9A3B130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4AEEB-A556-8882-9457-746AEC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CAA-A9A2-410D-89E4-E6961E04B1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1B4D41-87E3-2A22-5C13-266E1CA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D0FA-464D-4FF6-9B40-2B3CCC8B7F88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48CBF2-C44C-2324-780F-AEF899A1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58AAAB-574D-EC3D-4A68-B7C8570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531A-3D63-467E-B519-9BD53731CE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D898E-5D77-7AAB-3FCC-9EF16CF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6E6-AF45-41AF-9BDD-6558CC164AEE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FBDDAF-954C-EC8A-ACAD-1165248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AA141-7C96-C0C6-101F-B419612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994B-BD12-4BF7-B25E-BD9988FB5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09914-FF71-0094-7149-C3A581C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5E8-E7C2-4617-A29B-9C7B735F6E7D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07F9D-2B78-9F48-0C44-D39542B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D0B787-7C59-9744-5686-89F242A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0D19-79BF-4CA7-B696-424C5F090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202508-015F-EAB8-AC4E-793258B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EFDAF-A9E1-4DB4-81E3-5CE833C1F32A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611AC-FA09-E25F-446B-22436B8A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5AEAB-9E41-C544-6AFE-1F664EE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8933-79FF-47E8-BFEA-E0A67854C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90000">
              <a:schemeClr val="bg1"/>
            </a:gs>
            <a:gs pos="2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833DDD-EDD2-2AFE-897B-AF403B79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6D4A4-1920-E5DF-01A5-F1EA7DA0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DE08-E14C-8527-8078-30CF2617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4DDB7-FAE8-4B4A-A71C-B862DA9F07EF}" type="datetimeFigureOut">
              <a:rPr lang="ko-KR" altLang="en-US"/>
              <a:pPr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E2F8-D06D-7052-F2FD-537DEEF9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06DA-6486-2736-7E5C-4621DDF7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4E757-06C8-4222-809A-4E9DE82FFF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51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>
              <a:ext uri="{FF2B5EF4-FFF2-40B4-BE49-F238E27FC236}">
                <a16:creationId xmlns:a16="http://schemas.microsoft.com/office/drawing/2014/main" id="{B5ECCC7E-7FD9-2F9E-913A-22B64134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238" y="1535113"/>
            <a:ext cx="8639175" cy="1241425"/>
          </a:xfrm>
        </p:spPr>
        <p:txBody>
          <a:bodyPr/>
          <a:lstStyle/>
          <a:p>
            <a:pPr algn="ctr" eaLnBrk="1" hangingPunct="1"/>
            <a:r>
              <a:rPr lang="ko-KR" altLang="en-US" sz="3200" b="1" err="1">
                <a:latin typeface="Times New Roman"/>
                <a:ea typeface="HY견고딕"/>
                <a:cs typeface="Times New Roman"/>
              </a:rPr>
              <a:t>캡스톤</a:t>
            </a:r>
            <a:r>
              <a:rPr lang="en-US" altLang="ko-KR" sz="3200" b="1">
                <a:latin typeface="Times New Roman"/>
                <a:ea typeface="HY견고딕"/>
                <a:cs typeface="Times New Roman"/>
              </a:rPr>
              <a:t> 2</a:t>
            </a:r>
            <a:r>
              <a:rPr lang="ko-KR" altLang="en-US" sz="3200" b="1">
                <a:latin typeface="Times New Roman"/>
                <a:ea typeface="HY견고딕"/>
                <a:cs typeface="Times New Roman"/>
              </a:rPr>
              <a:t>주차 </a:t>
            </a:r>
            <a:r>
              <a:rPr lang="ko-KR" altLang="en-US" sz="3200" b="1" dirty="0">
                <a:latin typeface="Times New Roman"/>
                <a:ea typeface="HY견고딕"/>
                <a:cs typeface="Times New Roman"/>
              </a:rPr>
              <a:t>발표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C3B2EA4F-FCCE-51ED-DC97-BA8EFD9D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421063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AD(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김관우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유환지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  <a:endParaRPr lang="en-US" altLang="ko-KR" sz="2400" b="1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8FA79CC4-E374-9208-AAE6-0AC53E4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386388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Supervisor: Prof. </a:t>
            </a:r>
            <a:r>
              <a:rPr lang="en-US" altLang="ko-KR" sz="2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Sang-Heon Lee</a:t>
            </a:r>
            <a:endParaRPr lang="en-US" altLang="ko-KR" sz="20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6149" name="Picture 49" descr="C:\Users\ANU\Desktop\엠블렘마크(원).jpg">
            <a:extLst>
              <a:ext uri="{FF2B5EF4-FFF2-40B4-BE49-F238E27FC236}">
                <a16:creationId xmlns:a16="http://schemas.microsoft.com/office/drawing/2014/main" id="{27E51DE1-110B-88F0-2470-13B2103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36"/>
          <a:stretch>
            <a:fillRect/>
          </a:stretch>
        </p:blipFill>
        <p:spPr bwMode="auto">
          <a:xfrm>
            <a:off x="6659563" y="476250"/>
            <a:ext cx="6969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CE44C680-B0E8-C4AF-2721-0728A9A9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90550"/>
            <a:ext cx="181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730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65375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730750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097713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463088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9202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774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8346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918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Andong National University</a:t>
            </a:r>
            <a:endParaRPr lang="ko-KR" altLang="en-US" sz="1200" b="1">
              <a:solidFill>
                <a:srgbClr val="0000FF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0910"/>
      </p:ext>
    </p:extLst>
  </p:cSld>
  <p:clrMapOvr>
    <a:masterClrMapping/>
  </p:clrMapOvr>
  <p:transition advTm="237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9473" y="202473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>
                <a:solidFill>
                  <a:srgbClr val="1A1A1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</a:t>
            </a:r>
            <a:endParaRPr lang="ko-KR" altLang="en-US" sz="3200" b="1" i="1" dirty="0">
              <a:solidFill>
                <a:srgbClr val="1A1A1A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3BF22-BFBA-AC12-E4E7-AC078082D090}"/>
              </a:ext>
            </a:extLst>
          </p:cNvPr>
          <p:cNvSpPr txBox="1"/>
          <p:nvPr/>
        </p:nvSpPr>
        <p:spPr>
          <a:xfrm>
            <a:off x="289473" y="992263"/>
            <a:ext cx="7250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1A1A1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dirty="0" smtClean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EC5 </a:t>
            </a:r>
            <a:r>
              <a:rPr lang="ko-KR" altLang="en-US" sz="1600" dirty="0" smtClean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전원 케이블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2" y="1535832"/>
            <a:ext cx="2621819" cy="1610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3126951" y="1675873"/>
            <a:ext cx="885452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/>
            <a:endParaRPr lang="ko-KR" altLang="ko-KR" dirty="0">
              <a:latin typeface="Arial" panose="020B0604020202020204" pitchFamily="34" charset="0"/>
            </a:endParaRPr>
          </a:p>
          <a:p>
            <a:pPr lvl="0" defTabSz="914400" fontAlgn="ctr"/>
            <a:r>
              <a:rPr lang="ko-KR" altLang="ko-KR" sz="1100" b="1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판매가 </a:t>
            </a:r>
            <a:r>
              <a:rPr lang="ko-KR" altLang="ko-KR" sz="900" b="1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(VAT 별도/포함)</a:t>
            </a:r>
            <a:endParaRPr lang="ko-KR" altLang="ko-KR" sz="1100" b="1" dirty="0">
              <a:solidFill>
                <a:srgbClr val="222222"/>
              </a:solidFill>
              <a:latin typeface="Arial" panose="020B0604020202020204" pitchFamily="34" charset="0"/>
              <a:ea typeface="Nanum Gothic"/>
            </a:endParaRPr>
          </a:p>
          <a:p>
            <a:pPr lvl="1" indent="-457200" defTabSz="914400" fontAlgn="ctr"/>
            <a:r>
              <a:rPr lang="ko-KR" altLang="ko-KR" b="1" dirty="0">
                <a:solidFill>
                  <a:srgbClr val="F03131"/>
                </a:solidFill>
                <a:latin typeface="Arial" panose="020B0604020202020204" pitchFamily="34" charset="0"/>
                <a:ea typeface="나눔바른고딕"/>
              </a:rPr>
              <a:t>4,600</a:t>
            </a:r>
            <a:r>
              <a:rPr lang="ko-KR" altLang="ko-KR" sz="1200" b="1" dirty="0">
                <a:solidFill>
                  <a:srgbClr val="F03131"/>
                </a:solidFill>
                <a:latin typeface="Arial" panose="020B0604020202020204" pitchFamily="34" charset="0"/>
                <a:ea typeface="Nanum Gothic"/>
              </a:rPr>
              <a:t>원</a:t>
            </a:r>
            <a:r>
              <a:rPr lang="ko-KR" altLang="ko-KR" b="1" dirty="0">
                <a:solidFill>
                  <a:srgbClr val="F03131"/>
                </a:solidFill>
                <a:latin typeface="Arial" panose="020B0604020202020204" pitchFamily="34" charset="0"/>
                <a:ea typeface="나눔바른고딕"/>
              </a:rPr>
              <a:t> 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(5,060원)</a:t>
            </a:r>
          </a:p>
          <a:p>
            <a:pPr lvl="0" defTabSz="914400"/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1" y="3834860"/>
            <a:ext cx="2621819" cy="19214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3126950" y="4249269"/>
            <a:ext cx="885452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/>
            <a:endParaRPr lang="ko-KR" altLang="ko-KR" dirty="0">
              <a:latin typeface="Arial" panose="020B0604020202020204" pitchFamily="34" charset="0"/>
            </a:endParaRPr>
          </a:p>
          <a:p>
            <a:pPr lvl="0" defTabSz="914400" fontAlgn="ctr"/>
            <a:r>
              <a:rPr lang="ko-KR" altLang="ko-KR" sz="1100" b="1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판매가 </a:t>
            </a:r>
            <a:r>
              <a:rPr lang="ko-KR" altLang="ko-KR" sz="900" b="1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(VAT 별도/포함)</a:t>
            </a:r>
            <a:endParaRPr lang="ko-KR" altLang="ko-KR" sz="1100" b="1" dirty="0">
              <a:solidFill>
                <a:srgbClr val="222222"/>
              </a:solidFill>
              <a:latin typeface="Arial" panose="020B0604020202020204" pitchFamily="34" charset="0"/>
              <a:ea typeface="Nanum Gothic"/>
            </a:endParaRPr>
          </a:p>
          <a:p>
            <a:pPr lvl="1" indent="-457200" defTabSz="914400" fontAlgn="ctr"/>
            <a:r>
              <a:rPr lang="ko-KR" altLang="ko-KR" b="1" dirty="0">
                <a:solidFill>
                  <a:srgbClr val="F03131"/>
                </a:solidFill>
                <a:latin typeface="Arial" panose="020B0604020202020204" pitchFamily="34" charset="0"/>
                <a:ea typeface="나눔바른고딕"/>
              </a:rPr>
              <a:t>58,900</a:t>
            </a:r>
            <a:r>
              <a:rPr lang="ko-KR" altLang="ko-KR" sz="1200" b="1" dirty="0">
                <a:solidFill>
                  <a:srgbClr val="F03131"/>
                </a:solidFill>
                <a:latin typeface="Arial" panose="020B0604020202020204" pitchFamily="34" charset="0"/>
                <a:ea typeface="Nanum Gothic"/>
              </a:rPr>
              <a:t>원</a:t>
            </a:r>
            <a:r>
              <a:rPr lang="ko-KR" altLang="ko-KR" b="1" dirty="0">
                <a:solidFill>
                  <a:srgbClr val="F03131"/>
                </a:solidFill>
                <a:latin typeface="Arial" panose="020B0604020202020204" pitchFamily="34" charset="0"/>
                <a:ea typeface="나눔바른고딕"/>
              </a:rPr>
              <a:t> 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(64,790원)</a:t>
            </a:r>
          </a:p>
          <a:p>
            <a:pPr lvl="0" defTabSz="914400"/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3BF22-BFBA-AC12-E4E7-AC078082D090}"/>
              </a:ext>
            </a:extLst>
          </p:cNvPr>
          <p:cNvSpPr txBox="1"/>
          <p:nvPr/>
        </p:nvSpPr>
        <p:spPr>
          <a:xfrm>
            <a:off x="289473" y="3216095"/>
            <a:ext cx="7250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BNO055 IMU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95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9473" y="202473"/>
            <a:ext cx="523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err="1">
                <a:solidFill>
                  <a:srgbClr val="1A1A1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Costmap</a:t>
            </a:r>
            <a:r>
              <a:rPr lang="en-US" altLang="ko-KR" sz="3200" b="1" i="1" dirty="0">
                <a:solidFill>
                  <a:srgbClr val="1A1A1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i="1" dirty="0" smtClean="0">
                <a:solidFill>
                  <a:srgbClr val="1A1A1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Configuration</a:t>
            </a:r>
            <a:endParaRPr lang="ko-KR" altLang="en-US" sz="3200" b="1" i="1" dirty="0">
              <a:solidFill>
                <a:srgbClr val="1A1A1A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73" y="1322311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ea"/>
                <a:ea typeface="+mj-ea"/>
                <a:cs typeface="Calibri"/>
              </a:rPr>
              <a:t>r</a:t>
            </a:r>
            <a:r>
              <a:rPr lang="en-US" altLang="ko-KR" sz="1600" dirty="0" err="1" smtClean="0">
                <a:latin typeface="+mj-ea"/>
                <a:ea typeface="+mj-ea"/>
                <a:cs typeface="Calibri"/>
              </a:rPr>
              <a:t>os</a:t>
            </a:r>
            <a:r>
              <a:rPr lang="ko-KR" altLang="en-US" sz="1600" dirty="0" smtClean="0">
                <a:latin typeface="+mj-ea"/>
                <a:ea typeface="+mj-ea"/>
                <a:cs typeface="Calibri"/>
              </a:rPr>
              <a:t>에서 네비게이션은 두개의 </a:t>
            </a:r>
            <a:r>
              <a:rPr lang="en-US" altLang="ko-KR" sz="1600" dirty="0" err="1" smtClean="0">
                <a:latin typeface="+mj-ea"/>
                <a:ea typeface="+mj-ea"/>
                <a:cs typeface="Calibri"/>
              </a:rPr>
              <a:t>costmap</a:t>
            </a:r>
            <a:r>
              <a:rPr lang="ko-KR" altLang="en-US" sz="1600" dirty="0" smtClean="0">
                <a:latin typeface="+mj-ea"/>
                <a:ea typeface="+mj-ea"/>
                <a:cs typeface="Calibri"/>
              </a:rPr>
              <a:t>을 이용해 지도 내의 장애물에 대한 정보를 저장</a:t>
            </a:r>
            <a:endParaRPr lang="en-US" altLang="ko-KR" sz="1600" dirty="0">
              <a:latin typeface="+mj-ea"/>
              <a:ea typeface="+mj-ea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3BF22-BFBA-AC12-E4E7-AC078082D090}"/>
              </a:ext>
            </a:extLst>
          </p:cNvPr>
          <p:cNvSpPr txBox="1"/>
          <p:nvPr/>
        </p:nvSpPr>
        <p:spPr>
          <a:xfrm>
            <a:off x="289473" y="992263"/>
            <a:ext cx="7250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1A1A1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dirty="0" err="1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Costmap</a:t>
            </a:r>
            <a:r>
              <a:rPr lang="en-US" altLang="ko-KR" sz="1600" dirty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Configuration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68C3A-DDC1-3D1D-03EF-2E543D4D8DA2}"/>
              </a:ext>
            </a:extLst>
          </p:cNvPr>
          <p:cNvSpPr txBox="1"/>
          <p:nvPr/>
        </p:nvSpPr>
        <p:spPr>
          <a:xfrm>
            <a:off x="289472" y="2071494"/>
            <a:ext cx="7905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Global </a:t>
            </a:r>
            <a:r>
              <a:rPr lang="en-US" altLang="ko-KR" sz="1600" dirty="0" err="1"/>
              <a:t>costmap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지도의 </a:t>
            </a:r>
            <a:r>
              <a:rPr lang="en-US" altLang="ko-KR" sz="1600" dirty="0"/>
              <a:t>A </a:t>
            </a:r>
            <a:r>
              <a:rPr lang="ko-KR" altLang="en-US" sz="1600" dirty="0"/>
              <a:t>지점에서 </a:t>
            </a:r>
            <a:r>
              <a:rPr lang="en-US" altLang="ko-KR" sz="1600" dirty="0"/>
              <a:t>B </a:t>
            </a:r>
            <a:r>
              <a:rPr lang="ko-KR" altLang="en-US" sz="1600" dirty="0"/>
              <a:t>지점까지의 최단 경로를 계산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4547B-1AB7-FBB6-EE7F-E6750E93F164}"/>
              </a:ext>
            </a:extLst>
          </p:cNvPr>
          <p:cNvSpPr txBox="1"/>
          <p:nvPr/>
        </p:nvSpPr>
        <p:spPr>
          <a:xfrm>
            <a:off x="289472" y="1723871"/>
            <a:ext cx="5264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1A1A1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600" dirty="0" smtClean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en-US" altLang="ko-KR" sz="1600" dirty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Local </a:t>
            </a:r>
            <a:r>
              <a:rPr lang="en-US" altLang="ko-KR" sz="1600" dirty="0" err="1" smtClean="0">
                <a:solidFill>
                  <a:srgbClr val="1A1A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Costmaps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289472" y="2447145"/>
            <a:ext cx="885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Local </a:t>
            </a:r>
            <a:r>
              <a:rPr lang="en-US" altLang="ko-KR" sz="1600" dirty="0" err="1"/>
              <a:t>costmap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장애물을 피하기 위해 주변에 대한 계획을 생성하며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장애물을 </a:t>
            </a:r>
            <a:r>
              <a:rPr lang="ko-KR" altLang="en-US" sz="1600" dirty="0"/>
              <a:t>방지하는 데 사용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2" y="4048373"/>
            <a:ext cx="4922319" cy="1954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2" y="2952189"/>
            <a:ext cx="1953396" cy="8857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745" y="2915092"/>
            <a:ext cx="1883127" cy="21193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441871" y="3752728"/>
            <a:ext cx="1800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&lt;Global </a:t>
            </a:r>
            <a:r>
              <a:rPr lang="en-US" altLang="ko-KR" sz="1600" dirty="0" err="1"/>
              <a:t>costmap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1628723" y="5917025"/>
            <a:ext cx="1800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&lt;Local </a:t>
            </a:r>
            <a:r>
              <a:rPr lang="en-US" altLang="ko-KR" sz="1600" dirty="0" err="1"/>
              <a:t>costmap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3913975" y="4991443"/>
            <a:ext cx="2264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&lt;Base local </a:t>
            </a:r>
            <a:r>
              <a:rPr lang="en-US" altLang="ko-KR" sz="1600" dirty="0" err="1"/>
              <a:t>costmap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259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9473" y="202473"/>
            <a:ext cx="5301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i="1" dirty="0">
                <a:solidFill>
                  <a:srgbClr val="1A1A1A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ROS </a:t>
            </a:r>
            <a:r>
              <a:rPr lang="ko-KR" altLang="en-US" sz="3200" b="1" i="1" dirty="0">
                <a:solidFill>
                  <a:srgbClr val="1A1A1A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탐색 스택 목적지 전송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473" y="1520709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ea"/>
                <a:ea typeface="+mj-ea"/>
                <a:cs typeface="Calibri"/>
              </a:rPr>
              <a:t>roslaunch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Calibri"/>
              </a:rPr>
              <a:t>navstack_pub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Calibri"/>
              </a:rPr>
              <a:t>jetson_nano_bot.launch</a:t>
            </a:r>
            <a:endParaRPr lang="en-US" altLang="ko-KR" sz="1600" dirty="0">
              <a:latin typeface="+mj-ea"/>
              <a:ea typeface="+mj-ea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3BF22-BFBA-AC12-E4E7-AC078082D090}"/>
              </a:ext>
            </a:extLst>
          </p:cNvPr>
          <p:cNvSpPr txBox="1"/>
          <p:nvPr/>
        </p:nvSpPr>
        <p:spPr>
          <a:xfrm>
            <a:off x="289473" y="1190661"/>
            <a:ext cx="5264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1. </a:t>
            </a:r>
            <a:r>
              <a:rPr lang="ko-KR" altLang="en-US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원하는 각 목표 위치의 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X </a:t>
            </a:r>
            <a:r>
              <a:rPr lang="ko-KR" altLang="en-US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및 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Y </a:t>
            </a:r>
            <a:r>
              <a:rPr lang="ko-KR" altLang="en-US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좌표 기록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68C3A-DDC1-3D1D-03EF-2E543D4D8DA2}"/>
              </a:ext>
            </a:extLst>
          </p:cNvPr>
          <p:cNvSpPr txBox="1"/>
          <p:nvPr/>
        </p:nvSpPr>
        <p:spPr>
          <a:xfrm>
            <a:off x="289472" y="2390216"/>
            <a:ext cx="7905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RViz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Point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Publish</a:t>
            </a:r>
            <a:r>
              <a:rPr lang="ko-KR" altLang="en-US" sz="1600" dirty="0"/>
              <a:t> 버튼</a:t>
            </a:r>
            <a:r>
              <a:rPr lang="ko-KR" altLang="en-US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을 클릭하여 터미널에 아래 명령을 입력하여 좌표 값 확인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4547B-1AB7-FBB6-EE7F-E6750E93F164}"/>
              </a:ext>
            </a:extLst>
          </p:cNvPr>
          <p:cNvSpPr txBox="1"/>
          <p:nvPr/>
        </p:nvSpPr>
        <p:spPr>
          <a:xfrm>
            <a:off x="289472" y="2051662"/>
            <a:ext cx="5264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2. </a:t>
            </a:r>
            <a:r>
              <a:rPr lang="ko-KR" altLang="en-US" sz="1600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좌표 값</a:t>
            </a:r>
            <a:r>
              <a:rPr lang="ko-KR" altLang="en-US" sz="1600" dirty="0">
                <a:solidFill>
                  <a:srgbClr val="1A1A1A"/>
                </a:solidFill>
                <a:latin typeface="Merriweather" panose="00000500000000000000" pitchFamily="2" charset="0"/>
              </a:rPr>
              <a:t> 확인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E28FA1-EBDE-2787-D051-05C69C9AA0B2}"/>
              </a:ext>
            </a:extLst>
          </p:cNvPr>
          <p:cNvSpPr txBox="1"/>
          <p:nvPr/>
        </p:nvSpPr>
        <p:spPr>
          <a:xfrm>
            <a:off x="289472" y="277864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ros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topic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echo</a:t>
            </a:r>
            <a:r>
              <a:rPr lang="ko-KR" altLang="en-US" sz="1600" dirty="0"/>
              <a:t> /</a:t>
            </a:r>
            <a:r>
              <a:rPr lang="ko-KR" altLang="en-US" sz="1600" dirty="0" err="1"/>
              <a:t>clicked_point</a:t>
            </a:r>
            <a:r>
              <a:rPr lang="ko-KR" altLang="en-US" sz="16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DA113-2940-3CA1-C01C-BE1F00F757F9}"/>
              </a:ext>
            </a:extLst>
          </p:cNvPr>
          <p:cNvSpPr txBox="1"/>
          <p:nvPr/>
        </p:nvSpPr>
        <p:spPr>
          <a:xfrm>
            <a:off x="289472" y="5498062"/>
            <a:ext cx="5647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1A1A1A"/>
                </a:solidFill>
                <a:effectLst/>
                <a:latin typeface="맑은 고딕 (본문)"/>
              </a:rPr>
              <a:t>4. </a:t>
            </a:r>
            <a:r>
              <a:rPr lang="ko-KR" altLang="en-US" sz="1600" b="0" i="0" dirty="0">
                <a:solidFill>
                  <a:srgbClr val="1A1A1A"/>
                </a:solidFill>
                <a:effectLst/>
                <a:latin typeface="맑은 고딕 (본문)"/>
              </a:rPr>
              <a:t>터미널 창에 숫자를 입력하고 로봇이 해당 위치로 이동</a:t>
            </a:r>
            <a:endParaRPr lang="ko-KR" altLang="en-US" sz="1600" dirty="0">
              <a:latin typeface="맑은 고딕 (본문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8E5C4-3CA0-439D-288A-27707EEC4B21}"/>
              </a:ext>
            </a:extLst>
          </p:cNvPr>
          <p:cNvSpPr txBox="1"/>
          <p:nvPr/>
        </p:nvSpPr>
        <p:spPr>
          <a:xfrm>
            <a:off x="289472" y="331607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C++ 파일 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A5BF8-3315-7265-7CE3-5E55EF84CC75}"/>
              </a:ext>
            </a:extLst>
          </p:cNvPr>
          <p:cNvSpPr txBox="1"/>
          <p:nvPr/>
        </p:nvSpPr>
        <p:spPr>
          <a:xfrm>
            <a:off x="289472" y="3728825"/>
            <a:ext cx="7905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위에서 확인한 좌표 값으로 목표 지점을 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19972-8C2B-0961-93EF-FA08C734D82A}"/>
              </a:ext>
            </a:extLst>
          </p:cNvPr>
          <p:cNvSpPr txBox="1"/>
          <p:nvPr/>
        </p:nvSpPr>
        <p:spPr>
          <a:xfrm>
            <a:off x="289472" y="4149181"/>
            <a:ext cx="8565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 smtClean="0">
                <a:effectLst/>
                <a:latin typeface="맑은 고딕 (본문)"/>
              </a:rPr>
              <a:t>제공 된 코드의 </a:t>
            </a:r>
            <a:r>
              <a:rPr lang="ko-KR" altLang="en-US" sz="1600" b="0" i="0" dirty="0">
                <a:effectLst/>
                <a:latin typeface="맑은 고딕 (본문)"/>
              </a:rPr>
              <a:t>주요 </a:t>
            </a:r>
            <a:r>
              <a:rPr lang="ko-KR" altLang="en-US" sz="1600" dirty="0">
                <a:latin typeface="맑은 고딕 (본문)"/>
              </a:rPr>
              <a:t>내용</a:t>
            </a:r>
            <a:r>
              <a:rPr lang="ko-KR" altLang="en-US" sz="1600" b="0" i="0" dirty="0">
                <a:effectLst/>
                <a:latin typeface="맑은 고딕 (본문)"/>
              </a:rPr>
              <a:t>은 사용자가 선택한 목적지로 </a:t>
            </a:r>
            <a:endParaRPr lang="en-US" altLang="ko-KR" sz="1600" b="0" i="0" dirty="0" smtClean="0">
              <a:effectLst/>
              <a:latin typeface="맑은 고딕 (본문)"/>
            </a:endParaRPr>
          </a:p>
          <a:p>
            <a:r>
              <a:rPr lang="ko-KR" altLang="en-US" sz="1600" b="0" i="0" dirty="0" smtClean="0">
                <a:effectLst/>
                <a:latin typeface="맑은 고딕 (본문)"/>
              </a:rPr>
              <a:t>로봇 </a:t>
            </a:r>
            <a:r>
              <a:rPr lang="ko-KR" altLang="en-US" sz="1600" b="0" i="0" dirty="0">
                <a:effectLst/>
                <a:latin typeface="맑은 고딕 (본문)"/>
              </a:rPr>
              <a:t>이동</a:t>
            </a:r>
            <a:r>
              <a:rPr lang="en-US" altLang="ko-KR" sz="1600" b="0" i="0" dirty="0">
                <a:effectLst/>
                <a:latin typeface="맑은 고딕 (본문)"/>
              </a:rPr>
              <a:t>, </a:t>
            </a:r>
            <a:r>
              <a:rPr lang="ko-KR" altLang="en-US" sz="1600" b="0" i="0" dirty="0" smtClean="0">
                <a:effectLst/>
                <a:latin typeface="맑은 고딕 (본문)"/>
              </a:rPr>
              <a:t>각 </a:t>
            </a:r>
            <a:r>
              <a:rPr lang="ko-KR" altLang="en-US" sz="1600" b="0" i="0" dirty="0">
                <a:effectLst/>
                <a:latin typeface="맑은 고딕 (본문)"/>
              </a:rPr>
              <a:t>목적지의 좌표 및 방향 </a:t>
            </a:r>
            <a:r>
              <a:rPr lang="ko-KR" altLang="en-US" sz="1600" b="0" i="0" dirty="0" smtClean="0">
                <a:effectLst/>
                <a:latin typeface="맑은 고딕 (본문)"/>
              </a:rPr>
              <a:t>정보 </a:t>
            </a:r>
            <a:r>
              <a:rPr lang="ko-KR" altLang="en-US" sz="1600" b="0" i="0" dirty="0">
                <a:effectLst/>
                <a:latin typeface="맑은 고딕 (본문)"/>
              </a:rPr>
              <a:t>사전 설정</a:t>
            </a:r>
            <a:endParaRPr lang="en-US" altLang="ko-KR" sz="1600" b="0" i="0" dirty="0">
              <a:effectLst/>
              <a:latin typeface="맑은 고딕 (본문)"/>
            </a:endParaRPr>
          </a:p>
          <a:p>
            <a:endParaRPr lang="en-US" altLang="ko-KR" sz="1600" b="0" i="0" dirty="0">
              <a:effectLst/>
              <a:latin typeface="맑은 고딕 (본문)"/>
            </a:endParaRPr>
          </a:p>
          <a:p>
            <a:r>
              <a:rPr lang="ko-KR" altLang="en-US" sz="1600" b="0" i="0" dirty="0">
                <a:effectLst/>
                <a:latin typeface="맑은 고딕 (본문)"/>
              </a:rPr>
              <a:t>여러 목적지로 </a:t>
            </a:r>
            <a:r>
              <a:rPr lang="ko-KR" altLang="en-US" sz="1600" b="0" i="0" dirty="0" smtClean="0">
                <a:effectLst/>
                <a:latin typeface="맑은 고딕 (본문)"/>
              </a:rPr>
              <a:t>이동</a:t>
            </a:r>
            <a:r>
              <a:rPr lang="en-US" altLang="ko-KR" sz="1600" dirty="0">
                <a:latin typeface="맑은 고딕 (본문)"/>
              </a:rPr>
              <a:t>,</a:t>
            </a:r>
            <a:r>
              <a:rPr lang="ko-KR" altLang="en-US" sz="1600" b="0" i="0" dirty="0" smtClean="0">
                <a:effectLst/>
                <a:latin typeface="맑은 고딕 (본문)"/>
              </a:rPr>
              <a:t> 프로그램 종료</a:t>
            </a:r>
            <a:r>
              <a:rPr lang="en-US" altLang="ko-KR" sz="1600" b="0" i="0" dirty="0" smtClean="0">
                <a:effectLst/>
                <a:latin typeface="맑은 고딕 (본문)"/>
              </a:rPr>
              <a:t> </a:t>
            </a:r>
            <a:endParaRPr lang="ko-KR" altLang="en-US" sz="1600" dirty="0">
              <a:latin typeface="맑은 고딕 (본문)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625221D-4705-E9FE-898A-1A12702C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03" y="3063398"/>
            <a:ext cx="3432394" cy="18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218</Words>
  <Application>Microsoft Office PowerPoint</Application>
  <PresentationFormat>화면 슬라이드 쇼(4:3)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HY견고딕</vt:lpstr>
      <vt:lpstr>Merriweather</vt:lpstr>
      <vt:lpstr>Nanum Gothic</vt:lpstr>
      <vt:lpstr>굴림</vt:lpstr>
      <vt:lpstr>나눔바른고딕</vt:lpstr>
      <vt:lpstr>맑은 고딕</vt:lpstr>
      <vt:lpstr>맑은 고딕 (본문)</vt:lpstr>
      <vt:lpstr>Arial</vt:lpstr>
      <vt:lpstr>Calibri</vt:lpstr>
      <vt:lpstr>Calibri Light</vt:lpstr>
      <vt:lpstr>Times New Roman</vt:lpstr>
      <vt:lpstr>Office Theme</vt:lpstr>
      <vt:lpstr>캡스톤 2주차 발표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MCL005</cp:lastModifiedBy>
  <cp:revision>2887</cp:revision>
  <dcterms:created xsi:type="dcterms:W3CDTF">2016-09-12T04:48:41Z</dcterms:created>
  <dcterms:modified xsi:type="dcterms:W3CDTF">2023-09-21T12:03:55Z</dcterms:modified>
</cp:coreProperties>
</file>