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handoutMasterIdLst>
    <p:handoutMasterId r:id="rId7"/>
  </p:handoutMasterIdLst>
  <p:sldIdLst>
    <p:sldId id="319" r:id="rId2"/>
    <p:sldId id="312" r:id="rId3"/>
    <p:sldId id="317" r:id="rId4"/>
    <p:sldId id="320" r:id="rId5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1671">
          <p15:clr>
            <a:srgbClr val="A4A3A4"/>
          </p15:clr>
        </p15:guide>
        <p15:guide id="3" pos="28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626" y="102"/>
      </p:cViewPr>
      <p:guideLst>
        <p:guide orient="horz" pos="2182"/>
        <p:guide orient="horz" pos="1671"/>
        <p:guide pos="2811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2023-09-07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7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8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2023-09-07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devicemart.co.kr/goods/view?no=12718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>
              <a:ext uri="{FF2B5EF4-FFF2-40B4-BE49-F238E27FC236}">
                <a16:creationId xmlns:a16="http://schemas.microsoft.com/office/drawing/2014/main" id="{B5ECCC7E-7FD9-2F9E-913A-22B64134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/>
            <a:r>
              <a:rPr lang="ko-KR" altLang="en-US" sz="3200" b="1" err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>
                <a:latin typeface="Times New Roman"/>
                <a:ea typeface="HY견고딕"/>
                <a:cs typeface="Times New Roman"/>
              </a:rPr>
              <a:t> </a:t>
            </a:r>
            <a:r>
              <a:rPr lang="en-US" altLang="ko-KR" sz="3200" b="1">
                <a:latin typeface="Times New Roman"/>
                <a:ea typeface="HY견고딕"/>
                <a:cs typeface="Times New Roman"/>
              </a:rPr>
              <a:t>2</a:t>
            </a:r>
            <a:r>
              <a:rPr lang="ko-KR" altLang="en-US" sz="3200" b="1" smtClean="0">
                <a:latin typeface="Times New Roman"/>
                <a:ea typeface="HY견고딕"/>
                <a:cs typeface="Times New Roman"/>
              </a:rPr>
              <a:t>주차 </a:t>
            </a:r>
            <a:r>
              <a:rPr lang="ko-KR" altLang="en-US" sz="3200" b="1" dirty="0">
                <a:latin typeface="Times New Roman"/>
                <a:ea typeface="HY견고딕"/>
                <a:cs typeface="Times New Roman"/>
              </a:rPr>
              <a:t>발표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p:transition advTm="237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캡스톤 진행 현황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792" y="1054443"/>
            <a:ext cx="912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j-ea"/>
                <a:ea typeface="+mj-ea"/>
                <a:cs typeface="Calibri"/>
              </a:rPr>
              <a:t>빨간색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: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진행완료</a:t>
            </a:r>
            <a:endParaRPr lang="en-US" altLang="ko-KR" sz="1600" smtClean="0">
              <a:latin typeface="+mj-ea"/>
              <a:ea typeface="+mj-ea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j-ea"/>
                <a:ea typeface="+mj-ea"/>
                <a:cs typeface="Calibri"/>
              </a:rPr>
              <a:t>파란색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: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진행중</a:t>
            </a:r>
            <a:endParaRPr lang="en-US" altLang="ko-KR" sz="1600" smtClean="0">
              <a:latin typeface="+mj-ea"/>
              <a:ea typeface="+mj-ea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8" y="1639218"/>
            <a:ext cx="6130237" cy="44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792" y="188640"/>
            <a:ext cx="2868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남은 진행 단계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73" y="1085285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+mj-ea"/>
                <a:ea typeface="+mj-ea"/>
                <a:cs typeface="Calibri"/>
              </a:rPr>
              <a:t>1. ROS </a:t>
            </a:r>
            <a:r>
              <a:rPr lang="ko-KR" altLang="en-US" sz="1600">
                <a:latin typeface="+mj-ea"/>
                <a:ea typeface="+mj-ea"/>
                <a:cs typeface="Calibri"/>
              </a:rPr>
              <a:t>로봇 포즈 </a:t>
            </a:r>
            <a:r>
              <a:rPr lang="en-US" altLang="ko-KR" sz="1600">
                <a:latin typeface="+mj-ea"/>
                <a:ea typeface="+mj-ea"/>
                <a:cs typeface="Calibri"/>
              </a:rPr>
              <a:t>EKF </a:t>
            </a:r>
            <a:r>
              <a:rPr lang="ko-KR" altLang="en-US" sz="1600">
                <a:latin typeface="+mj-ea"/>
                <a:ea typeface="+mj-ea"/>
                <a:cs typeface="Calibri"/>
              </a:rPr>
              <a:t>패키지를 사용한 센서 융합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473" y="1451569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+mj-ea"/>
                <a:ea typeface="+mj-ea"/>
                <a:cs typeface="Calibri"/>
              </a:rPr>
              <a:t>2.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평면도나 </a:t>
            </a:r>
            <a:r>
              <a:rPr lang="ko-KR" altLang="en-US" sz="1600">
                <a:latin typeface="+mj-ea"/>
                <a:ea typeface="+mj-ea"/>
                <a:cs typeface="Calibri"/>
              </a:rPr>
              <a:t>청사진에서 </a:t>
            </a:r>
            <a:r>
              <a:rPr lang="en-US" altLang="ko-KR" sz="1600">
                <a:latin typeface="+mj-ea"/>
                <a:ea typeface="+mj-ea"/>
                <a:cs typeface="Calibri"/>
              </a:rPr>
              <a:t>ROS</a:t>
            </a:r>
            <a:r>
              <a:rPr lang="ko-KR" altLang="en-US" sz="1600">
                <a:latin typeface="+mj-ea"/>
                <a:ea typeface="+mj-ea"/>
                <a:cs typeface="Calibri"/>
              </a:rPr>
              <a:t>용 지도를 만드는 방법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473" y="1812053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+mj-ea"/>
                <a:ea typeface="+mj-ea"/>
                <a:cs typeface="Calibri"/>
              </a:rPr>
              <a:t>3. ROS </a:t>
            </a:r>
            <a:r>
              <a:rPr lang="ko-KR" altLang="en-US" sz="1600">
                <a:latin typeface="+mj-ea"/>
                <a:ea typeface="+mj-ea"/>
                <a:cs typeface="Calibri"/>
              </a:rPr>
              <a:t>기반 모바일 로봇의 좌표계 및 변환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473" y="2180359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+mj-ea"/>
                <a:ea typeface="+mj-ea"/>
                <a:cs typeface="Calibri"/>
              </a:rPr>
              <a:t>4.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로봇에서 </a:t>
            </a:r>
            <a:r>
              <a:rPr lang="en-US" altLang="ko-KR" sz="1600">
                <a:latin typeface="+mj-ea"/>
                <a:ea typeface="+mj-ea"/>
                <a:cs typeface="Calibri"/>
              </a:rPr>
              <a:t>ROS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네비게이션을 </a:t>
            </a:r>
            <a:r>
              <a:rPr lang="ko-KR" altLang="en-US" sz="1600">
                <a:latin typeface="+mj-ea"/>
                <a:ea typeface="+mj-ea"/>
                <a:cs typeface="Calibri"/>
              </a:rPr>
              <a:t>설정하는 방법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473" y="3006100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  <a:cs typeface="Calibri"/>
              </a:rPr>
              <a:t>①</a:t>
            </a:r>
            <a:r>
              <a:rPr lang="en-US" altLang="ko-KR" sz="160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ROS </a:t>
            </a:r>
            <a:r>
              <a:rPr lang="ko-KR" altLang="en-US" sz="1600">
                <a:latin typeface="+mj-ea"/>
                <a:ea typeface="+mj-ea"/>
                <a:cs typeface="Calibri"/>
              </a:rPr>
              <a:t>로봇 포즈 </a:t>
            </a:r>
            <a:r>
              <a:rPr lang="en-US" altLang="ko-KR" sz="1600">
                <a:latin typeface="+mj-ea"/>
                <a:ea typeface="+mj-ea"/>
                <a:cs typeface="Calibri"/>
              </a:rPr>
              <a:t>EKF </a:t>
            </a:r>
            <a:r>
              <a:rPr lang="ko-KR" altLang="en-US" sz="1600">
                <a:latin typeface="+mj-ea"/>
                <a:ea typeface="+mj-ea"/>
                <a:cs typeface="Calibri"/>
              </a:rPr>
              <a:t>패키지를 사용한 센서 융합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2" y="3548912"/>
            <a:ext cx="3786817" cy="24619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84609" y="3548912"/>
            <a:ext cx="482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  <a:cs typeface="Calibri"/>
              </a:rPr>
              <a:t>이전학기에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automaticedison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사이트 코드를 순서대로 진행하던 중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robots_pose_ekf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노드를 만드는 데에서 멈추는 현상 발생</a:t>
            </a:r>
            <a:endParaRPr lang="en-US" altLang="ko-KR" sz="1600" smtClean="0">
              <a:latin typeface="+mj-ea"/>
              <a:ea typeface="+mj-ea"/>
              <a:cs typeface="Calibri"/>
            </a:endParaRPr>
          </a:p>
          <a:p>
            <a:endParaRPr lang="en-US" altLang="ko-KR" sz="1600" smtClean="0">
              <a:latin typeface="+mj-ea"/>
              <a:ea typeface="+mj-ea"/>
              <a:cs typeface="Calibri"/>
            </a:endParaRPr>
          </a:p>
          <a:p>
            <a:r>
              <a:rPr lang="ko-KR" altLang="en-US" sz="1600" smtClean="0">
                <a:latin typeface="+mj-ea"/>
                <a:ea typeface="+mj-ea"/>
                <a:cs typeface="Calibri"/>
              </a:rPr>
              <a:t>→ 노드가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odom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과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imu_data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로 이루어져 있었기 때문인데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,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사이트에 나와있는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imu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모델이 아닌 다른 모델로 진행해보았지만 실패</a:t>
            </a:r>
            <a:endParaRPr lang="en-US" altLang="ko-KR" sz="1600" smtClean="0">
              <a:latin typeface="+mj-ea"/>
              <a:ea typeface="+mj-ea"/>
              <a:cs typeface="Calibri"/>
            </a:endParaRPr>
          </a:p>
          <a:p>
            <a:endParaRPr lang="en-US" altLang="ko-KR" sz="1600" smtClean="0">
              <a:latin typeface="+mj-ea"/>
              <a:ea typeface="+mj-ea"/>
              <a:cs typeface="Calibri"/>
            </a:endParaRPr>
          </a:p>
          <a:p>
            <a:r>
              <a:rPr lang="ko-KR" altLang="en-US" sz="1600">
                <a:latin typeface="+mj-ea"/>
                <a:cs typeface="Calibri"/>
              </a:rPr>
              <a:t>→ 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새로운 </a:t>
            </a:r>
            <a:r>
              <a:rPr lang="en-US" altLang="ko-KR" sz="1600" smtClean="0">
                <a:latin typeface="+mj-ea"/>
                <a:ea typeface="+mj-ea"/>
                <a:cs typeface="Calibri"/>
              </a:rPr>
              <a:t>IMU</a:t>
            </a:r>
            <a:r>
              <a:rPr lang="ko-KR" altLang="en-US" sz="1600" smtClean="0">
                <a:latin typeface="+mj-ea"/>
                <a:ea typeface="+mj-ea"/>
                <a:cs typeface="Calibri"/>
              </a:rPr>
              <a:t>를 이번에 구매한 후 진행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0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792" y="188640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구매 품목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pic>
        <p:nvPicPr>
          <p:cNvPr id="1026" name="Picture 2" descr="디바이스마트,MCU보드/전자키트 &gt; 센서모듈 &gt; IMU/AHRS(9축 이상),Adafruit,Adafruit 9-DOF Absolute Orientation IMU Fusion Breakout - BNO055 [ada-2472],Euler Vector, 100Hz / Quaterion, 100Hz / Angular Velocity Vector (20Hz) / Acceleration Vector (100Hz) / Magnetic Field Strength Vector (100Hz) / Linear Acceleration Vector (100Hz) / Gravity Vector (100Hz) / Temperature (1Hz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2" y="1632935"/>
            <a:ext cx="2724970" cy="20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346319" y="1746858"/>
            <a:ext cx="4532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600" b="1" smtClean="0">
                <a:latin typeface="+mn-ea"/>
              </a:rPr>
              <a:t>BNO055 </a:t>
            </a:r>
            <a:r>
              <a:rPr lang="en-US" altLang="ko-KR" sz="1600" b="1">
                <a:latin typeface="+mn-ea"/>
              </a:rPr>
              <a:t>[</a:t>
            </a:r>
            <a:r>
              <a:rPr lang="en-US" altLang="ko-KR" sz="1600" b="1">
                <a:latin typeface="+mn-ea"/>
              </a:rPr>
              <a:t>ada-2472</a:t>
            </a:r>
            <a:r>
              <a:rPr lang="en-US" altLang="ko-KR" sz="1600" b="1" smtClean="0">
                <a:latin typeface="+mn-ea"/>
              </a:rPr>
              <a:t>]</a:t>
            </a:r>
          </a:p>
          <a:p>
            <a:pPr fontAlgn="ctr"/>
            <a:endParaRPr lang="en-US" altLang="ko-KR" sz="1600" b="1">
              <a:latin typeface="+mn-ea"/>
            </a:endParaRPr>
          </a:p>
          <a:p>
            <a:pPr fontAlgn="ctr"/>
            <a:r>
              <a:rPr lang="ko-KR" altLang="en-US" sz="1600" b="1" smtClean="0">
                <a:latin typeface="+mn-ea"/>
              </a:rPr>
              <a:t>가격 </a:t>
            </a:r>
            <a:r>
              <a:rPr lang="en-US" altLang="ko-KR" sz="1600" b="1" smtClean="0">
                <a:latin typeface="+mn-ea"/>
              </a:rPr>
              <a:t>: </a:t>
            </a:r>
            <a:r>
              <a:rPr lang="en-US" altLang="ko-KR" sz="1600" b="1">
                <a:latin typeface="+mn-ea"/>
              </a:rPr>
              <a:t>58,900</a:t>
            </a:r>
            <a:r>
              <a:rPr lang="ko-KR" altLang="en-US" sz="1600" b="1" smtClean="0">
                <a:latin typeface="+mn-ea"/>
              </a:rPr>
              <a:t>원</a:t>
            </a:r>
            <a:endParaRPr lang="en-US" altLang="ko-KR" sz="1600" b="1" smtClean="0">
              <a:latin typeface="+mn-ea"/>
            </a:endParaRPr>
          </a:p>
          <a:p>
            <a:pPr fontAlgn="ctr"/>
            <a:endParaRPr lang="en-US" altLang="ko-KR" sz="1600" b="1">
              <a:latin typeface="+mn-ea"/>
            </a:endParaRPr>
          </a:p>
          <a:p>
            <a:pPr lvl="0" defTabSz="914400"/>
            <a:r>
              <a:rPr lang="ko-KR" altLang="ko-KR" sz="1600" b="1">
                <a:solidFill>
                  <a:srgbClr val="202124"/>
                </a:solidFill>
                <a:latin typeface="+mn-ea"/>
              </a:rPr>
              <a:t>크기: 20mm x 27mm x </a:t>
            </a:r>
            <a:r>
              <a:rPr lang="ko-KR" altLang="ko-KR" sz="1600" b="1">
                <a:solidFill>
                  <a:srgbClr val="202124"/>
                </a:solidFill>
                <a:latin typeface="+mn-ea"/>
              </a:rPr>
              <a:t>4mm </a:t>
            </a:r>
            <a:endParaRPr lang="en-US" altLang="ko-KR" sz="1600" b="1" smtClean="0">
              <a:solidFill>
                <a:srgbClr val="202124"/>
              </a:solidFill>
              <a:latin typeface="+mn-ea"/>
            </a:endParaRPr>
          </a:p>
          <a:p>
            <a:pPr lvl="0" defTabSz="914400"/>
            <a:endParaRPr lang="en-US" altLang="ko-KR" sz="1600" b="1">
              <a:solidFill>
                <a:srgbClr val="202124"/>
              </a:solidFill>
              <a:latin typeface="+mn-ea"/>
            </a:endParaRPr>
          </a:p>
          <a:p>
            <a:pPr lvl="0" defTabSz="914400"/>
            <a:r>
              <a:rPr lang="ko-KR" altLang="ko-KR" sz="1600" b="1">
                <a:solidFill>
                  <a:srgbClr val="202124"/>
                </a:solidFill>
                <a:latin typeface="+mn-ea"/>
              </a:rPr>
              <a:t>무게: </a:t>
            </a:r>
            <a:r>
              <a:rPr lang="ko-KR" altLang="ko-KR" sz="1600" b="1">
                <a:solidFill>
                  <a:srgbClr val="202124"/>
                </a:solidFill>
                <a:latin typeface="+mn-ea"/>
              </a:rPr>
              <a:t>3g</a:t>
            </a:r>
            <a:r>
              <a:rPr lang="ko-KR" altLang="ko-KR" sz="300" b="1">
                <a:latin typeface="+mn-ea"/>
              </a:rPr>
              <a:t> </a:t>
            </a:r>
            <a:endParaRPr lang="ko-KR" altLang="ko-KR" sz="12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792" y="5685134"/>
            <a:ext cx="6057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</a:t>
            </a:r>
            <a:r>
              <a:rPr lang="ko-KR" altLang="en-US">
                <a:hlinkClick r:id="rId4"/>
              </a:rPr>
              <a:t>://</a:t>
            </a:r>
            <a:r>
              <a:rPr lang="ko-KR" altLang="en-US" smtClean="0">
                <a:hlinkClick r:id="rId4"/>
              </a:rPr>
              <a:t>www.devicemart.co.kr/goods/view?no=1271885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7792" y="4076140"/>
            <a:ext cx="88040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IMU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센서 중 하나로 각가속도 3축, 각속도 3축, 지자기 3축을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측정해주는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센서</a:t>
            </a:r>
            <a:r>
              <a:rPr kumimoji="0" lang="en-US" altLang="ko-KR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이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9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가지</a:t>
            </a:r>
            <a:endParaRPr kumimoji="0" lang="en-US" altLang="ko-KR" sz="160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ko-KR" sz="1600" i="0" u="none" strike="noStrike" cap="none" normalizeH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센서값을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활용하여 현재 센서가 기울어진 각도와 이동 속도를 알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수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있다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 </a:t>
            </a:r>
          </a:p>
          <a:p>
            <a:pPr lvl="0" defTabSz="914400"/>
            <a:r>
              <a:rPr lang="ko-KR" altLang="en-US" sz="1600">
                <a:latin typeface="+mn-ea"/>
              </a:rPr>
              <a:t>→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기본적으로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센서값에 오차가 많이 있기 때문에 필터 등의 기법을 통해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데이터의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정제가</a:t>
            </a:r>
            <a:endParaRPr kumimoji="0" lang="en-US" altLang="ko-KR" sz="160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lvl="0" defTabSz="914400"/>
            <a:r>
              <a:rPr lang="en-US" altLang="ko-KR" sz="1600" smtClean="0">
                <a:latin typeface="+mn-ea"/>
              </a:rPr>
              <a:t>  </a:t>
            </a:r>
            <a:r>
              <a:rPr kumimoji="0" lang="en-US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필요하지만</a:t>
            </a:r>
            <a:r>
              <a:rPr kumimoji="0" lang="ko-KR" altLang="ko-KR" sz="160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, 이 센서의 경우 기본적인 필터가 내장되어 있어 안정적인 측정값을 제공합니다.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9473" y="1085285"/>
            <a:ext cx="856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+mj-ea"/>
                <a:ea typeface="+mj-ea"/>
                <a:cs typeface="Calibri"/>
              </a:rPr>
              <a:t>IMU</a:t>
            </a:r>
            <a:endParaRPr lang="en-US" altLang="ko-KR" sz="1600" dirty="0" smtClean="0">
              <a:latin typeface="+mj-ea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4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208</Words>
  <Application>Microsoft Office PowerPoint</Application>
  <PresentationFormat>화면 슬라이드 쇼(4:3)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HY견고딕</vt:lpstr>
      <vt:lpstr>굴림</vt:lpstr>
      <vt:lpstr>맑은 고딕</vt:lpstr>
      <vt:lpstr>Arial</vt:lpstr>
      <vt:lpstr>Calibri</vt:lpstr>
      <vt:lpstr>Calibri Light</vt:lpstr>
      <vt:lpstr>Times New Roman</vt:lpstr>
      <vt:lpstr>Office Theme</vt:lpstr>
      <vt:lpstr>캡스톤 2주차 발표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USER</cp:lastModifiedBy>
  <cp:revision>2881</cp:revision>
  <dcterms:created xsi:type="dcterms:W3CDTF">2016-09-12T04:48:41Z</dcterms:created>
  <dcterms:modified xsi:type="dcterms:W3CDTF">2023-09-07T12:25:11Z</dcterms:modified>
</cp:coreProperties>
</file>