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handoutMasterIdLst>
    <p:handoutMasterId r:id="rId8"/>
  </p:handoutMasterIdLst>
  <p:sldIdLst>
    <p:sldId id="319" r:id="rId2"/>
    <p:sldId id="312" r:id="rId3"/>
    <p:sldId id="321" r:id="rId4"/>
    <p:sldId id="322" r:id="rId5"/>
    <p:sldId id="323" r:id="rId6"/>
  </p:sldIdLst>
  <p:sldSz cx="9144000" cy="6858000" type="screen4x3"/>
  <p:notesSz cx="6797675" cy="99266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orient="horz" pos="1684" userDrawn="1">
          <p15:clr>
            <a:srgbClr val="A4A3A4"/>
          </p15:clr>
        </p15:guide>
        <p15:guide id="3" pos="28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L004" initials="" lastIdx="2" clrIdx="0"/>
  <p:cmAuthor id="2" name="MCL005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6391" autoAdjust="0"/>
  </p:normalViewPr>
  <p:slideViewPr>
    <p:cSldViewPr snapToGrid="0">
      <p:cViewPr>
        <p:scale>
          <a:sx n="125" d="100"/>
          <a:sy n="125" d="100"/>
        </p:scale>
        <p:origin x="1206" y="-234"/>
      </p:cViewPr>
      <p:guideLst>
        <p:guide orient="horz" pos="2183"/>
        <p:guide orient="horz" pos="1684"/>
        <p:guide pos="2812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2354A247-331E-4C06-959E-17DE40423607}" type="datetime1">
              <a:rPr lang="ko-KR" altLang="en-US"/>
              <a:pPr>
                <a:defRPr lang="ko-KR"/>
              </a:pPr>
              <a:t>2023-09-14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119A31F1-624A-4CA3-9888-FE553D5BF7DF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7E770436-D3B6-4FBC-B082-CBE75255D48D}" type="datetime1">
              <a:rPr lang="ko-KR" altLang="en-US"/>
              <a:pPr>
                <a:defRPr lang="ko-KR"/>
              </a:pPr>
              <a:t>2023-09-14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en-US" altLang="ko-KR"/>
              <a:t>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0AF4B9D7-3497-4CC6-A094-F5D2B1BD98E2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7171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defTabSz="910937">
              <a:defRPr lang="ko-KR" altLang="en-US"/>
            </a:pPr>
            <a:endParaRPr lang="en-US" altLang="ko-KR"/>
          </a:p>
        </p:txBody>
      </p:sp>
      <p:sp>
        <p:nvSpPr>
          <p:cNvPr id="7172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3CB2AF4F-E8E5-402D-A17F-DCCE15A80476}" type="slidenum">
              <a:rPr lang="ko-KR" altLang="en-US">
                <a:latin typeface="맑은 고딕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</a:t>
            </a:fld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611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FACD351-4F08-4A71-99FA-B3E766C5F602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2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FACD351-4F08-4A71-99FA-B3E766C5F602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CE7B-10E8-1958-703A-37569D6C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F12F5-75CB-4F2B-B9E1-AD4118A2F086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323A-60EE-D640-5891-642A6E87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8EB7-30DF-2537-A9BD-C4521D77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1A8AF-F39B-4D0B-B85C-B5D4E8615C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0094-D757-3F2B-34E7-14906671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61256-A674-414C-8085-E9E129C6B32F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D3F6-9E5D-4385-3AC8-EE954C22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F6E4-440B-C7A4-B587-E174D83F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9523-E42C-4253-9E4C-045FC1758D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9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E19D-9CAE-4FCD-D89C-3B4FFC21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8BF6B-7E60-49BE-8B10-54E1A62DE9F7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D70B-D812-AF73-629B-9FFD0538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A875-E54F-271F-A471-162958A5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6F22-C847-438B-B3C8-FF2FC4406E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0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A8DFC7CE-44E2-C418-DC34-40A69DD030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0" y="6432550"/>
            <a:ext cx="5500688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Design Engineering</a:t>
            </a:r>
            <a:endParaRPr lang="ko-KR" altLang="en-US" sz="1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566DA219-7796-A5C4-C892-A7DA7B198A4C}"/>
              </a:ext>
            </a:extLst>
          </p:cNvPr>
          <p:cNvSpPr txBox="1">
            <a:spLocks/>
          </p:cNvSpPr>
          <p:nvPr userDrawn="1"/>
        </p:nvSpPr>
        <p:spPr>
          <a:xfrm>
            <a:off x="457200" y="6448425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2DC22D-1FFA-46A3-BFD3-FAF41F4CE32E}" type="datetime1">
              <a:rPr lang="ko-KR" alt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2023-09-14</a:t>
            </a:fld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80AC698-36CC-9060-F280-688705C63796}"/>
              </a:ext>
            </a:extLst>
          </p:cNvPr>
          <p:cNvSpPr txBox="1">
            <a:spLocks/>
          </p:cNvSpPr>
          <p:nvPr userDrawn="1"/>
        </p:nvSpPr>
        <p:spPr>
          <a:xfrm>
            <a:off x="8215313" y="6427788"/>
            <a:ext cx="665162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1400" b="1" kern="120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C82F0B1-C236-43E1-8FDF-D6C15530182E}" type="slidenum">
              <a:rPr lang="ko-KR" alt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5" name="Picture 2" descr="C:\Users\ANU\Desktop\anumark(jpg)\시그니쳐(좌우조합형)_1.jpg">
            <a:extLst>
              <a:ext uri="{FF2B5EF4-FFF2-40B4-BE49-F238E27FC236}">
                <a16:creationId xmlns:a16="http://schemas.microsoft.com/office/drawing/2014/main" id="{ED28025A-A272-23FE-0311-EA12F461A2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29375"/>
            <a:ext cx="18002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3F829A8F-9271-F4CD-C108-0B29917F6AE2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804863"/>
            <a:ext cx="8688388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CF7DF89A-5D47-96D6-DFE4-7F9A9F70D578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6249988"/>
            <a:ext cx="8682038" cy="5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날짜 개체 틀 1">
            <a:extLst>
              <a:ext uri="{FF2B5EF4-FFF2-40B4-BE49-F238E27FC236}">
                <a16:creationId xmlns:a16="http://schemas.microsoft.com/office/drawing/2014/main" id="{F972120B-BA4A-8B8B-7FEB-D91FBC68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B377E-7DAF-4E9B-9B5E-80812A1368F4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9" name="바닥글 개체 틀 2">
            <a:extLst>
              <a:ext uri="{FF2B5EF4-FFF2-40B4-BE49-F238E27FC236}">
                <a16:creationId xmlns:a16="http://schemas.microsoft.com/office/drawing/2014/main" id="{7A77CDC1-63A8-687F-1147-F322893F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4D51602A-92DB-37B5-B413-8F83C26A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30E46-4814-44C0-9538-39B871DD02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9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0F6435-FADE-4C12-4A80-ECFF47BFF66B}"/>
              </a:ext>
            </a:extLst>
          </p:cNvPr>
          <p:cNvCxnSpPr/>
          <p:nvPr userDrawn="1"/>
        </p:nvCxnSpPr>
        <p:spPr>
          <a:xfrm>
            <a:off x="249238" y="1260475"/>
            <a:ext cx="8639175" cy="158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4D360A-CA66-7DCC-BF88-58047E45B86A}"/>
              </a:ext>
            </a:extLst>
          </p:cNvPr>
          <p:cNvCxnSpPr/>
          <p:nvPr userDrawn="1"/>
        </p:nvCxnSpPr>
        <p:spPr>
          <a:xfrm>
            <a:off x="249238" y="3101975"/>
            <a:ext cx="8639175" cy="158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DC1B71-57D5-1E48-CE3F-49260F911101}"/>
              </a:ext>
            </a:extLst>
          </p:cNvPr>
          <p:cNvSpPr/>
          <p:nvPr userDrawn="1"/>
        </p:nvSpPr>
        <p:spPr>
          <a:xfrm>
            <a:off x="255588" y="1525588"/>
            <a:ext cx="8639175" cy="12604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3D3BE9A5-F512-7DA6-1550-19A9A8011A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4675" y="6397625"/>
            <a:ext cx="2643188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Andong National University</a:t>
            </a:r>
            <a:endParaRPr lang="ko-KR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0118C53-9E08-19E4-9423-DCDD4773B054}"/>
              </a:ext>
            </a:extLst>
          </p:cNvPr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3579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8A3F4456-95CC-AF19-B4C1-29D77342DD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0" y="6397625"/>
            <a:ext cx="5500688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Design Engineering</a:t>
            </a:r>
            <a:endParaRPr lang="ko-KR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352" y="1851744"/>
            <a:ext cx="8640000" cy="720000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날짜 개체 틀 2">
            <a:extLst>
              <a:ext uri="{FF2B5EF4-FFF2-40B4-BE49-F238E27FC236}">
                <a16:creationId xmlns:a16="http://schemas.microsoft.com/office/drawing/2014/main" id="{F8134B38-F1DD-495B-6FB2-3A43B95A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BAF58-A85D-4C6E-9076-44AA91434E4C}" type="datetime1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DBFD7583-C706-4875-D1BB-AB5E00B8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2F38965B-296A-550B-A0CD-CC0DC330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3CE18-94B5-4EA1-B95F-2E2D6A96ADE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3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8B18-B063-690C-12B7-544301D7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66489-683D-4D77-AD67-2F9248AA3982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5D40-C091-DF81-43CD-C929452D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2F6A-0160-3C21-09B4-9A65D669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1142A-7084-409A-B1B8-3745D9CD08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1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A50E-9919-04D6-5620-12D583A9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3D538-56A5-4933-971A-501167A55F7B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9E56-CDDB-2CDF-D6EE-3EA858FA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10753-672C-FD2F-0AB0-5145988A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32056-4B56-40EE-9C08-5E075F2BE4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5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AEA351-9ED7-63C9-77B6-BC9B9C7B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041A-6C0F-440D-A87E-42E79322889F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4E73FE-4F04-E34C-6393-879CB79D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B774D7-43A3-CB9A-806F-1B8CA72D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43C4-24E5-4129-B750-75154EDD69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24F82F4-3E26-8F71-3BDB-AD79E15F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AC1C5-EC44-4959-A0EE-52A5ECA2F1A6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2D3C61-FDEA-BA2E-B733-9A3B130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B4AEEB-A556-8882-9457-746AEC36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8CCAA-A9A2-410D-89E4-E6961E04B1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1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E1B4D41-87E3-2A22-5C13-266E1CA7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5D0FA-464D-4FF6-9B40-2B3CCC8B7F88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48CBF2-C44C-2324-780F-AEF899A1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58AAAB-574D-EC3D-4A68-B7C85706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7531A-3D63-467E-B519-9BD53731CE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8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DD898E-5D77-7AAB-3FCC-9EF16CFC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676E6-AF45-41AF-9BDD-6558CC164AEE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2FBDDAF-954C-EC8A-ACAD-11652489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9AA141-7C96-C0C6-101F-B419612A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7994B-BD12-4BF7-B25E-BD9988FB5D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709914-FF71-0094-7149-C3A581C9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9F5E8-E7C2-4617-A29B-9C7B735F6E7D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A07F9D-2B78-9F48-0C44-D39542B1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D0B787-7C59-9744-5686-89F242A6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0D19-79BF-4CA7-B696-424C5F0909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3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202508-015F-EAB8-AC4E-793258BE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EFDAF-A9E1-4DB4-81E3-5CE833C1F32A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A611AC-FA09-E25F-446B-22436B8A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85AEAB-9E41-C544-6AFE-1F664EED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B8933-79FF-47E8-BFEA-E0A67854C4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7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30000"/>
                <a:lumOff val="70000"/>
              </a:schemeClr>
            </a:gs>
            <a:gs pos="90000">
              <a:schemeClr val="bg1"/>
            </a:gs>
            <a:gs pos="20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A833DDD-EDD2-2AFE-897B-AF403B797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CB6D4A4-1920-E5DF-01A5-F1EA7DA05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1DE08-E14C-8527-8078-30CF2617C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94DDB7-FAE8-4B4A-A71C-B862DA9F07EF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E2F8-D06D-7052-F2FD-537DEEF92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06DA-6486-2736-7E5C-4621DDF77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B4E757-06C8-4222-809A-4E9DE82FFF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51" r:id="rId1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>
              <a:ext uri="{FF2B5EF4-FFF2-40B4-BE49-F238E27FC236}">
                <a16:creationId xmlns:a16="http://schemas.microsoft.com/office/drawing/2014/main" id="{B5ECCC7E-7FD9-2F9E-913A-22B641342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238" y="1535113"/>
            <a:ext cx="8639175" cy="1241425"/>
          </a:xfrm>
        </p:spPr>
        <p:txBody>
          <a:bodyPr/>
          <a:lstStyle/>
          <a:p>
            <a:pPr algn="ctr" eaLnBrk="1" hangingPunct="1"/>
            <a:r>
              <a:rPr lang="ko-KR" altLang="en-US" sz="3200" b="1" dirty="0" err="1">
                <a:latin typeface="Times New Roman"/>
                <a:ea typeface="HY견고딕"/>
                <a:cs typeface="Times New Roman"/>
              </a:rPr>
              <a:t>캡스톤</a:t>
            </a:r>
            <a:r>
              <a:rPr lang="en-US" altLang="ko-KR" sz="3200" b="1" dirty="0">
                <a:latin typeface="Times New Roman"/>
                <a:ea typeface="HY견고딕"/>
                <a:cs typeface="Times New Roman"/>
              </a:rPr>
              <a:t> </a:t>
            </a:r>
            <a:r>
              <a:rPr lang="en-US" altLang="ko-KR" sz="3200" b="1" dirty="0" smtClean="0">
                <a:latin typeface="Times New Roman"/>
                <a:ea typeface="HY견고딕"/>
                <a:cs typeface="Times New Roman"/>
              </a:rPr>
              <a:t>3</a:t>
            </a:r>
            <a:r>
              <a:rPr lang="ko-KR" altLang="en-US" sz="3200" b="1" dirty="0" smtClean="0">
                <a:latin typeface="Times New Roman"/>
                <a:ea typeface="HY견고딕"/>
                <a:cs typeface="Times New Roman"/>
              </a:rPr>
              <a:t>주차 </a:t>
            </a:r>
            <a:r>
              <a:rPr lang="ko-KR" altLang="en-US" sz="3200" b="1" dirty="0">
                <a:latin typeface="Times New Roman"/>
                <a:ea typeface="HY견고딕"/>
                <a:cs typeface="Times New Roman"/>
              </a:rPr>
              <a:t>발표</a:t>
            </a:r>
          </a:p>
        </p:txBody>
      </p:sp>
      <p:sp>
        <p:nvSpPr>
          <p:cNvPr id="6147" name="TextBox 3">
            <a:extLst>
              <a:ext uri="{FF2B5EF4-FFF2-40B4-BE49-F238E27FC236}">
                <a16:creationId xmlns:a16="http://schemas.microsoft.com/office/drawing/2014/main" id="{C3B2EA4F-FCCE-51ED-DC97-BA8EFD9D4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421063"/>
            <a:ext cx="720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u="sng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AD(</a:t>
            </a:r>
            <a:r>
              <a:rPr lang="ko-KR" altLang="en-US" sz="2000" u="sng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김관우</a:t>
            </a:r>
            <a:r>
              <a:rPr lang="en-US" altLang="ko-KR" sz="2000" u="sng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sz="2000" u="sng" dirty="0" err="1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유환지</a:t>
            </a:r>
            <a:r>
              <a:rPr lang="en-US" altLang="ko-KR" sz="2000" u="sng" dirty="0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)</a:t>
            </a:r>
            <a:endParaRPr lang="en-US" altLang="ko-KR" sz="2400" b="1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6148" name="TextBox 7">
            <a:extLst>
              <a:ext uri="{FF2B5EF4-FFF2-40B4-BE49-F238E27FC236}">
                <a16:creationId xmlns:a16="http://schemas.microsoft.com/office/drawing/2014/main" id="{8FA79CC4-E374-9208-AAE6-0AC53E40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5386388"/>
            <a:ext cx="720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Supervisor: Prof. </a:t>
            </a:r>
            <a:r>
              <a:rPr lang="en-US" altLang="ko-KR" sz="200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Sang-Heon Lee</a:t>
            </a:r>
            <a:endParaRPr lang="en-US" altLang="ko-KR" sz="200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pic>
        <p:nvPicPr>
          <p:cNvPr id="6149" name="Picture 49" descr="C:\Users\ANU\Desktop\엠블렘마크(원).jpg">
            <a:extLst>
              <a:ext uri="{FF2B5EF4-FFF2-40B4-BE49-F238E27FC236}">
                <a16:creationId xmlns:a16="http://schemas.microsoft.com/office/drawing/2014/main" id="{27E51DE1-110B-88F0-2470-13B2103A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536"/>
          <a:stretch>
            <a:fillRect/>
          </a:stretch>
        </p:blipFill>
        <p:spPr bwMode="auto">
          <a:xfrm>
            <a:off x="6659563" y="476250"/>
            <a:ext cx="69691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5">
            <a:extLst>
              <a:ext uri="{FF2B5EF4-FFF2-40B4-BE49-F238E27FC236}">
                <a16:creationId xmlns:a16="http://schemas.microsoft.com/office/drawing/2014/main" id="{CE44C680-B0E8-C4AF-2721-0728A9A95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90550"/>
            <a:ext cx="1812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473075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65375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730750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7097713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9463088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99202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103774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8346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12918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0000FF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Andong National University</a:t>
            </a:r>
            <a:endParaRPr lang="ko-KR" altLang="en-US" sz="1200" b="1">
              <a:solidFill>
                <a:srgbClr val="0000FF"/>
              </a:solidFill>
              <a:latin typeface="Times New Roman" panose="02020603050405020304" pitchFamily="18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70910"/>
      </p:ext>
    </p:extLst>
  </p:cSld>
  <p:clrMapOvr>
    <a:masterClrMapping/>
  </p:clrMapOvr>
  <p:transition advTm="237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792" y="188640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3200" b="1" i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 </a:t>
            </a:r>
            <a:r>
              <a:rPr lang="en-US" altLang="ko-KR" sz="3200" b="1" i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SLAM </a:t>
            </a:r>
            <a:r>
              <a:rPr lang="ko-KR" altLang="en-US" sz="3200" b="1" i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노드</a:t>
            </a:r>
            <a:r>
              <a:rPr lang="en-US" altLang="ko-KR" sz="3200" b="1" i="1" dirty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 </a:t>
            </a:r>
            <a:r>
              <a:rPr lang="ko-KR" altLang="en-US" sz="3200" b="1" i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처리 과정</a:t>
            </a:r>
            <a:endParaRPr lang="en-US" altLang="ko-KR" sz="3200" b="1" i="1" dirty="0">
              <a:latin typeface="HY견고딕" panose="02030600000101010101" pitchFamily="18" charset="-127"/>
              <a:ea typeface="HY견고딕" panose="02030600000101010101" pitchFamily="18" charset="-127"/>
              <a:cs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996" y="1082171"/>
            <a:ext cx="5342934" cy="2736292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/>
          <p:cNvSpPr/>
          <p:nvPr/>
        </p:nvSpPr>
        <p:spPr>
          <a:xfrm>
            <a:off x="397791" y="4012335"/>
            <a:ext cx="815129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① </a:t>
            </a:r>
            <a:r>
              <a:rPr lang="en-US" altLang="ko-KR" sz="1500" dirty="0" err="1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Sensor_node</a:t>
            </a:r>
            <a:r>
              <a:rPr lang="ko-KR" altLang="en-US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는 로봇에 부착된 센서로부터 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수집</a:t>
            </a:r>
            <a:endParaRPr lang="en-US" altLang="ko-KR" sz="15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endParaRPr lang="en-US" altLang="ko-KR" sz="1500" dirty="0">
              <a:solidFill>
                <a:srgbClr val="37415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② </a:t>
            </a:r>
            <a:r>
              <a:rPr lang="en-US" altLang="ko-KR" sz="1500" dirty="0" err="1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teleop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는 실시간으로 </a:t>
            </a:r>
            <a:r>
              <a:rPr lang="ko-KR" altLang="en-US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로봇을 움직이거나 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제어</a:t>
            </a:r>
            <a:endParaRPr lang="en-US" altLang="ko-KR" sz="15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endParaRPr lang="en-US" altLang="ko-KR" sz="15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③ </a:t>
            </a:r>
            <a:r>
              <a:rPr lang="en-US" altLang="ko-KR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Core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는 센서 </a:t>
            </a:r>
            <a:r>
              <a:rPr lang="ko-KR" altLang="en-US" sz="15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노드로부터</a:t>
            </a:r>
            <a:r>
              <a:rPr lang="ko-KR" altLang="en-US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받은 데이터를 처리하고 </a:t>
            </a:r>
            <a:r>
              <a:rPr lang="en-US" altLang="ko-KR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SLAM </a:t>
            </a:r>
            <a:r>
              <a:rPr lang="ko-KR" altLang="en-US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알고리즘을 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실행</a:t>
            </a:r>
            <a:endParaRPr lang="en-US" altLang="ko-KR" sz="15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endParaRPr lang="en-US" altLang="ko-KR" sz="15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④ </a:t>
            </a:r>
            <a:r>
              <a:rPr lang="en-US" altLang="ko-KR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Cartographer</a:t>
            </a:r>
            <a:r>
              <a:rPr lang="ko-KR" altLang="en-US" sz="15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는</a:t>
            </a:r>
            <a:r>
              <a:rPr lang="ko-KR" altLang="en-US" sz="1500" dirty="0" err="1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센서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데이터와 로봇의 운동 정보를 사용하여 환경의 </a:t>
            </a:r>
            <a:r>
              <a:rPr lang="en-US" altLang="ko-KR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2D </a:t>
            </a:r>
            <a:r>
              <a:rPr lang="ko-KR" altLang="en-US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또는 </a:t>
            </a:r>
            <a:r>
              <a:rPr lang="en-US" altLang="ko-KR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3D 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맵 생성</a:t>
            </a:r>
            <a:endParaRPr lang="en-US" altLang="ko-KR" sz="15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endParaRPr lang="en-US" altLang="ko-KR" sz="15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⑤ </a:t>
            </a:r>
            <a:r>
              <a:rPr lang="en-US" altLang="ko-KR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map-server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는 생성한 </a:t>
            </a:r>
            <a:r>
              <a:rPr lang="ko-KR" altLang="en-US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맵 데이터를 저장하고 관리</a:t>
            </a:r>
            <a:endParaRPr lang="ko-KR" altLang="en-US" sz="15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5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792" y="188640"/>
            <a:ext cx="4552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3200" b="1" i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 </a:t>
            </a:r>
            <a:r>
              <a:rPr lang="en-US" altLang="ko-KR" sz="3200" b="1" i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Navigation </a:t>
            </a:r>
            <a:r>
              <a:rPr lang="ko-KR" altLang="en-US" sz="3200" b="1" i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실행 과정</a:t>
            </a:r>
            <a:endParaRPr lang="en-US" altLang="ko-KR" sz="3200" b="1" i="1" dirty="0">
              <a:latin typeface="HY견고딕" panose="02030600000101010101" pitchFamily="18" charset="-127"/>
              <a:ea typeface="HY견고딕" panose="02030600000101010101" pitchFamily="18" charset="-127"/>
              <a:cs typeface="Calibri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45" y="1177805"/>
            <a:ext cx="6457982" cy="3720564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3176925" y="1817999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>
                <a:solidFill>
                  <a:srgbClr val="0070C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①</a:t>
            </a:r>
            <a:endParaRPr lang="ko-KR" altLang="en-US" sz="13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37089" y="1233051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>
                <a:solidFill>
                  <a:srgbClr val="0070C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②</a:t>
            </a:r>
            <a:endParaRPr lang="ko-KR" altLang="en-US" sz="1300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12778" y="1964193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>
                <a:solidFill>
                  <a:srgbClr val="0070C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③</a:t>
            </a:r>
            <a:endParaRPr lang="ko-KR" altLang="en-US" sz="13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74952" y="2529474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>
                <a:solidFill>
                  <a:srgbClr val="0070C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④</a:t>
            </a:r>
            <a:endParaRPr lang="ko-KR" altLang="en-US" sz="1300" dirty="0">
              <a:solidFill>
                <a:srgbClr val="0070C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50347" y="3567727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>
                <a:solidFill>
                  <a:srgbClr val="0070C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⑤</a:t>
            </a:r>
            <a:endParaRPr lang="ko-KR" altLang="en-US" sz="1300" dirty="0">
              <a:solidFill>
                <a:srgbClr val="0070C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10383" y="3713921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>
                <a:solidFill>
                  <a:srgbClr val="0070C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⑥</a:t>
            </a:r>
            <a:endParaRPr lang="ko-KR" altLang="en-US" sz="13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7045" y="5021233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①</a:t>
            </a:r>
            <a:r>
              <a:rPr lang="en-US" altLang="ko-KR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Move base 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초기화                      </a:t>
            </a:r>
            <a:r>
              <a:rPr lang="ko-KR" altLang="en-US" sz="2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② 목표 위치 설정 </a:t>
            </a:r>
            <a:r>
              <a:rPr lang="en-US" altLang="ko-KR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출발점</a:t>
            </a:r>
            <a:r>
              <a:rPr lang="en-US" altLang="ko-KR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도착점</a:t>
            </a:r>
            <a:r>
              <a:rPr lang="en-US" altLang="ko-KR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</a:p>
          <a:p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③ 글로벌 경로 계획                           ④ 로봇 이동</a:t>
            </a:r>
          </a:p>
          <a:p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⑤ 복구 동작 실행 </a:t>
            </a:r>
            <a:r>
              <a:rPr lang="en-US" altLang="ko-KR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벽</a:t>
            </a:r>
            <a:r>
              <a:rPr lang="en-US" altLang="ko-KR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장애물</a:t>
            </a:r>
            <a:r>
              <a:rPr lang="en-US" altLang="ko-KR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      </a:t>
            </a:r>
            <a:r>
              <a:rPr lang="ko-KR" altLang="en-US" sz="2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⑥ 목표 도달 확인</a:t>
            </a:r>
          </a:p>
          <a:p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→</a:t>
            </a:r>
            <a:r>
              <a:rPr lang="en-US" altLang="ko-KR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경로 수정</a:t>
            </a:r>
            <a:endParaRPr lang="en-US" altLang="ko-KR" sz="15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5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9F43ED-6174-4DB1-9D28-2A2DB6BB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7792" y="188640"/>
            <a:ext cx="535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3200" b="1" i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현재 </a:t>
            </a:r>
            <a:r>
              <a:rPr lang="en-US" altLang="ko-KR" sz="3200" b="1" i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Navigation </a:t>
            </a:r>
            <a:r>
              <a:rPr lang="ko-KR" altLang="en-US" sz="3200" b="1" i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진행 상황</a:t>
            </a:r>
            <a:endParaRPr lang="en-US" altLang="ko-KR" sz="3200" b="1" i="1" dirty="0">
              <a:latin typeface="HY견고딕" panose="02030600000101010101" pitchFamily="18" charset="-127"/>
              <a:ea typeface="HY견고딕" panose="02030600000101010101" pitchFamily="18" charset="-127"/>
              <a:cs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4" y="2637653"/>
            <a:ext cx="2924310" cy="17689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7574" y="4865794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지난 학기 맵 로드 오류 발생</a:t>
            </a:r>
            <a:endParaRPr lang="en-US" altLang="ko-KR" sz="1500" dirty="0" smtClean="0">
              <a:solidFill>
                <a:srgbClr val="FF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endParaRPr lang="en-US" altLang="ko-KR" sz="1500" dirty="0">
              <a:solidFill>
                <a:srgbClr val="FF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1500" dirty="0" err="1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잿슨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나노에서 </a:t>
            </a:r>
            <a:r>
              <a:rPr lang="ko-KR" altLang="en-US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라이더를 이용해 작성한 지도를 저장 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한 후</a:t>
            </a:r>
            <a:r>
              <a:rPr lang="en-US" altLang="ko-KR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사진이 </a:t>
            </a:r>
            <a:r>
              <a:rPr lang="ko-KR" altLang="en-US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저장된 위치와 시스템에서 불러오기 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위한 경로 수정하여 오류를 제거</a:t>
            </a:r>
            <a:r>
              <a:rPr lang="en-US" altLang="ko-KR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맵 로드가 정상적으로 실행되었습니다</a:t>
            </a:r>
            <a:r>
              <a:rPr lang="en-US" altLang="ko-KR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endParaRPr lang="en-US" altLang="ko-KR" sz="15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4" y="1082949"/>
            <a:ext cx="3605842" cy="1216285"/>
          </a:xfrm>
          <a:prstGeom prst="rect">
            <a:avLst/>
          </a:prstGeom>
        </p:spPr>
      </p:pic>
      <p:sp>
        <p:nvSpPr>
          <p:cNvPr id="15" name="굽은 화살표 14"/>
          <p:cNvSpPr/>
          <p:nvPr/>
        </p:nvSpPr>
        <p:spPr>
          <a:xfrm flipV="1">
            <a:off x="854992" y="2404469"/>
            <a:ext cx="595223" cy="9489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19" y="1082949"/>
            <a:ext cx="3324317" cy="378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1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9F43ED-6174-4DB1-9D28-2A2DB6BB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7792" y="188640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3200" b="1" i="1" dirty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Navigation </a:t>
            </a:r>
            <a:r>
              <a:rPr lang="ko-KR" altLang="en-US" sz="3200" b="1" i="1" dirty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진행 </a:t>
            </a:r>
            <a:r>
              <a:rPr lang="ko-KR" altLang="en-US" sz="3200" b="1" i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방향</a:t>
            </a:r>
            <a:endParaRPr lang="en-US" altLang="ko-KR" sz="3200" b="1" i="1" dirty="0">
              <a:latin typeface="HY견고딕" panose="02030600000101010101" pitchFamily="18" charset="-127"/>
              <a:ea typeface="HY견고딕" panose="02030600000101010101" pitchFamily="18" charset="-127"/>
              <a:cs typeface="Calibri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792" y="1341032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IMU </a:t>
            </a:r>
            <a:r>
              <a:rPr lang="ko-KR" altLang="en-US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사용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97792" y="1853383"/>
            <a:ext cx="75361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로봇이 </a:t>
            </a:r>
            <a:r>
              <a:rPr lang="ko-KR" altLang="en-US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불규칙한 지형 또는 장애물을 피해 이동해야 하는 경우</a:t>
            </a:r>
            <a:r>
              <a:rPr lang="en-US" altLang="ko-KR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IMU</a:t>
            </a:r>
            <a:r>
              <a:rPr lang="ko-KR" altLang="en-US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는 로봇이 어떻게 움직여야 하는지를 이해하고 조정하는 데 도움을 줍니다</a:t>
            </a:r>
            <a:r>
              <a:rPr lang="en-US" altLang="ko-KR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  <a:endParaRPr lang="en-US" altLang="ko-KR" sz="15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IMU</a:t>
            </a:r>
            <a:r>
              <a:rPr lang="ko-KR" altLang="en-US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는 로봇의 이동 경로를 보다 정확하게 유지하고 목표 지점에 도달하기 위해 필요한 정보를 제공합니다</a:t>
            </a:r>
            <a:r>
              <a:rPr lang="en-US" altLang="ko-KR" sz="15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endParaRPr lang="ko-KR" altLang="en-US" sz="15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7792" y="3711989"/>
            <a:ext cx="851760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rgbClr val="1A1A1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Navigation </a:t>
            </a:r>
            <a:r>
              <a:rPr lang="ko-KR" altLang="en-US" sz="1500" dirty="0" smtClean="0">
                <a:solidFill>
                  <a:srgbClr val="1A1A1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실행 과정에서</a:t>
            </a:r>
            <a:r>
              <a:rPr lang="ko-KR" altLang="en-US" sz="1500" dirty="0">
                <a:solidFill>
                  <a:srgbClr val="1A1A1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 </a:t>
            </a:r>
            <a:r>
              <a:rPr lang="en-US" altLang="ko-KR" sz="1500" b="1" dirty="0" err="1">
                <a:solidFill>
                  <a:srgbClr val="1A1A1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tf</a:t>
            </a:r>
            <a:r>
              <a:rPr lang="ko-KR" altLang="en-US" sz="1500" dirty="0">
                <a:solidFill>
                  <a:srgbClr val="1A1A1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 및 </a:t>
            </a:r>
            <a:r>
              <a:rPr lang="en-US" altLang="ko-KR" sz="1500" b="1" dirty="0" err="1">
                <a:solidFill>
                  <a:srgbClr val="1A1A1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nav_msgs</a:t>
            </a:r>
            <a:r>
              <a:rPr lang="en-US" altLang="ko-KR" sz="1500" b="1" dirty="0">
                <a:solidFill>
                  <a:srgbClr val="1A1A1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en-US" altLang="ko-KR" sz="1500" b="1" dirty="0" err="1">
                <a:solidFill>
                  <a:srgbClr val="1A1A1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Odometry</a:t>
            </a:r>
            <a:r>
              <a:rPr lang="en-US" altLang="ko-KR" sz="1500" b="1" dirty="0">
                <a:solidFill>
                  <a:srgbClr val="1A1A1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1500" b="1" dirty="0">
                <a:solidFill>
                  <a:srgbClr val="1A1A1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메시지를 사용하여 </a:t>
            </a:r>
            <a:r>
              <a:rPr lang="ko-KR" altLang="en-US" sz="1500" b="1" dirty="0" smtClean="0">
                <a:solidFill>
                  <a:srgbClr val="1A1A1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주행거리 측정 정보</a:t>
            </a:r>
            <a:endParaRPr lang="en-US" altLang="ko-KR" sz="1500" b="1" dirty="0" smtClean="0">
              <a:solidFill>
                <a:srgbClr val="1A1A1A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endParaRPr lang="en-US" altLang="ko-K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휠 인코더의 데이터 </a:t>
            </a:r>
            <a:endPara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BNO055 IMU </a:t>
            </a:r>
            <a:r>
              <a:rPr lang="ko-KR" altLang="en-US" sz="12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센서 의 데이터</a:t>
            </a:r>
            <a:endParaRPr lang="en-US" altLang="ko-KR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 smtClean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확장 칼만 필터를 사용하여 휠 인코더와 </a:t>
            </a:r>
            <a:r>
              <a:rPr lang="en-US" altLang="ko-KR" sz="12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BNO055 IMU </a:t>
            </a:r>
            <a:r>
              <a:rPr lang="ko-KR" altLang="en-US" sz="12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센서에서 제공하는 데이터 융합 </a:t>
            </a:r>
            <a:r>
              <a:rPr lang="en-US" altLang="ko-KR" sz="1200" dirty="0" err="1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robots_pose_ekf</a:t>
            </a:r>
            <a:r>
              <a:rPr lang="en-US" altLang="ko-KR" sz="12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 </a:t>
            </a:r>
            <a:r>
              <a:rPr lang="ko-KR" altLang="en-US" sz="12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패키지 </a:t>
            </a:r>
          </a:p>
          <a:p>
            <a:endParaRPr lang="ko-KR" altLang="en-US" sz="15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6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241</Words>
  <Application>Microsoft Office PowerPoint</Application>
  <PresentationFormat>화면 슬라이드 쇼(4:3)</PresentationFormat>
  <Paragraphs>44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굴림</vt:lpstr>
      <vt:lpstr>맑은 고딕</vt:lpstr>
      <vt:lpstr>여기어때 잘난체 OTF</vt:lpstr>
      <vt:lpstr>Arial</vt:lpstr>
      <vt:lpstr>Calibri</vt:lpstr>
      <vt:lpstr>Calibri Light</vt:lpstr>
      <vt:lpstr>Times New Roman</vt:lpstr>
      <vt:lpstr>Office Theme</vt:lpstr>
      <vt:lpstr>캡스톤 3주차 발표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MCL005</cp:lastModifiedBy>
  <cp:revision>2889</cp:revision>
  <dcterms:created xsi:type="dcterms:W3CDTF">2016-09-12T04:48:41Z</dcterms:created>
  <dcterms:modified xsi:type="dcterms:W3CDTF">2023-09-14T12:41:50Z</dcterms:modified>
</cp:coreProperties>
</file>