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exend Deca Light"/>
      <p:regular r:id="rId19"/>
      <p:bold r:id="rId20"/>
    </p:embeddedFont>
    <p:embeddedFont>
      <p:font typeface="Lexend Deca Black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exendDecaBlack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LexendDecaLight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72718cf2_2_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4372718cf2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0aa6fa92d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40aa6fa92d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96711644d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796711644d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372718cf2_2_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4372718cf2_2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72718cf2_2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4372718cf2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372718cf2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372718cf2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372718cf2_2_6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4372718cf2_2_6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919b1313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7919b1313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c515d0e27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5c515d0e27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f11e1da4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f11e1da4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0aa6fa92d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40aa6fa92d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96378abb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796378abb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4386943"/>
            <a:ext cx="9144000" cy="756557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3161" name="adj1"/>
            </a:avLst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/>
        </p:nvSpPr>
        <p:spPr>
          <a:xfrm>
            <a:off x="2000250" y="1285875"/>
            <a:ext cx="5143500" cy="257175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7" name="Google Shape;57;p16"/>
          <p:cNvSpPr/>
          <p:nvPr/>
        </p:nvSpPr>
        <p:spPr>
          <a:xfrm flipH="1">
            <a:off x="0" y="1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8" name="Google Shape;58;p16"/>
          <p:cNvSpPr/>
          <p:nvPr/>
        </p:nvSpPr>
        <p:spPr>
          <a:xfrm flipH="1">
            <a:off x="9010650" y="0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/>
          <p:nvPr>
            <p:ph idx="2" type="pic"/>
          </p:nvPr>
        </p:nvSpPr>
        <p:spPr>
          <a:xfrm>
            <a:off x="3606566" y="990623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18"/>
          <p:cNvSpPr/>
          <p:nvPr/>
        </p:nvSpPr>
        <p:spPr>
          <a:xfrm>
            <a:off x="0" y="0"/>
            <a:ext cx="27813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3" name="Google Shape;63;p18"/>
          <p:cNvSpPr/>
          <p:nvPr>
            <p:ph idx="3" type="pic"/>
          </p:nvPr>
        </p:nvSpPr>
        <p:spPr>
          <a:xfrm>
            <a:off x="6768822" y="990623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18"/>
          <p:cNvSpPr/>
          <p:nvPr>
            <p:ph idx="4" type="pic"/>
          </p:nvPr>
        </p:nvSpPr>
        <p:spPr>
          <a:xfrm>
            <a:off x="5187694" y="2571750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323849" y="323850"/>
            <a:ext cx="8496302" cy="224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323849" y="323850"/>
            <a:ext cx="3924301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/>
        </p:nvSpPr>
        <p:spPr>
          <a:xfrm>
            <a:off x="323850" y="2571750"/>
            <a:ext cx="8496300" cy="2247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/>
          <p:nvPr/>
        </p:nvSpPr>
        <p:spPr>
          <a:xfrm>
            <a:off x="0" y="0"/>
            <a:ext cx="2201779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74" name="Google Shape;74;p22"/>
          <p:cNvSpPr/>
          <p:nvPr>
            <p:ph idx="2" type="pic"/>
          </p:nvPr>
        </p:nvSpPr>
        <p:spPr>
          <a:xfrm>
            <a:off x="876300" y="742950"/>
            <a:ext cx="2657475" cy="1685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22"/>
          <p:cNvSpPr/>
          <p:nvPr>
            <p:ph idx="3" type="pic"/>
          </p:nvPr>
        </p:nvSpPr>
        <p:spPr>
          <a:xfrm>
            <a:off x="876300" y="2714625"/>
            <a:ext cx="2657475" cy="1685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80" name="Google Shape;80;p24"/>
          <p:cNvSpPr/>
          <p:nvPr>
            <p:ph idx="2" type="pic"/>
          </p:nvPr>
        </p:nvSpPr>
        <p:spPr>
          <a:xfrm>
            <a:off x="323849" y="323850"/>
            <a:ext cx="3924301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/>
          <p:nvPr>
            <p:ph idx="2" type="pic"/>
          </p:nvPr>
        </p:nvSpPr>
        <p:spPr>
          <a:xfrm>
            <a:off x="2415267" y="472168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25"/>
          <p:cNvSpPr/>
          <p:nvPr/>
        </p:nvSpPr>
        <p:spPr>
          <a:xfrm>
            <a:off x="0" y="0"/>
            <a:ext cx="1643743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84" name="Google Shape;84;p25"/>
          <p:cNvSpPr/>
          <p:nvPr>
            <p:ph idx="3" type="pic"/>
          </p:nvPr>
        </p:nvSpPr>
        <p:spPr>
          <a:xfrm>
            <a:off x="2415267" y="1953305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25"/>
          <p:cNvSpPr/>
          <p:nvPr>
            <p:ph idx="4" type="pic"/>
          </p:nvPr>
        </p:nvSpPr>
        <p:spPr>
          <a:xfrm>
            <a:off x="2415267" y="3434443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/>
          <p:nvPr/>
        </p:nvSpPr>
        <p:spPr>
          <a:xfrm>
            <a:off x="0" y="0"/>
            <a:ext cx="66484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88" name="Google Shape;88;p26"/>
          <p:cNvSpPr/>
          <p:nvPr>
            <p:ph idx="2" type="pic"/>
          </p:nvPr>
        </p:nvSpPr>
        <p:spPr>
          <a:xfrm>
            <a:off x="323849" y="2245857"/>
            <a:ext cx="6000751" cy="25737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" name="Google Shape;89;p26"/>
          <p:cNvSpPr/>
          <p:nvPr>
            <p:ph idx="3" type="pic"/>
          </p:nvPr>
        </p:nvSpPr>
        <p:spPr>
          <a:xfrm>
            <a:off x="323849" y="321807"/>
            <a:ext cx="2964600" cy="18498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26"/>
          <p:cNvSpPr/>
          <p:nvPr>
            <p:ph idx="4" type="pic"/>
          </p:nvPr>
        </p:nvSpPr>
        <p:spPr>
          <a:xfrm>
            <a:off x="3360000" y="321807"/>
            <a:ext cx="2964600" cy="18498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/>
          <p:nvPr/>
        </p:nvSpPr>
        <p:spPr>
          <a:xfrm flipH="1">
            <a:off x="0" y="1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93" name="Google Shape;93;p27"/>
          <p:cNvSpPr/>
          <p:nvPr/>
        </p:nvSpPr>
        <p:spPr>
          <a:xfrm flipH="1">
            <a:off x="9010650" y="0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6572250" y="1"/>
            <a:ext cx="25717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96" name="Google Shape;96;p28"/>
          <p:cNvSpPr/>
          <p:nvPr>
            <p:ph idx="2" type="pic"/>
          </p:nvPr>
        </p:nvSpPr>
        <p:spPr>
          <a:xfrm>
            <a:off x="6184330" y="542314"/>
            <a:ext cx="1922415" cy="4061832"/>
          </a:xfrm>
          <a:prstGeom prst="roundRect">
            <a:avLst>
              <a:gd fmla="val 11269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/>
          <p:nvPr/>
        </p:nvSpPr>
        <p:spPr>
          <a:xfrm>
            <a:off x="-1" y="1"/>
            <a:ext cx="2571749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99" name="Google Shape;99;p29"/>
          <p:cNvSpPr/>
          <p:nvPr>
            <p:ph idx="2" type="pic"/>
          </p:nvPr>
        </p:nvSpPr>
        <p:spPr>
          <a:xfrm>
            <a:off x="708818" y="709211"/>
            <a:ext cx="4975311" cy="3725077"/>
          </a:xfrm>
          <a:prstGeom prst="roundRect">
            <a:avLst>
              <a:gd fmla="val 1746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/>
          <p:nvPr/>
        </p:nvSpPr>
        <p:spPr>
          <a:xfrm>
            <a:off x="6572250" y="1"/>
            <a:ext cx="25717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02" name="Google Shape;102;p30"/>
          <p:cNvSpPr/>
          <p:nvPr>
            <p:ph idx="2" type="pic"/>
          </p:nvPr>
        </p:nvSpPr>
        <p:spPr>
          <a:xfrm>
            <a:off x="3025373" y="671511"/>
            <a:ext cx="5300668" cy="3456386"/>
          </a:xfrm>
          <a:prstGeom prst="roundRect">
            <a:avLst>
              <a:gd fmla="val 684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cnkfeovxCnIQWUYR_cBOLEhSjFnIWk_D/view" TargetMode="External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://www.youtube.com/watch?v=d35HH9g3gmM" TargetMode="External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/>
        </p:nvSpPr>
        <p:spPr>
          <a:xfrm>
            <a:off x="1197426" y="777204"/>
            <a:ext cx="71736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4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CNN을 활용한</a:t>
            </a:r>
            <a:br>
              <a:rPr b="1" lang="ko" sz="54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54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제작</a:t>
            </a:r>
            <a:endParaRPr b="1" sz="54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3"/>
          <p:cNvSpPr txBox="1"/>
          <p:nvPr/>
        </p:nvSpPr>
        <p:spPr>
          <a:xfrm>
            <a:off x="1240968" y="2671237"/>
            <a:ext cx="600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 sz="18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3팀 장미십자단</a:t>
            </a:r>
            <a:endParaRPr b="1" sz="18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3"/>
          <p:cNvSpPr txBox="1"/>
          <p:nvPr/>
        </p:nvSpPr>
        <p:spPr>
          <a:xfrm>
            <a:off x="1240968" y="3043515"/>
            <a:ext cx="6005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송민종, 장윤정, 정경훈, 김근우</a:t>
            </a:r>
            <a:endParaRPr sz="9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3"/>
          <p:cNvSpPr/>
          <p:nvPr/>
        </p:nvSpPr>
        <p:spPr>
          <a:xfrm>
            <a:off x="587981" y="579664"/>
            <a:ext cx="189000" cy="3256453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F7F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/>
          <p:nvPr/>
        </p:nvSpPr>
        <p:spPr>
          <a:xfrm>
            <a:off x="308400" y="1283180"/>
            <a:ext cx="307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[코드 시연 영상]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42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209" name="Google Shape;2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88" y="63433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2" title="CNN 섯다 판별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175" y="634325"/>
            <a:ext cx="6500735" cy="37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/>
          <p:nvPr/>
        </p:nvSpPr>
        <p:spPr>
          <a:xfrm>
            <a:off x="6700275" y="323825"/>
            <a:ext cx="2139000" cy="44958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16" name="Google Shape;216;p43"/>
          <p:cNvSpPr txBox="1"/>
          <p:nvPr/>
        </p:nvSpPr>
        <p:spPr>
          <a:xfrm>
            <a:off x="133200" y="1625825"/>
            <a:ext cx="61098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첫째, 화투를 월별로 클래스를 많이 하다 보니</a:t>
            </a:r>
            <a:endParaRPr sz="13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많은 양의 데이터를 필요로 하여 어려움을 느낌</a:t>
            </a:r>
            <a:endParaRPr sz="13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둘째, 화투의 빛 반사 때문에 데이터 수집이 까다로움</a:t>
            </a:r>
            <a:endParaRPr sz="13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줄여 보다 적은 양의 데이터로 학습을 시키고, </a:t>
            </a:r>
            <a:endParaRPr sz="13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빛 반사를 없애 학습시키기 좋은 데이터를 수집할 수 있었음.</a:t>
            </a:r>
            <a:endParaRPr sz="13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43"/>
          <p:cNvSpPr/>
          <p:nvPr/>
        </p:nvSpPr>
        <p:spPr>
          <a:xfrm>
            <a:off x="308400" y="1283175"/>
            <a:ext cx="32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[어려웠던 점 &amp; 깨달은 점]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43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219" name="Google Shape;2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00" y="63431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/>
        </p:nvSpPr>
        <p:spPr>
          <a:xfrm>
            <a:off x="2533650" y="2260053"/>
            <a:ext cx="4076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감사합니다</a:t>
            </a:r>
            <a:endParaRPr sz="36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/>
        </p:nvSpPr>
        <p:spPr>
          <a:xfrm>
            <a:off x="4500900" y="1505625"/>
            <a:ext cx="4438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영상을 통해 명함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상태를 확인하고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불량품과 양품을 편리하게 자동으로 분류합니다.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4"/>
          <p:cNvSpPr/>
          <p:nvPr/>
        </p:nvSpPr>
        <p:spPr>
          <a:xfrm>
            <a:off x="4485900" y="1214450"/>
            <a:ext cx="384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명함 자동 분류 시스템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4"/>
          <p:cNvSpPr txBox="1"/>
          <p:nvPr/>
        </p:nvSpPr>
        <p:spPr>
          <a:xfrm>
            <a:off x="4500899" y="2973321"/>
            <a:ext cx="3890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5장의 카드를 판별하고 1가지 카드의 고장진단을 확인합니다.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4"/>
          <p:cNvSpPr/>
          <p:nvPr/>
        </p:nvSpPr>
        <p:spPr>
          <a:xfrm>
            <a:off x="4485898" y="2673314"/>
            <a:ext cx="3625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화투 카드 판별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4"/>
          <p:cNvSpPr/>
          <p:nvPr/>
        </p:nvSpPr>
        <p:spPr>
          <a:xfrm>
            <a:off x="3708034" y="2673331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22" name="Google Shape;122;p34"/>
          <p:cNvSpPr/>
          <p:nvPr/>
        </p:nvSpPr>
        <p:spPr>
          <a:xfrm>
            <a:off x="3708034" y="1214447"/>
            <a:ext cx="585124" cy="585124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1028095" y="1004106"/>
            <a:ext cx="2213213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24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4"/>
          <p:cNvSpPr/>
          <p:nvPr/>
        </p:nvSpPr>
        <p:spPr>
          <a:xfrm>
            <a:off x="1056670" y="1479905"/>
            <a:ext cx="594000" cy="133367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988" y="273723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925" y="127841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4"/>
          <p:cNvSpPr/>
          <p:nvPr/>
        </p:nvSpPr>
        <p:spPr>
          <a:xfrm>
            <a:off x="3708109" y="3837756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28" name="Google Shape;1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913" y="3901656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4"/>
          <p:cNvSpPr txBox="1"/>
          <p:nvPr/>
        </p:nvSpPr>
        <p:spPr>
          <a:xfrm>
            <a:off x="4519600" y="3739200"/>
            <a:ext cx="3286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섯다 게임</a:t>
            </a:r>
            <a:endParaRPr/>
          </a:p>
        </p:txBody>
      </p:sp>
      <p:sp>
        <p:nvSpPr>
          <p:cNvPr id="130" name="Google Shape;130;p34"/>
          <p:cNvSpPr txBox="1"/>
          <p:nvPr/>
        </p:nvSpPr>
        <p:spPr>
          <a:xfrm>
            <a:off x="4571999" y="4147196"/>
            <a:ext cx="3890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섯다에서 중요한 패를 판별 합니다.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/>
          <p:nvPr/>
        </p:nvSpPr>
        <p:spPr>
          <a:xfrm>
            <a:off x="3641999" y="323825"/>
            <a:ext cx="5197200" cy="44958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36" name="Google Shape;136;p35"/>
          <p:cNvSpPr txBox="1"/>
          <p:nvPr/>
        </p:nvSpPr>
        <p:spPr>
          <a:xfrm>
            <a:off x="304801" y="1625643"/>
            <a:ext cx="4438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입사 후 맡게된 프로젝트.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명함의 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불량품과 양품을 자동으로</a:t>
            </a:r>
            <a:b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선별하는 프로젝트 제작을 담당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하게 되었습니다.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35"/>
          <p:cNvSpPr/>
          <p:nvPr/>
        </p:nvSpPr>
        <p:spPr>
          <a:xfrm>
            <a:off x="308400" y="1283175"/>
            <a:ext cx="32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[명함 자동 분류 시스템]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35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39" name="Google Shape;139;p35"/>
          <p:cNvSpPr txBox="1"/>
          <p:nvPr/>
        </p:nvSpPr>
        <p:spPr>
          <a:xfrm>
            <a:off x="304800" y="2456997"/>
            <a:ext cx="3070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클라이언트는 명함 사장이며,</a:t>
            </a:r>
            <a:b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아래의 3가지 조건을 요구했습니다.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명함 상태가 </a:t>
            </a: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가로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것.</a:t>
            </a:r>
            <a:b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명함 상태가 </a:t>
            </a: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세로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포장할 때</a:t>
            </a:r>
            <a:b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규격에 맞지 않으니 </a:t>
            </a: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위치를 재조정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것.</a:t>
            </a:r>
            <a:b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</a:t>
            </a: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불량품은 폐기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것.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35"/>
          <p:cNvSpPr txBox="1"/>
          <p:nvPr/>
        </p:nvSpPr>
        <p:spPr>
          <a:xfrm>
            <a:off x="304800" y="3695596"/>
            <a:ext cx="317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클라이언트의 요구 조건을 바탕으로,</a:t>
            </a:r>
            <a:b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영상을 통해 불량품과 양품을 편리하게</a:t>
            </a:r>
            <a:b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자동으로 분류하는 시스템을 제작했습니다.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1" name="Google Shape;1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00" y="63431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000" y="1110050"/>
            <a:ext cx="5197200" cy="292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075" y="847112"/>
            <a:ext cx="6458550" cy="3449275"/>
          </a:xfrm>
          <a:prstGeom prst="rect">
            <a:avLst/>
          </a:prstGeom>
          <a:noFill/>
          <a:ln>
            <a:noFill/>
          </a:ln>
          <a:effectLst>
            <a:outerShdw blurRad="38100" sx="101000" rotWithShape="0" algn="ctr" sy="101000">
              <a:srgbClr val="000000">
                <a:alpha val="22745"/>
              </a:srgbClr>
            </a:outerShdw>
          </a:effectLst>
        </p:spPr>
      </p:pic>
      <p:sp>
        <p:nvSpPr>
          <p:cNvPr id="148" name="Google Shape;148;p36"/>
          <p:cNvSpPr/>
          <p:nvPr/>
        </p:nvSpPr>
        <p:spPr>
          <a:xfrm>
            <a:off x="308400" y="1283180"/>
            <a:ext cx="307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[코드 시연 영상]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36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50" name="Google Shape;1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00" y="63431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 title="23082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3000" y="943013"/>
            <a:ext cx="5300700" cy="298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/>
          <p:nvPr/>
        </p:nvSpPr>
        <p:spPr>
          <a:xfrm>
            <a:off x="3641999" y="323825"/>
            <a:ext cx="5197200" cy="44958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57" name="Google Shape;157;p37"/>
          <p:cNvSpPr txBox="1"/>
          <p:nvPr/>
        </p:nvSpPr>
        <p:spPr>
          <a:xfrm>
            <a:off x="304800" y="1625675"/>
            <a:ext cx="44388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공유해 주신 코드를 바탕으로 수정하면서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화면이 2개가 출력되는 문제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발생하거나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실행이 되지 않는 문제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발생했었습니다.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문제점은 아래와 같이 해결할 수 있었습니다.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화면이 2개가 출력되는 문제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 출력값이 원인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확인되어</a:t>
            </a:r>
            <a:b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cv2.imshow("VideoFrame", frame) 값 제거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실행이 되지 않는 문제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오버레이 </a:t>
            </a: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사이즈 초과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인한 문제로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오버레이 원본 이미지 사이즈 재설정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문제점들을 발견하고 수정하면서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코드들이 어떤 역할을 하는지 파악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있었고,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원인은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뿐만 아니라 외부(이미지)에서도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있어 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세부적인 체크가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필요한 점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느꼈습니다.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37"/>
          <p:cNvSpPr/>
          <p:nvPr/>
        </p:nvSpPr>
        <p:spPr>
          <a:xfrm>
            <a:off x="308400" y="1283175"/>
            <a:ext cx="32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[어려웠던 점 &amp; 깨달은 점]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37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60" name="Google Shape;1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00" y="63431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000" y="356208"/>
            <a:ext cx="5197202" cy="310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2000" y="3250829"/>
            <a:ext cx="5197200" cy="1568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/>
        </p:nvSpPr>
        <p:spPr>
          <a:xfrm>
            <a:off x="3641999" y="323825"/>
            <a:ext cx="5197200" cy="44958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68" name="Google Shape;168;p38"/>
          <p:cNvSpPr txBox="1"/>
          <p:nvPr/>
        </p:nvSpPr>
        <p:spPr>
          <a:xfrm>
            <a:off x="304800" y="1625650"/>
            <a:ext cx="3176700" cy="25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오른쪽 사진의 5가지 화투패를 구분하는 코드입니다.</a:t>
            </a:r>
            <a:endParaRPr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난초 카드는 카드 일부를 가려둔 사진을 고장으로 판단하게 하여 고장진단을 하려고 하였습니다.</a:t>
            </a:r>
            <a:endParaRPr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38"/>
          <p:cNvSpPr/>
          <p:nvPr/>
        </p:nvSpPr>
        <p:spPr>
          <a:xfrm>
            <a:off x="308400" y="1283180"/>
            <a:ext cx="307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화투 카드 판별</a:t>
            </a: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38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71" name="Google Shape;1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88" y="63433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388" y="647363"/>
            <a:ext cx="49244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5401" y="2306900"/>
            <a:ext cx="3176701" cy="238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/>
          <p:nvPr/>
        </p:nvSpPr>
        <p:spPr>
          <a:xfrm>
            <a:off x="308400" y="1283180"/>
            <a:ext cx="307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[코드 시연 영상]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39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80" name="Google Shape;1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88" y="63433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131" y="1"/>
            <a:ext cx="59958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/>
        </p:nvSpPr>
        <p:spPr>
          <a:xfrm>
            <a:off x="304800" y="1625650"/>
            <a:ext cx="3766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섯다 족보중 중요한 족보를 학습시켜 판별해주는 프로그램</a:t>
            </a:r>
            <a:endParaRPr sz="13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40"/>
          <p:cNvSpPr/>
          <p:nvPr/>
        </p:nvSpPr>
        <p:spPr>
          <a:xfrm>
            <a:off x="308400" y="1283175"/>
            <a:ext cx="32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섯다 족보 판별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40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304800" y="2456997"/>
            <a:ext cx="3070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38광땡, 사구 재경기, 장땡, 암행어사</a:t>
            </a:r>
            <a:endParaRPr sz="13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4개의 클래스를 판별</a:t>
            </a:r>
            <a:endParaRPr sz="13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304800" y="3695596"/>
            <a:ext cx="317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좋은 패인 38광땡에 사운드 추가</a:t>
            </a:r>
            <a:endParaRPr sz="13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1" name="Google Shape;1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00" y="63431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638" y="323825"/>
            <a:ext cx="4131924" cy="44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/>
          <p:nvPr/>
        </p:nvSpPr>
        <p:spPr>
          <a:xfrm>
            <a:off x="6700275" y="323825"/>
            <a:ext cx="2139000" cy="44958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98" name="Google Shape;198;p41"/>
          <p:cNvSpPr txBox="1"/>
          <p:nvPr/>
        </p:nvSpPr>
        <p:spPr>
          <a:xfrm>
            <a:off x="133200" y="1625825"/>
            <a:ext cx="61098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41"/>
          <p:cNvSpPr/>
          <p:nvPr/>
        </p:nvSpPr>
        <p:spPr>
          <a:xfrm>
            <a:off x="308400" y="1283175"/>
            <a:ext cx="32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[데이터 셋</a:t>
            </a: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41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201" name="Google Shape;2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00" y="63431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599" y="559649"/>
            <a:ext cx="5760124" cy="40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