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exend Deca Light"/>
      <p:regular r:id="rId15"/>
      <p:bold r:id="rId16"/>
    </p:embeddedFont>
    <p:embeddedFont>
      <p:font typeface="Lexend Deca Black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exendDecaLight-regular.fntdata"/><Relationship Id="rId14" Type="http://schemas.openxmlformats.org/officeDocument/2006/relationships/slide" Target="slides/slide8.xml"/><Relationship Id="rId17" Type="http://schemas.openxmlformats.org/officeDocument/2006/relationships/font" Target="fonts/LexendDecaBlack-bold.fntdata"/><Relationship Id="rId16" Type="http://schemas.openxmlformats.org/officeDocument/2006/relationships/font" Target="fonts/LexendDeca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72718cf2_2_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4372718cf2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72718cf2_2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4372718cf2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372718cf2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4372718cf2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a4429be5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7a4429be5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372718cf2_2_6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4372718cf2_2_6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0f171c945_5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40f171c945_5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919b1313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7919b1313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372718cf2_2_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4372718cf2_2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4386943"/>
            <a:ext cx="9144000" cy="756557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3161" name="adj1"/>
            </a:avLst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 Deca Light"/>
              <a:ea typeface="Lexend Deca Light"/>
              <a:cs typeface="Lexend Deca Light"/>
              <a:sym typeface="Lexend Deca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/>
        </p:nvSpPr>
        <p:spPr>
          <a:xfrm>
            <a:off x="2000250" y="1285875"/>
            <a:ext cx="5143500" cy="257175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7" name="Google Shape;57;p16"/>
          <p:cNvSpPr/>
          <p:nvPr/>
        </p:nvSpPr>
        <p:spPr>
          <a:xfrm flipH="1">
            <a:off x="0" y="1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58" name="Google Shape;58;p16"/>
          <p:cNvSpPr/>
          <p:nvPr/>
        </p:nvSpPr>
        <p:spPr>
          <a:xfrm flipH="1">
            <a:off x="9010650" y="0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/>
          <p:nvPr>
            <p:ph idx="2" type="pic"/>
          </p:nvPr>
        </p:nvSpPr>
        <p:spPr>
          <a:xfrm>
            <a:off x="3606566" y="990623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18"/>
          <p:cNvSpPr/>
          <p:nvPr/>
        </p:nvSpPr>
        <p:spPr>
          <a:xfrm>
            <a:off x="0" y="0"/>
            <a:ext cx="27813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3" name="Google Shape;63;p18"/>
          <p:cNvSpPr/>
          <p:nvPr>
            <p:ph idx="3" type="pic"/>
          </p:nvPr>
        </p:nvSpPr>
        <p:spPr>
          <a:xfrm>
            <a:off x="6768822" y="990623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18"/>
          <p:cNvSpPr/>
          <p:nvPr>
            <p:ph idx="4" type="pic"/>
          </p:nvPr>
        </p:nvSpPr>
        <p:spPr>
          <a:xfrm>
            <a:off x="5187694" y="2571750"/>
            <a:ext cx="1581128" cy="15811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>
            <p:ph idx="2" type="pic"/>
          </p:nvPr>
        </p:nvSpPr>
        <p:spPr>
          <a:xfrm>
            <a:off x="323849" y="323850"/>
            <a:ext cx="8496302" cy="224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323849" y="323850"/>
            <a:ext cx="3924301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/>
        </p:nvSpPr>
        <p:spPr>
          <a:xfrm>
            <a:off x="323850" y="2571750"/>
            <a:ext cx="8496300" cy="22479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/>
          <p:nvPr/>
        </p:nvSpPr>
        <p:spPr>
          <a:xfrm>
            <a:off x="0" y="0"/>
            <a:ext cx="2201779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74" name="Google Shape;74;p22"/>
          <p:cNvSpPr/>
          <p:nvPr>
            <p:ph idx="2" type="pic"/>
          </p:nvPr>
        </p:nvSpPr>
        <p:spPr>
          <a:xfrm>
            <a:off x="876300" y="742950"/>
            <a:ext cx="2657475" cy="1685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22"/>
          <p:cNvSpPr/>
          <p:nvPr>
            <p:ph idx="3" type="pic"/>
          </p:nvPr>
        </p:nvSpPr>
        <p:spPr>
          <a:xfrm>
            <a:off x="876300" y="2714625"/>
            <a:ext cx="2657475" cy="1685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80" name="Google Shape;80;p24"/>
          <p:cNvSpPr/>
          <p:nvPr>
            <p:ph idx="2" type="pic"/>
          </p:nvPr>
        </p:nvSpPr>
        <p:spPr>
          <a:xfrm>
            <a:off x="323849" y="323850"/>
            <a:ext cx="3924301" cy="4495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/>
          <p:nvPr>
            <p:ph idx="2" type="pic"/>
          </p:nvPr>
        </p:nvSpPr>
        <p:spPr>
          <a:xfrm>
            <a:off x="2415267" y="472168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25"/>
          <p:cNvSpPr/>
          <p:nvPr/>
        </p:nvSpPr>
        <p:spPr>
          <a:xfrm>
            <a:off x="0" y="0"/>
            <a:ext cx="1643743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84" name="Google Shape;84;p25"/>
          <p:cNvSpPr/>
          <p:nvPr>
            <p:ph idx="3" type="pic"/>
          </p:nvPr>
        </p:nvSpPr>
        <p:spPr>
          <a:xfrm>
            <a:off x="2415267" y="1953305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25"/>
          <p:cNvSpPr/>
          <p:nvPr>
            <p:ph idx="4" type="pic"/>
          </p:nvPr>
        </p:nvSpPr>
        <p:spPr>
          <a:xfrm>
            <a:off x="2415267" y="3434443"/>
            <a:ext cx="2156733" cy="12368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/>
          <p:nvPr/>
        </p:nvSpPr>
        <p:spPr>
          <a:xfrm>
            <a:off x="0" y="0"/>
            <a:ext cx="66484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88" name="Google Shape;88;p26"/>
          <p:cNvSpPr/>
          <p:nvPr>
            <p:ph idx="2" type="pic"/>
          </p:nvPr>
        </p:nvSpPr>
        <p:spPr>
          <a:xfrm>
            <a:off x="323849" y="2245857"/>
            <a:ext cx="6000751" cy="25737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9" name="Google Shape;89;p26"/>
          <p:cNvSpPr/>
          <p:nvPr>
            <p:ph idx="3" type="pic"/>
          </p:nvPr>
        </p:nvSpPr>
        <p:spPr>
          <a:xfrm>
            <a:off x="323849" y="321807"/>
            <a:ext cx="2964600" cy="18498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26"/>
          <p:cNvSpPr/>
          <p:nvPr>
            <p:ph idx="4" type="pic"/>
          </p:nvPr>
        </p:nvSpPr>
        <p:spPr>
          <a:xfrm>
            <a:off x="3360000" y="321807"/>
            <a:ext cx="2964600" cy="18498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/>
          <p:nvPr/>
        </p:nvSpPr>
        <p:spPr>
          <a:xfrm flipH="1">
            <a:off x="0" y="1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93" name="Google Shape;93;p27"/>
          <p:cNvSpPr/>
          <p:nvPr/>
        </p:nvSpPr>
        <p:spPr>
          <a:xfrm flipH="1">
            <a:off x="9010650" y="0"/>
            <a:ext cx="1333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6572250" y="1"/>
            <a:ext cx="25717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96" name="Google Shape;96;p28"/>
          <p:cNvSpPr/>
          <p:nvPr>
            <p:ph idx="2" type="pic"/>
          </p:nvPr>
        </p:nvSpPr>
        <p:spPr>
          <a:xfrm>
            <a:off x="6184330" y="542314"/>
            <a:ext cx="1922415" cy="4061832"/>
          </a:xfrm>
          <a:prstGeom prst="roundRect">
            <a:avLst>
              <a:gd fmla="val 11269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/>
          <p:nvPr/>
        </p:nvSpPr>
        <p:spPr>
          <a:xfrm>
            <a:off x="-1" y="1"/>
            <a:ext cx="2571749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99" name="Google Shape;99;p29"/>
          <p:cNvSpPr/>
          <p:nvPr>
            <p:ph idx="2" type="pic"/>
          </p:nvPr>
        </p:nvSpPr>
        <p:spPr>
          <a:xfrm>
            <a:off x="708818" y="709211"/>
            <a:ext cx="4975311" cy="3725077"/>
          </a:xfrm>
          <a:prstGeom prst="roundRect">
            <a:avLst>
              <a:gd fmla="val 1746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/>
          <p:nvPr/>
        </p:nvSpPr>
        <p:spPr>
          <a:xfrm>
            <a:off x="6572250" y="1"/>
            <a:ext cx="2571750" cy="5143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02" name="Google Shape;102;p30"/>
          <p:cNvSpPr/>
          <p:nvPr>
            <p:ph idx="2" type="pic"/>
          </p:nvPr>
        </p:nvSpPr>
        <p:spPr>
          <a:xfrm>
            <a:off x="3025373" y="671511"/>
            <a:ext cx="5300668" cy="3456386"/>
          </a:xfrm>
          <a:prstGeom prst="roundRect">
            <a:avLst>
              <a:gd fmla="val 684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jpg"/><Relationship Id="rId10" Type="http://schemas.openxmlformats.org/officeDocument/2006/relationships/image" Target="../media/image15.jpg"/><Relationship Id="rId13" Type="http://schemas.openxmlformats.org/officeDocument/2006/relationships/image" Target="../media/image5.jpg"/><Relationship Id="rId1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9" Type="http://schemas.openxmlformats.org/officeDocument/2006/relationships/image" Target="../media/image12.jpg"/><Relationship Id="rId15" Type="http://schemas.openxmlformats.org/officeDocument/2006/relationships/image" Target="../media/image11.jpg"/><Relationship Id="rId14" Type="http://schemas.openxmlformats.org/officeDocument/2006/relationships/image" Target="../media/image19.jpg"/><Relationship Id="rId5" Type="http://schemas.openxmlformats.org/officeDocument/2006/relationships/image" Target="../media/image17.jpg"/><Relationship Id="rId6" Type="http://schemas.openxmlformats.org/officeDocument/2006/relationships/image" Target="../media/image3.jpg"/><Relationship Id="rId7" Type="http://schemas.openxmlformats.org/officeDocument/2006/relationships/image" Target="../media/image13.jpg"/><Relationship Id="rId8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hyperlink" Target="http://drive.google.com/file/d/1ueiMyYNEjbvQlONEPNFqCGq6Rr-MQ2yS/view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/>
        </p:nvSpPr>
        <p:spPr>
          <a:xfrm>
            <a:off x="1197426" y="579679"/>
            <a:ext cx="7173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CNN을 활용한</a:t>
            </a:r>
            <a:endParaRPr b="1" sz="45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공간인지 문제 해결 프로젝트</a:t>
            </a:r>
            <a:endParaRPr b="1" sz="45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3"/>
          <p:cNvSpPr txBox="1"/>
          <p:nvPr/>
        </p:nvSpPr>
        <p:spPr>
          <a:xfrm>
            <a:off x="1240968" y="2796262"/>
            <a:ext cx="600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 sz="18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3팀 장미십자단</a:t>
            </a:r>
            <a:endParaRPr b="1" sz="18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3"/>
          <p:cNvSpPr txBox="1"/>
          <p:nvPr/>
        </p:nvSpPr>
        <p:spPr>
          <a:xfrm>
            <a:off x="1240968" y="3168540"/>
            <a:ext cx="6005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송민종, 장윤정, 정경훈, 김근우</a:t>
            </a:r>
            <a:endParaRPr sz="9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3"/>
          <p:cNvSpPr/>
          <p:nvPr/>
        </p:nvSpPr>
        <p:spPr>
          <a:xfrm>
            <a:off x="587981" y="579664"/>
            <a:ext cx="189000" cy="3256453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F7F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/>
        </p:nvSpPr>
        <p:spPr>
          <a:xfrm>
            <a:off x="3241200" y="2367750"/>
            <a:ext cx="4438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실내 공간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정확하게 파악하기 어려운 맹인들을 위해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교실이나 쉼터 등 실내 장소를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인식하고 안내합니다.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4"/>
          <p:cNvSpPr/>
          <p:nvPr/>
        </p:nvSpPr>
        <p:spPr>
          <a:xfrm>
            <a:off x="3203750" y="1926675"/>
            <a:ext cx="384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실내 공간 인식 </a:t>
            </a: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4"/>
          <p:cNvSpPr/>
          <p:nvPr/>
        </p:nvSpPr>
        <p:spPr>
          <a:xfrm>
            <a:off x="2473646" y="1784185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20" name="Google Shape;120;p34"/>
          <p:cNvSpPr txBox="1"/>
          <p:nvPr/>
        </p:nvSpPr>
        <p:spPr>
          <a:xfrm>
            <a:off x="1028095" y="1004106"/>
            <a:ext cx="2213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24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4"/>
          <p:cNvSpPr/>
          <p:nvPr/>
        </p:nvSpPr>
        <p:spPr>
          <a:xfrm>
            <a:off x="1056670" y="1479905"/>
            <a:ext cx="594000" cy="133367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22" name="Google Shape;1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138" y="1872675"/>
            <a:ext cx="408000" cy="4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3641999" y="323825"/>
            <a:ext cx="5197200" cy="44958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28" name="Google Shape;128;p35"/>
          <p:cNvSpPr txBox="1"/>
          <p:nvPr/>
        </p:nvSpPr>
        <p:spPr>
          <a:xfrm>
            <a:off x="304801" y="1625643"/>
            <a:ext cx="44388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맹인분들께서는 보행할 때 보다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실내 장소(교실, 쉼터)를 인식하는 데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어려움이 있어 헤매는 경우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많습니다.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35"/>
          <p:cNvSpPr/>
          <p:nvPr/>
        </p:nvSpPr>
        <p:spPr>
          <a:xfrm>
            <a:off x="308400" y="1283175"/>
            <a:ext cx="32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[목적]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35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31" name="Google Shape;131;p35"/>
          <p:cNvSpPr txBox="1"/>
          <p:nvPr/>
        </p:nvSpPr>
        <p:spPr>
          <a:xfrm>
            <a:off x="304800" y="2457000"/>
            <a:ext cx="30702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위해 점자 표시를 부착하는 곳도 있지만, 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점자 표시가 없을 경우 원하는 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실내 공간을 파악하기 어려워 </a:t>
            </a:r>
            <a:r>
              <a:rPr b="1" lang="ko" sz="1100">
                <a:solidFill>
                  <a:srgbClr val="171717"/>
                </a:solidFill>
                <a:highlight>
                  <a:srgbClr val="C9DAF8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의도치 않은 다른 방으로 들어가게 되는 문제가 발생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따라서, 이 문제를 해결하기 위해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실내 장소를 정확하게 인식하고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안내하는 시스템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제작했습니다.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2" name="Google Shape;1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88" y="658925"/>
            <a:ext cx="40800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4">
            <a:alphaModFix/>
          </a:blip>
          <a:srcRect b="0" l="0" r="32295" t="0"/>
          <a:stretch/>
        </p:blipFill>
        <p:spPr>
          <a:xfrm>
            <a:off x="5720875" y="520025"/>
            <a:ext cx="2965925" cy="41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5">
            <a:alphaModFix/>
          </a:blip>
          <a:srcRect b="0" l="15782" r="0" t="0"/>
          <a:stretch/>
        </p:blipFill>
        <p:spPr>
          <a:xfrm>
            <a:off x="3794400" y="520025"/>
            <a:ext cx="1926475" cy="4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/>
        </p:nvSpPr>
        <p:spPr>
          <a:xfrm>
            <a:off x="1477575" y="323850"/>
            <a:ext cx="7361400" cy="44958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40" name="Google Shape;140;p36"/>
          <p:cNvSpPr/>
          <p:nvPr/>
        </p:nvSpPr>
        <p:spPr>
          <a:xfrm>
            <a:off x="7021275" y="323850"/>
            <a:ext cx="1817700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298875" y="323850"/>
            <a:ext cx="1855800" cy="44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42" name="Google Shape;142;p36"/>
          <p:cNvSpPr/>
          <p:nvPr/>
        </p:nvSpPr>
        <p:spPr>
          <a:xfrm>
            <a:off x="308400" y="1283175"/>
            <a:ext cx="32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[데이터셋]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36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44" name="Google Shape;1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88" y="658925"/>
            <a:ext cx="40800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875" y="894513"/>
            <a:ext cx="1707000" cy="12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6"/>
          <p:cNvSpPr txBox="1"/>
          <p:nvPr/>
        </p:nvSpPr>
        <p:spPr>
          <a:xfrm>
            <a:off x="7093875" y="395613"/>
            <a:ext cx="1707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[쉼터]</a:t>
            </a:r>
            <a:endParaRPr b="1" sz="20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7" name="Google Shape;14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3875" y="2183088"/>
            <a:ext cx="1707000" cy="12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3866" y="3463338"/>
            <a:ext cx="1707010" cy="12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6"/>
          <p:cNvSpPr txBox="1"/>
          <p:nvPr/>
        </p:nvSpPr>
        <p:spPr>
          <a:xfrm>
            <a:off x="5234475" y="395600"/>
            <a:ext cx="1707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[교실]</a:t>
            </a:r>
            <a:endParaRPr b="1" sz="20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4775" y="891125"/>
            <a:ext cx="1706400" cy="1278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4775" y="2178800"/>
            <a:ext cx="1706400" cy="12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34775" y="3467825"/>
            <a:ext cx="1706400" cy="12800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6"/>
          <p:cNvSpPr txBox="1"/>
          <p:nvPr/>
        </p:nvSpPr>
        <p:spPr>
          <a:xfrm>
            <a:off x="3374925" y="395613"/>
            <a:ext cx="1707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[계단]</a:t>
            </a:r>
            <a:endParaRPr b="1" sz="20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36"/>
          <p:cNvSpPr txBox="1"/>
          <p:nvPr/>
        </p:nvSpPr>
        <p:spPr>
          <a:xfrm>
            <a:off x="1515675" y="395613"/>
            <a:ext cx="1707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[현관]</a:t>
            </a:r>
            <a:endParaRPr b="1" sz="20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5975" y="890763"/>
            <a:ext cx="1706400" cy="127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15975" y="2178488"/>
            <a:ext cx="1706400" cy="128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15975" y="3467413"/>
            <a:ext cx="1706400" cy="128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75225" y="894813"/>
            <a:ext cx="1706400" cy="128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75225" y="2174863"/>
            <a:ext cx="1706400" cy="128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75225" y="3454913"/>
            <a:ext cx="1706400" cy="128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/>
          <p:nvPr/>
        </p:nvSpPr>
        <p:spPr>
          <a:xfrm>
            <a:off x="308400" y="1283180"/>
            <a:ext cx="307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[프로젝트 영상]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37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67" name="Google Shape;1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88" y="658925"/>
            <a:ext cx="40800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7"/>
          <p:cNvPicPr preferRelativeResize="0"/>
          <p:nvPr/>
        </p:nvPicPr>
        <p:blipFill rotWithShape="1">
          <a:blip r:embed="rId4">
            <a:alphaModFix/>
          </a:blip>
          <a:srcRect b="17204" l="0" r="0" t="0"/>
          <a:stretch/>
        </p:blipFill>
        <p:spPr>
          <a:xfrm>
            <a:off x="2999300" y="944600"/>
            <a:ext cx="5335151" cy="296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7" title="CNN을 활용한 공간인지 문제 해결 프로젝트 - Clipchamp 제작_1693541736348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6825" y="570425"/>
            <a:ext cx="6309376" cy="39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077" y="563606"/>
            <a:ext cx="6458550" cy="4016288"/>
          </a:xfrm>
          <a:prstGeom prst="rect">
            <a:avLst/>
          </a:prstGeom>
          <a:noFill/>
          <a:ln>
            <a:noFill/>
          </a:ln>
          <a:effectLst>
            <a:outerShdw blurRad="38100" sx="101000" rotWithShape="0" algn="ctr" sy="101000">
              <a:srgbClr val="000000">
                <a:alpha val="22750"/>
              </a:srgbClr>
            </a:outerShdw>
          </a:effectLst>
        </p:spPr>
      </p:pic>
      <p:pic>
        <p:nvPicPr>
          <p:cNvPr id="175" name="Google Shape;175;p3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3661" r="3651" t="0"/>
          <a:stretch/>
        </p:blipFill>
        <p:spPr>
          <a:xfrm>
            <a:off x="3025372" y="671511"/>
            <a:ext cx="5300700" cy="3456300"/>
          </a:xfrm>
          <a:prstGeom prst="roundRect">
            <a:avLst>
              <a:gd fmla="val 684" name="adj"/>
            </a:avLst>
          </a:prstGeom>
          <a:solidFill>
            <a:srgbClr val="F2F2F2"/>
          </a:solidFill>
          <a:ln>
            <a:noFill/>
          </a:ln>
        </p:spPr>
      </p:pic>
      <p:sp>
        <p:nvSpPr>
          <p:cNvPr id="176" name="Google Shape;176;p38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77" name="Google Shape;17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266" y="618907"/>
            <a:ext cx="488175" cy="4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8"/>
          <p:cNvSpPr/>
          <p:nvPr/>
        </p:nvSpPr>
        <p:spPr>
          <a:xfrm>
            <a:off x="308400" y="1283180"/>
            <a:ext cx="307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[코드 시연]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/>
          <p:nvPr/>
        </p:nvSpPr>
        <p:spPr>
          <a:xfrm>
            <a:off x="3641999" y="323825"/>
            <a:ext cx="5197200" cy="44958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184" name="Google Shape;184;p39"/>
          <p:cNvSpPr txBox="1"/>
          <p:nvPr/>
        </p:nvSpPr>
        <p:spPr>
          <a:xfrm>
            <a:off x="304800" y="1625675"/>
            <a:ext cx="44388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개방형 Wi-Fi의 경우 이용자가 많기 때문에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 시 </a:t>
            </a:r>
            <a:r>
              <a:rPr b="1" lang="ko" sz="1100">
                <a:solidFill>
                  <a:srgbClr val="171717"/>
                </a:solidFill>
                <a:highlight>
                  <a:srgbClr val="CFE2F3"/>
                </a:highlight>
                <a:latin typeface="Malgun Gothic"/>
                <a:ea typeface="Malgun Gothic"/>
                <a:cs typeface="Malgun Gothic"/>
                <a:sym typeface="Malgun Gothic"/>
              </a:rPr>
              <a:t>화면이 자주 끊기는 문제가 발생하였고,</a:t>
            </a:r>
            <a:endParaRPr b="1" sz="1100">
              <a:solidFill>
                <a:srgbClr val="171717"/>
              </a:solidFill>
              <a:highlight>
                <a:srgbClr val="CFE2F3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데이터셋 이미지를 약 300장으로 학습했을 때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highlight>
                  <a:srgbClr val="CFE2F3"/>
                </a:highlight>
                <a:latin typeface="Malgun Gothic"/>
                <a:ea typeface="Malgun Gothic"/>
                <a:cs typeface="Malgun Gothic"/>
                <a:sym typeface="Malgun Gothic"/>
              </a:rPr>
              <a:t>정확도가 떨어지는 문제가 발생했습니다.</a:t>
            </a:r>
            <a:endParaRPr b="1" sz="1100">
              <a:solidFill>
                <a:srgbClr val="171717"/>
              </a:solidFill>
              <a:highlight>
                <a:srgbClr val="CFE2F3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촬영 화면이 자주 끊기는 문제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핫스팟 연결을 통해 문제 해결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정확도 문제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엄청난 양의 데이터로 학습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문제점을 수정하면서 다양한 </a:t>
            </a: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 방법을 터득하고,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IP 주소를 변경하여 스마트폰 카메라를</a:t>
            </a:r>
            <a:endParaRPr b="1"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무선으로 연결하는 AIoT</a:t>
            </a:r>
            <a:r>
              <a:rPr lang="ko" sz="11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배울 수 있었습니다.</a:t>
            </a:r>
            <a:endParaRPr sz="11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39"/>
          <p:cNvSpPr/>
          <p:nvPr/>
        </p:nvSpPr>
        <p:spPr>
          <a:xfrm>
            <a:off x="308400" y="1283175"/>
            <a:ext cx="32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[어려웠던 점 &amp; 깨달은 점]</a:t>
            </a:r>
            <a:endParaRPr b="1" sz="1700">
              <a:solidFill>
                <a:srgbClr val="17171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39"/>
          <p:cNvSpPr/>
          <p:nvPr/>
        </p:nvSpPr>
        <p:spPr>
          <a:xfrm>
            <a:off x="304806" y="570427"/>
            <a:ext cx="585000" cy="585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pic>
        <p:nvPicPr>
          <p:cNvPr id="187" name="Google Shape;1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88" y="658925"/>
            <a:ext cx="40800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9"/>
          <p:cNvPicPr preferRelativeResize="0"/>
          <p:nvPr/>
        </p:nvPicPr>
        <p:blipFill rotWithShape="1">
          <a:blip r:embed="rId4">
            <a:alphaModFix/>
          </a:blip>
          <a:srcRect b="0" l="24528" r="0" t="0"/>
          <a:stretch/>
        </p:blipFill>
        <p:spPr>
          <a:xfrm>
            <a:off x="6091722" y="1531138"/>
            <a:ext cx="25950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4400" y="1531137"/>
            <a:ext cx="2297326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9"/>
          <p:cNvSpPr/>
          <p:nvPr/>
        </p:nvSpPr>
        <p:spPr>
          <a:xfrm>
            <a:off x="3794400" y="3312313"/>
            <a:ext cx="323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r>
              <a:rPr b="1" lang="ko" sz="11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 (1) 촬영 화면이 자주 끊기는 문제</a:t>
            </a:r>
            <a:endParaRPr b="1" sz="17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/>
        </p:nvSpPr>
        <p:spPr>
          <a:xfrm>
            <a:off x="2533650" y="2260053"/>
            <a:ext cx="4076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F7F7F7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감사합니다</a:t>
            </a:r>
            <a:endParaRPr sz="3600">
              <a:solidFill>
                <a:srgbClr val="F7F7F7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