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Lexend Deca Light"/>
      <p:regular r:id="rId13"/>
      <p:bold r:id="rId14"/>
    </p:embeddedFont>
    <p:embeddedFont>
      <p:font typeface="Lexend Deca Black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LexendDecaLight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exendDecaBlack-bold.fntdata"/><Relationship Id="rId14" Type="http://schemas.openxmlformats.org/officeDocument/2006/relationships/font" Target="fonts/LexendDeca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372718cf2_2_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4372718cf2_2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372718cf2_2_1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4372718cf2_2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372718cf2_2_1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4372718cf2_2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0f171c945_5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40f171c945_5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919b1313e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7919b1313e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372718cf2_2_1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4372718cf2_2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title">
  <p:cSld name="PPTMON 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4386943"/>
            <a:ext cx="9144000" cy="756557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PTMON slide">
  <p:cSld name="1_PPTMON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3161" name="adj1"/>
            </a:avLst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PPTMON slide">
  <p:cSld name="15_PPTMON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/>
          <p:nvPr/>
        </p:nvSpPr>
        <p:spPr>
          <a:xfrm>
            <a:off x="2000250" y="1285875"/>
            <a:ext cx="5143500" cy="257175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7" name="Google Shape;57;p16"/>
          <p:cNvSpPr/>
          <p:nvPr/>
        </p:nvSpPr>
        <p:spPr>
          <a:xfrm flipH="1">
            <a:off x="0" y="1"/>
            <a:ext cx="1333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8" name="Google Shape;58;p16"/>
          <p:cNvSpPr/>
          <p:nvPr/>
        </p:nvSpPr>
        <p:spPr>
          <a:xfrm flipH="1">
            <a:off x="9010650" y="0"/>
            <a:ext cx="1333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PTMON slide">
  <p:cSld name="2_PPTMON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PTMON slide">
  <p:cSld name="4_PPTMON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/>
          <p:nvPr>
            <p:ph idx="2" type="pic"/>
          </p:nvPr>
        </p:nvSpPr>
        <p:spPr>
          <a:xfrm>
            <a:off x="3606566" y="990623"/>
            <a:ext cx="1581128" cy="158112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2" name="Google Shape;62;p18"/>
          <p:cNvSpPr/>
          <p:nvPr/>
        </p:nvSpPr>
        <p:spPr>
          <a:xfrm>
            <a:off x="0" y="0"/>
            <a:ext cx="278130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3" name="Google Shape;63;p18"/>
          <p:cNvSpPr/>
          <p:nvPr>
            <p:ph idx="3" type="pic"/>
          </p:nvPr>
        </p:nvSpPr>
        <p:spPr>
          <a:xfrm>
            <a:off x="6768822" y="990623"/>
            <a:ext cx="1581128" cy="158112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4" name="Google Shape;64;p18"/>
          <p:cNvSpPr/>
          <p:nvPr>
            <p:ph idx="4" type="pic"/>
          </p:nvPr>
        </p:nvSpPr>
        <p:spPr>
          <a:xfrm>
            <a:off x="5187694" y="2571750"/>
            <a:ext cx="1581128" cy="158112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PTMON slide">
  <p:cSld name="5_PPTMON sl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>
            <p:ph idx="2" type="pic"/>
          </p:nvPr>
        </p:nvSpPr>
        <p:spPr>
          <a:xfrm>
            <a:off x="323849" y="323850"/>
            <a:ext cx="8496302" cy="2247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PPTMON slide">
  <p:cSld name="6_PPTMON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9" name="Google Shape;69;p20"/>
          <p:cNvSpPr/>
          <p:nvPr>
            <p:ph idx="2" type="pic"/>
          </p:nvPr>
        </p:nvSpPr>
        <p:spPr>
          <a:xfrm>
            <a:off x="323849" y="323850"/>
            <a:ext cx="3924301" cy="4495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PPTMON slide">
  <p:cSld name="7_PPTMON slid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/>
          <p:nvPr/>
        </p:nvSpPr>
        <p:spPr>
          <a:xfrm>
            <a:off x="323850" y="2571750"/>
            <a:ext cx="8496300" cy="22479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PTMON slide">
  <p:cSld name="3_PPTMON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/>
          <p:nvPr/>
        </p:nvSpPr>
        <p:spPr>
          <a:xfrm>
            <a:off x="0" y="0"/>
            <a:ext cx="2201779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74" name="Google Shape;74;p22"/>
          <p:cNvSpPr/>
          <p:nvPr>
            <p:ph idx="2" type="pic"/>
          </p:nvPr>
        </p:nvSpPr>
        <p:spPr>
          <a:xfrm>
            <a:off x="876300" y="742950"/>
            <a:ext cx="2657475" cy="16859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5" name="Google Shape;75;p22"/>
          <p:cNvSpPr/>
          <p:nvPr>
            <p:ph idx="3" type="pic"/>
          </p:nvPr>
        </p:nvSpPr>
        <p:spPr>
          <a:xfrm>
            <a:off x="876300" y="2714625"/>
            <a:ext cx="2657475" cy="16859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PPTMON slide">
  <p:cSld name="8_PPTMON sli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PPTMON slide">
  <p:cSld name="9_PPTMON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/>
          <p:nvPr/>
        </p:nvSpPr>
        <p:spPr>
          <a:xfrm flipH="1">
            <a:off x="4572000" y="0"/>
            <a:ext cx="457200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80" name="Google Shape;80;p24"/>
          <p:cNvSpPr/>
          <p:nvPr>
            <p:ph idx="2" type="pic"/>
          </p:nvPr>
        </p:nvSpPr>
        <p:spPr>
          <a:xfrm>
            <a:off x="323849" y="323850"/>
            <a:ext cx="3924301" cy="4495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PPTMON slide">
  <p:cSld name="10_PPTMON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/>
          <p:nvPr>
            <p:ph idx="2" type="pic"/>
          </p:nvPr>
        </p:nvSpPr>
        <p:spPr>
          <a:xfrm>
            <a:off x="2415267" y="472168"/>
            <a:ext cx="2156733" cy="123688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3" name="Google Shape;83;p25"/>
          <p:cNvSpPr/>
          <p:nvPr/>
        </p:nvSpPr>
        <p:spPr>
          <a:xfrm>
            <a:off x="0" y="0"/>
            <a:ext cx="1643743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84" name="Google Shape;84;p25"/>
          <p:cNvSpPr/>
          <p:nvPr>
            <p:ph idx="3" type="pic"/>
          </p:nvPr>
        </p:nvSpPr>
        <p:spPr>
          <a:xfrm>
            <a:off x="2415267" y="1953305"/>
            <a:ext cx="2156733" cy="123688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5" name="Google Shape;85;p25"/>
          <p:cNvSpPr/>
          <p:nvPr>
            <p:ph idx="4" type="pic"/>
          </p:nvPr>
        </p:nvSpPr>
        <p:spPr>
          <a:xfrm>
            <a:off x="2415267" y="3434443"/>
            <a:ext cx="2156733" cy="123688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PPTMON slide">
  <p:cSld name="11_PPTMON sli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/>
          <p:nvPr/>
        </p:nvSpPr>
        <p:spPr>
          <a:xfrm>
            <a:off x="0" y="0"/>
            <a:ext cx="66484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88" name="Google Shape;88;p26"/>
          <p:cNvSpPr/>
          <p:nvPr>
            <p:ph idx="2" type="pic"/>
          </p:nvPr>
        </p:nvSpPr>
        <p:spPr>
          <a:xfrm>
            <a:off x="323849" y="2245857"/>
            <a:ext cx="6000751" cy="257379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9" name="Google Shape;89;p26"/>
          <p:cNvSpPr/>
          <p:nvPr>
            <p:ph idx="3" type="pic"/>
          </p:nvPr>
        </p:nvSpPr>
        <p:spPr>
          <a:xfrm>
            <a:off x="323849" y="321807"/>
            <a:ext cx="2964600" cy="184989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0" name="Google Shape;90;p26"/>
          <p:cNvSpPr/>
          <p:nvPr>
            <p:ph idx="4" type="pic"/>
          </p:nvPr>
        </p:nvSpPr>
        <p:spPr>
          <a:xfrm>
            <a:off x="3360000" y="321807"/>
            <a:ext cx="2964600" cy="184989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PPTMON slide">
  <p:cSld name="16_PPTMON sli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/>
          <p:nvPr/>
        </p:nvSpPr>
        <p:spPr>
          <a:xfrm flipH="1">
            <a:off x="0" y="1"/>
            <a:ext cx="1333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93" name="Google Shape;93;p27"/>
          <p:cNvSpPr/>
          <p:nvPr/>
        </p:nvSpPr>
        <p:spPr>
          <a:xfrm flipH="1">
            <a:off x="9010650" y="0"/>
            <a:ext cx="1333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PPTMON slide">
  <p:cSld name="12_PPTMON slid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/>
          <p:nvPr/>
        </p:nvSpPr>
        <p:spPr>
          <a:xfrm>
            <a:off x="6572250" y="1"/>
            <a:ext cx="25717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96" name="Google Shape;96;p28"/>
          <p:cNvSpPr/>
          <p:nvPr>
            <p:ph idx="2" type="pic"/>
          </p:nvPr>
        </p:nvSpPr>
        <p:spPr>
          <a:xfrm>
            <a:off x="6184330" y="542314"/>
            <a:ext cx="1922415" cy="4061832"/>
          </a:xfrm>
          <a:prstGeom prst="roundRect">
            <a:avLst>
              <a:gd fmla="val 11269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PPTMON slide">
  <p:cSld name="13_PPTMON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"/>
          <p:cNvSpPr/>
          <p:nvPr/>
        </p:nvSpPr>
        <p:spPr>
          <a:xfrm>
            <a:off x="-1" y="1"/>
            <a:ext cx="2571749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99" name="Google Shape;99;p29"/>
          <p:cNvSpPr/>
          <p:nvPr>
            <p:ph idx="2" type="pic"/>
          </p:nvPr>
        </p:nvSpPr>
        <p:spPr>
          <a:xfrm>
            <a:off x="708818" y="709211"/>
            <a:ext cx="4975311" cy="3725077"/>
          </a:xfrm>
          <a:prstGeom prst="roundRect">
            <a:avLst>
              <a:gd fmla="val 1746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PPTMON slide">
  <p:cSld name="14_PPTMON slid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/>
          <p:nvPr/>
        </p:nvSpPr>
        <p:spPr>
          <a:xfrm>
            <a:off x="6572250" y="1"/>
            <a:ext cx="25717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02" name="Google Shape;102;p30"/>
          <p:cNvSpPr/>
          <p:nvPr>
            <p:ph idx="2" type="pic"/>
          </p:nvPr>
        </p:nvSpPr>
        <p:spPr>
          <a:xfrm>
            <a:off x="3025373" y="671511"/>
            <a:ext cx="5300668" cy="3456386"/>
          </a:xfrm>
          <a:prstGeom prst="roundRect">
            <a:avLst>
              <a:gd fmla="val 684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custom">
  <p:cSld name="PPTMON custom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slide">
  <p:cSld name="PPTMON slid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/>
          <p:nvPr/>
        </p:nvSpPr>
        <p:spPr>
          <a:xfrm>
            <a:off x="1197426" y="915754"/>
            <a:ext cx="71736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YOLO를 활용한</a:t>
            </a:r>
            <a:endParaRPr b="1" sz="45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침수 예방 프로젝트</a:t>
            </a:r>
            <a:endParaRPr b="1" sz="45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33"/>
          <p:cNvSpPr txBox="1"/>
          <p:nvPr/>
        </p:nvSpPr>
        <p:spPr>
          <a:xfrm>
            <a:off x="1240968" y="2796262"/>
            <a:ext cx="6005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ko" sz="18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3팀 장미십자단</a:t>
            </a:r>
            <a:endParaRPr b="1" sz="18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33"/>
          <p:cNvSpPr txBox="1"/>
          <p:nvPr/>
        </p:nvSpPr>
        <p:spPr>
          <a:xfrm>
            <a:off x="1240968" y="3168540"/>
            <a:ext cx="6005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9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송민종, 장윤정, 정경훈, 김근우</a:t>
            </a:r>
            <a:endParaRPr sz="9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33"/>
          <p:cNvSpPr/>
          <p:nvPr/>
        </p:nvSpPr>
        <p:spPr>
          <a:xfrm>
            <a:off x="587981" y="579664"/>
            <a:ext cx="189000" cy="3256453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7F7F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3" name="Google Shape;1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4750" y="4534900"/>
            <a:ext cx="484200" cy="4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4"/>
          <p:cNvSpPr txBox="1"/>
          <p:nvPr/>
        </p:nvSpPr>
        <p:spPr>
          <a:xfrm>
            <a:off x="3241200" y="2367750"/>
            <a:ext cx="4438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여름철 폭우에 따른 피해를 최소화하기 위해,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빗방울(비눗방울)을 카운팅 하여 위험 경보를 전달합니다.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34"/>
          <p:cNvSpPr/>
          <p:nvPr/>
        </p:nvSpPr>
        <p:spPr>
          <a:xfrm>
            <a:off x="3203750" y="1926675"/>
            <a:ext cx="3848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침수 위험 경보 시스템</a:t>
            </a:r>
            <a:endParaRPr b="1" sz="17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34"/>
          <p:cNvSpPr/>
          <p:nvPr/>
        </p:nvSpPr>
        <p:spPr>
          <a:xfrm>
            <a:off x="2473646" y="1784185"/>
            <a:ext cx="585000" cy="585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21" name="Google Shape;121;p34"/>
          <p:cNvSpPr txBox="1"/>
          <p:nvPr/>
        </p:nvSpPr>
        <p:spPr>
          <a:xfrm>
            <a:off x="1028100" y="1004100"/>
            <a:ext cx="203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sz="24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4"/>
          <p:cNvSpPr/>
          <p:nvPr/>
        </p:nvSpPr>
        <p:spPr>
          <a:xfrm>
            <a:off x="1056670" y="1479905"/>
            <a:ext cx="594000" cy="133367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pic>
        <p:nvPicPr>
          <p:cNvPr id="123" name="Google Shape;1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050" y="1834575"/>
            <a:ext cx="484200" cy="4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5"/>
          <p:cNvSpPr/>
          <p:nvPr/>
        </p:nvSpPr>
        <p:spPr>
          <a:xfrm>
            <a:off x="3641999" y="323825"/>
            <a:ext cx="5197200" cy="44958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29" name="Google Shape;129;p35"/>
          <p:cNvSpPr txBox="1"/>
          <p:nvPr/>
        </p:nvSpPr>
        <p:spPr>
          <a:xfrm>
            <a:off x="304800" y="1625671"/>
            <a:ext cx="4438800" cy="28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지난 7월경 전국 곳곳에서 내린 </a:t>
            </a: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폭우로 인해</a:t>
            </a:r>
            <a:endParaRPr b="1"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인명 피해 뿐만 아니라 문화재에도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많은 피해가 발생했습니다.</a:t>
            </a:r>
            <a:endParaRPr b="1"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여름철 폭우로 인한 피해를 최소화하기 위해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실시간으로 </a:t>
            </a: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빗방울(비눗방울)을 모니터링하여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100">
                <a:solidFill>
                  <a:srgbClr val="171717"/>
                </a:solidFill>
                <a:highlight>
                  <a:srgbClr val="C9DAF8"/>
                </a:highlight>
                <a:latin typeface="Malgun Gothic"/>
                <a:ea typeface="Malgun Gothic"/>
                <a:cs typeface="Malgun Gothic"/>
                <a:sym typeface="Malgun Gothic"/>
              </a:rPr>
              <a:t>지면에 떨어지는 빗방울을 카운팅 한 뒤</a:t>
            </a:r>
            <a:endParaRPr b="1" sz="1100">
              <a:solidFill>
                <a:srgbClr val="171717"/>
              </a:solidFill>
              <a:highlight>
                <a:srgbClr val="C9DAF8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강수량 안전 기준치를 초과하게 될 경우</a:t>
            </a:r>
            <a:endParaRPr b="1"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100">
                <a:solidFill>
                  <a:srgbClr val="171717"/>
                </a:solidFill>
                <a:highlight>
                  <a:srgbClr val="C9DAF8"/>
                </a:highlight>
                <a:latin typeface="Malgun Gothic"/>
                <a:ea typeface="Malgun Gothic"/>
                <a:cs typeface="Malgun Gothic"/>
                <a:sym typeface="Malgun Gothic"/>
              </a:rPr>
              <a:t>위험 경보를 알리는 시스템을 제작</a:t>
            </a: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했습니다.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35"/>
          <p:cNvSpPr/>
          <p:nvPr/>
        </p:nvSpPr>
        <p:spPr>
          <a:xfrm>
            <a:off x="308400" y="1283175"/>
            <a:ext cx="3239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[목적]</a:t>
            </a:r>
            <a:endParaRPr b="1" sz="17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35"/>
          <p:cNvSpPr/>
          <p:nvPr/>
        </p:nvSpPr>
        <p:spPr>
          <a:xfrm>
            <a:off x="304806" y="570427"/>
            <a:ext cx="585000" cy="585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pic>
        <p:nvPicPr>
          <p:cNvPr id="132" name="Google Shape;1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00" y="620825"/>
            <a:ext cx="484200" cy="4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4394" y="476217"/>
            <a:ext cx="3748076" cy="1656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8725" y="1105025"/>
            <a:ext cx="3748075" cy="2599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4400" y="2411875"/>
            <a:ext cx="4009526" cy="225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077" y="563606"/>
            <a:ext cx="6458550" cy="4016288"/>
          </a:xfrm>
          <a:prstGeom prst="rect">
            <a:avLst/>
          </a:prstGeom>
          <a:noFill/>
          <a:ln>
            <a:noFill/>
          </a:ln>
          <a:effectLst>
            <a:outerShdw blurRad="38100" sx="101000" rotWithShape="0" algn="ctr" sy="101000">
              <a:srgbClr val="000000">
                <a:alpha val="22750"/>
              </a:srgbClr>
            </a:outerShdw>
          </a:effectLst>
        </p:spPr>
      </p:pic>
      <p:sp>
        <p:nvSpPr>
          <p:cNvPr id="141" name="Google Shape;141;p36"/>
          <p:cNvSpPr/>
          <p:nvPr/>
        </p:nvSpPr>
        <p:spPr>
          <a:xfrm>
            <a:off x="304806" y="570427"/>
            <a:ext cx="585000" cy="585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42" name="Google Shape;142;p36"/>
          <p:cNvSpPr/>
          <p:nvPr/>
        </p:nvSpPr>
        <p:spPr>
          <a:xfrm>
            <a:off x="308400" y="1283180"/>
            <a:ext cx="3070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[코드 시연]</a:t>
            </a:r>
            <a:endParaRPr b="1" sz="17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3" name="Google Shape;143;p36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11567" r="11574" t="0"/>
          <a:stretch/>
        </p:blipFill>
        <p:spPr>
          <a:xfrm>
            <a:off x="3025372" y="671511"/>
            <a:ext cx="5300700" cy="3456300"/>
          </a:xfrm>
          <a:prstGeom prst="roundRect">
            <a:avLst>
              <a:gd fmla="val 16667" name="adj"/>
            </a:avLst>
          </a:prstGeom>
        </p:spPr>
      </p:pic>
      <p:pic>
        <p:nvPicPr>
          <p:cNvPr id="144" name="Google Shape;14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200" y="620825"/>
            <a:ext cx="484200" cy="4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/>
          <p:nvPr/>
        </p:nvSpPr>
        <p:spPr>
          <a:xfrm>
            <a:off x="3642000" y="323825"/>
            <a:ext cx="2612400" cy="449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highlight>
                <a:schemeClr val="accent1"/>
              </a:highlight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50" name="Google Shape;150;p37"/>
          <p:cNvSpPr/>
          <p:nvPr/>
        </p:nvSpPr>
        <p:spPr>
          <a:xfrm>
            <a:off x="6254400" y="323850"/>
            <a:ext cx="2584800" cy="449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pic>
        <p:nvPicPr>
          <p:cNvPr id="151" name="Google Shape;1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2772" y="1146137"/>
            <a:ext cx="2334027" cy="9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4400" y="1088188"/>
            <a:ext cx="2388850" cy="118939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7"/>
          <p:cNvSpPr txBox="1"/>
          <p:nvPr/>
        </p:nvSpPr>
        <p:spPr>
          <a:xfrm>
            <a:off x="304800" y="1625675"/>
            <a:ext cx="44388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대상(비눗방울)이 카운팅 선에 도달했지만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171717"/>
                </a:solidFill>
                <a:highlight>
                  <a:srgbClr val="C9DAF8"/>
                </a:highlight>
                <a:latin typeface="Malgun Gothic"/>
                <a:ea typeface="Malgun Gothic"/>
                <a:cs typeface="Malgun Gothic"/>
                <a:sym typeface="Malgun Gothic"/>
              </a:rPr>
              <a:t>카운팅이 진행되지 않는 문제가 발생하였고,</a:t>
            </a:r>
            <a:endParaRPr b="1" sz="1100">
              <a:solidFill>
                <a:srgbClr val="171717"/>
              </a:solidFill>
              <a:highlight>
                <a:srgbClr val="C9DAF8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배경이 너무 밝거나 흰색일 경우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비눗방울 색상이 배경과 흡사하게 겹쳐져서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171717"/>
                </a:solidFill>
                <a:highlight>
                  <a:srgbClr val="C9DAF8"/>
                </a:highlight>
                <a:latin typeface="Malgun Gothic"/>
                <a:ea typeface="Malgun Gothic"/>
                <a:cs typeface="Malgun Gothic"/>
                <a:sym typeface="Malgun Gothic"/>
              </a:rPr>
              <a:t>정확하게 인식할 수 없는 문제가 발생했습니다.</a:t>
            </a:r>
            <a:endParaRPr b="1" sz="1100">
              <a:solidFill>
                <a:srgbClr val="171717"/>
              </a:solidFill>
              <a:highlight>
                <a:srgbClr val="C9DAF8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카운팅 진행 문제</a:t>
            </a:r>
            <a:endParaRPr b="1"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인식 범위 수정</a:t>
            </a:r>
            <a:endParaRPr b="1" sz="11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 인식 정확도 문제</a:t>
            </a:r>
            <a:endParaRPr b="1"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배경을 흰색이 아닌 어두운색(나무)로 변경</a:t>
            </a:r>
            <a:endParaRPr b="1" sz="11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YOLO 사용법에 대해 한 번 더 복습하면서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cv2.line을 이용한 </a:t>
            </a:r>
            <a:r>
              <a:rPr b="1" lang="ko" sz="1100">
                <a:solidFill>
                  <a:srgbClr val="171717"/>
                </a:solidFill>
                <a:highlight>
                  <a:srgbClr val="C9DAF8"/>
                </a:highlight>
                <a:latin typeface="Malgun Gothic"/>
                <a:ea typeface="Malgun Gothic"/>
                <a:cs typeface="Malgun Gothic"/>
                <a:sym typeface="Malgun Gothic"/>
              </a:rPr>
              <a:t>카운팅 기능 추가 방법에 대해</a:t>
            </a:r>
            <a:endParaRPr b="1" sz="1100">
              <a:solidFill>
                <a:srgbClr val="171717"/>
              </a:solidFill>
              <a:highlight>
                <a:srgbClr val="C9DAF8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100">
                <a:solidFill>
                  <a:srgbClr val="171717"/>
                </a:solidFill>
                <a:highlight>
                  <a:srgbClr val="C9DAF8"/>
                </a:highlight>
                <a:latin typeface="Malgun Gothic"/>
                <a:ea typeface="Malgun Gothic"/>
                <a:cs typeface="Malgun Gothic"/>
                <a:sym typeface="Malgun Gothic"/>
              </a:rPr>
              <a:t>새롭게 터득했으며, 배경의 색에 따라</a:t>
            </a:r>
            <a:endParaRPr b="1" sz="1100">
              <a:solidFill>
                <a:srgbClr val="171717"/>
              </a:solidFill>
              <a:highlight>
                <a:srgbClr val="C9DAF8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100">
                <a:solidFill>
                  <a:srgbClr val="171717"/>
                </a:solidFill>
                <a:highlight>
                  <a:srgbClr val="C9DAF8"/>
                </a:highlight>
                <a:latin typeface="Malgun Gothic"/>
                <a:ea typeface="Malgun Gothic"/>
                <a:cs typeface="Malgun Gothic"/>
                <a:sym typeface="Malgun Gothic"/>
              </a:rPr>
              <a:t>정확도가 달라진다는 것을 다시 체감</a:t>
            </a: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했습니다.</a:t>
            </a:r>
            <a:endParaRPr b="1"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37"/>
          <p:cNvSpPr/>
          <p:nvPr/>
        </p:nvSpPr>
        <p:spPr>
          <a:xfrm>
            <a:off x="308400" y="1283175"/>
            <a:ext cx="3239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[어려웠던 점 &amp; 깨달은 점]</a:t>
            </a:r>
            <a:endParaRPr b="1" sz="17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37"/>
          <p:cNvSpPr/>
          <p:nvPr/>
        </p:nvSpPr>
        <p:spPr>
          <a:xfrm>
            <a:off x="304806" y="570427"/>
            <a:ext cx="585000" cy="585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56" name="Google Shape;156;p37"/>
          <p:cNvSpPr/>
          <p:nvPr/>
        </p:nvSpPr>
        <p:spPr>
          <a:xfrm>
            <a:off x="3747913" y="427875"/>
            <a:ext cx="23340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3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카운팅 문제</a:t>
            </a:r>
            <a:endParaRPr b="1" sz="1300">
              <a:solidFill>
                <a:schemeClr val="dk2"/>
              </a:solidFill>
              <a:highlight>
                <a:schemeClr val="accen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3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(수정 전)</a:t>
            </a:r>
            <a:endParaRPr b="1" sz="19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7" name="Google Shape;15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200" y="620825"/>
            <a:ext cx="484200" cy="4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5771" y="2450000"/>
            <a:ext cx="2241025" cy="21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94400" y="2710899"/>
            <a:ext cx="2241025" cy="166335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7"/>
          <p:cNvSpPr/>
          <p:nvPr/>
        </p:nvSpPr>
        <p:spPr>
          <a:xfrm>
            <a:off x="6352775" y="427875"/>
            <a:ext cx="23340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3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카운팅 문제</a:t>
            </a:r>
            <a:endParaRPr b="1" sz="1300">
              <a:solidFill>
                <a:schemeClr val="accent5"/>
              </a:solidFill>
              <a:highlight>
                <a:schemeClr val="accen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3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(수정 후)</a:t>
            </a:r>
            <a:endParaRPr b="1" sz="19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8"/>
          <p:cNvSpPr txBox="1"/>
          <p:nvPr/>
        </p:nvSpPr>
        <p:spPr>
          <a:xfrm>
            <a:off x="2533650" y="2260053"/>
            <a:ext cx="4076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감사합니다</a:t>
            </a:r>
            <a:endParaRPr sz="36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