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56" r:id="rId4"/>
    <p:sldId id="258" r:id="rId5"/>
    <p:sldId id="259" r:id="rId6"/>
    <p:sldId id="261" r:id="rId7"/>
    <p:sldId id="262" r:id="rId8"/>
    <p:sldId id="264" r:id="rId9"/>
    <p:sldId id="260" r:id="rId10"/>
    <p:sldId id="263" r:id="rId11"/>
    <p:sldId id="267" r:id="rId12"/>
    <p:sldId id="268" r:id="rId13"/>
    <p:sldId id="269" r:id="rId14"/>
    <p:sldId id="277" r:id="rId15"/>
    <p:sldId id="270" r:id="rId16"/>
    <p:sldId id="271" r:id="rId17"/>
    <p:sldId id="276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  <a:srgbClr val="ADB9CA"/>
    <a:srgbClr val="CBCBCB"/>
    <a:srgbClr val="5B9BD5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4B4B-77FD-48F3-B3E7-D8A333895D5D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DD55-D7E1-4D53-B52F-006A889D0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7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4B4B-77FD-48F3-B3E7-D8A333895D5D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DD55-D7E1-4D53-B52F-006A889D0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66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4B4B-77FD-48F3-B3E7-D8A333895D5D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DD55-D7E1-4D53-B52F-006A889D0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29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4B4B-77FD-48F3-B3E7-D8A333895D5D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DD55-D7E1-4D53-B52F-006A889D0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3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4B4B-77FD-48F3-B3E7-D8A333895D5D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DD55-D7E1-4D53-B52F-006A889D0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74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4B4B-77FD-48F3-B3E7-D8A333895D5D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DD55-D7E1-4D53-B52F-006A889D0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76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4B4B-77FD-48F3-B3E7-D8A333895D5D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DD55-D7E1-4D53-B52F-006A889D0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48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4B4B-77FD-48F3-B3E7-D8A333895D5D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DD55-D7E1-4D53-B52F-006A889D0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9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4B4B-77FD-48F3-B3E7-D8A333895D5D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DD55-D7E1-4D53-B52F-006A889D0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65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4B4B-77FD-48F3-B3E7-D8A333895D5D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DD55-D7E1-4D53-B52F-006A889D0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4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4B4B-77FD-48F3-B3E7-D8A333895D5D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DD55-D7E1-4D53-B52F-006A889D0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79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A4B4B-77FD-48F3-B3E7-D8A333895D5D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6DD55-D7E1-4D53-B52F-006A889D0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9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26391"/>
              </p:ext>
            </p:extLst>
          </p:nvPr>
        </p:nvGraphicFramePr>
        <p:xfrm>
          <a:off x="384175" y="662516"/>
          <a:ext cx="87678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615">
                  <a:extLst>
                    <a:ext uri="{9D8B030D-6E8A-4147-A177-3AD203B41FA5}">
                      <a16:colId xmlns:a16="http://schemas.microsoft.com/office/drawing/2014/main" val="2621433463"/>
                    </a:ext>
                  </a:extLst>
                </a:gridCol>
                <a:gridCol w="2922615">
                  <a:extLst>
                    <a:ext uri="{9D8B030D-6E8A-4147-A177-3AD203B41FA5}">
                      <a16:colId xmlns:a16="http://schemas.microsoft.com/office/drawing/2014/main" val="3236138180"/>
                    </a:ext>
                  </a:extLst>
                </a:gridCol>
                <a:gridCol w="2922615">
                  <a:extLst>
                    <a:ext uri="{9D8B030D-6E8A-4147-A177-3AD203B41FA5}">
                      <a16:colId xmlns:a16="http://schemas.microsoft.com/office/drawing/2014/main" val="1826738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SETTINGS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119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DEV Path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31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Open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 Report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 Result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07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Run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 Coverage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498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31520" y="3231586"/>
            <a:ext cx="9594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필수 사항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본 시스템을 활용하기 위해서는 최소 </a:t>
            </a:r>
            <a:r>
              <a:rPr lang="en-US" altLang="ko-KR" dirty="0" smtClean="0"/>
              <a:t>CV</a:t>
            </a:r>
            <a:r>
              <a:rPr lang="ko-KR" altLang="en-US" dirty="0" smtClean="0"/>
              <a:t>폴더 신규 개발용 </a:t>
            </a:r>
            <a:r>
              <a:rPr lang="en-US" altLang="ko-KR" dirty="0" smtClean="0"/>
              <a:t>SFC </a:t>
            </a:r>
            <a:r>
              <a:rPr lang="ko-KR" altLang="en-US" dirty="0" smtClean="0"/>
              <a:t>폴더를 생성하고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SFC </a:t>
            </a:r>
            <a:r>
              <a:rPr lang="ko-KR" altLang="en-US" dirty="0" smtClean="0"/>
              <a:t>폴더</a:t>
            </a:r>
            <a:r>
              <a:rPr lang="ko-KR" altLang="en-US" dirty="0" smtClean="0"/>
              <a:t> 아래 </a:t>
            </a:r>
            <a:r>
              <a:rPr lang="en-US" altLang="ko-KR" dirty="0" smtClean="0"/>
              <a:t>YML</a:t>
            </a:r>
            <a:r>
              <a:rPr lang="ko-KR" altLang="en-US" dirty="0" smtClean="0"/>
              <a:t>파일까지는 생성을 하여야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3976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29916" y="376626"/>
            <a:ext cx="11077073" cy="6096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29916" y="376626"/>
            <a:ext cx="1107707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81125" y="1859986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SFC :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019300" y="1859986"/>
            <a:ext cx="255270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AFS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62250" y="1859986"/>
            <a:ext cx="3097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...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67847" y="185998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PT :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251199" y="1858478"/>
            <a:ext cx="702048" cy="369332"/>
          </a:xfrm>
          <a:prstGeom prst="rect">
            <a:avLst/>
          </a:prstGeom>
          <a:solidFill>
            <a:srgbClr val="D2D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View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824349"/>
              </p:ext>
            </p:extLst>
          </p:nvPr>
        </p:nvGraphicFramePr>
        <p:xfrm>
          <a:off x="5520471" y="1858478"/>
          <a:ext cx="43878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309">
                  <a:extLst>
                    <a:ext uri="{9D8B030D-6E8A-4147-A177-3AD203B41FA5}">
                      <a16:colId xmlns:a16="http://schemas.microsoft.com/office/drawing/2014/main" val="591254702"/>
                    </a:ext>
                  </a:extLst>
                </a:gridCol>
                <a:gridCol w="731309">
                  <a:extLst>
                    <a:ext uri="{9D8B030D-6E8A-4147-A177-3AD203B41FA5}">
                      <a16:colId xmlns:a16="http://schemas.microsoft.com/office/drawing/2014/main" val="2009254908"/>
                    </a:ext>
                  </a:extLst>
                </a:gridCol>
                <a:gridCol w="731309">
                  <a:extLst>
                    <a:ext uri="{9D8B030D-6E8A-4147-A177-3AD203B41FA5}">
                      <a16:colId xmlns:a16="http://schemas.microsoft.com/office/drawing/2014/main" val="2671496033"/>
                    </a:ext>
                  </a:extLst>
                </a:gridCol>
                <a:gridCol w="731309">
                  <a:extLst>
                    <a:ext uri="{9D8B030D-6E8A-4147-A177-3AD203B41FA5}">
                      <a16:colId xmlns:a16="http://schemas.microsoft.com/office/drawing/2014/main" val="3030527248"/>
                    </a:ext>
                  </a:extLst>
                </a:gridCol>
                <a:gridCol w="731309">
                  <a:extLst>
                    <a:ext uri="{9D8B030D-6E8A-4147-A177-3AD203B41FA5}">
                      <a16:colId xmlns:a16="http://schemas.microsoft.com/office/drawing/2014/main" val="2057631134"/>
                    </a:ext>
                  </a:extLst>
                </a:gridCol>
                <a:gridCol w="731309">
                  <a:extLst>
                    <a:ext uri="{9D8B030D-6E8A-4147-A177-3AD203B41FA5}">
                      <a16:colId xmlns:a16="http://schemas.microsoft.com/office/drawing/2014/main" val="190714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ICV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FCEV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EV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688713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867847" y="1154883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팝업 창을 통해서 다른 신호만을 확인 할 수 있다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671107"/>
              </p:ext>
            </p:extLst>
          </p:nvPr>
        </p:nvGraphicFramePr>
        <p:xfrm>
          <a:off x="2019300" y="2994564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595733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57840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23674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ICV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FCEV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547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AFS.Input_AFLSAmberWarnLampStatus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57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AFS.Input_IFSAfsWarnStatus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1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AFS.Input_IFSWarnStatus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8971759"/>
                  </a:ext>
                </a:extLst>
              </a:tr>
            </a:tbl>
          </a:graphicData>
        </a:graphic>
      </p:graphicFrame>
      <p:sp>
        <p:nvSpPr>
          <p:cNvPr id="21" name="사각형 설명선 20"/>
          <p:cNvSpPr/>
          <p:nvPr/>
        </p:nvSpPr>
        <p:spPr>
          <a:xfrm>
            <a:off x="2166918" y="4999854"/>
            <a:ext cx="4590547" cy="612648"/>
          </a:xfrm>
          <a:prstGeom prst="wedgeRectCallout">
            <a:avLst>
              <a:gd name="adj1" fmla="val -32541"/>
              <a:gd name="adj2" fmla="val -2655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 smtClean="0">
                <a:solidFill>
                  <a:schemeClr val="tx1"/>
                </a:solidFill>
              </a:rPr>
              <a:t>AFS.Input_AFLSAmberWarnLampStatus</a:t>
            </a:r>
            <a:r>
              <a:rPr lang="ko-KR" altLang="en-US" sz="1100" dirty="0" smtClean="0">
                <a:solidFill>
                  <a:schemeClr val="tx1"/>
                </a:solidFill>
              </a:rPr>
              <a:t>는 </a:t>
            </a:r>
            <a:r>
              <a:rPr lang="en-US" altLang="ko-KR" sz="1100" dirty="0" smtClean="0">
                <a:solidFill>
                  <a:schemeClr val="tx1"/>
                </a:solidFill>
              </a:rPr>
              <a:t>ICV</a:t>
            </a:r>
            <a:r>
              <a:rPr lang="ko-KR" altLang="en-US" sz="1100" dirty="0" smtClean="0">
                <a:solidFill>
                  <a:schemeClr val="tx1"/>
                </a:solidFill>
              </a:rPr>
              <a:t>에만 있고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AFS.Input_IFSAfsWarnStatus</a:t>
            </a:r>
            <a:r>
              <a:rPr lang="ko-KR" altLang="en-US" sz="1100" dirty="0" smtClean="0">
                <a:solidFill>
                  <a:schemeClr val="tx1"/>
                </a:solidFill>
              </a:rPr>
              <a:t>는</a:t>
            </a:r>
            <a:r>
              <a:rPr lang="en-US" altLang="ko-KR" sz="1100" dirty="0" smtClean="0">
                <a:solidFill>
                  <a:schemeClr val="tx1"/>
                </a:solidFill>
              </a:rPr>
              <a:t> FCEV,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AFS.Input_IFSWarnStatus</a:t>
            </a:r>
            <a:r>
              <a:rPr lang="ko-KR" altLang="en-US" sz="1100" dirty="0" smtClean="0">
                <a:solidFill>
                  <a:schemeClr val="tx1"/>
                </a:solidFill>
              </a:rPr>
              <a:t>는 </a:t>
            </a:r>
            <a:r>
              <a:rPr lang="en-US" altLang="ko-KR" sz="1100" dirty="0" smtClean="0">
                <a:solidFill>
                  <a:schemeClr val="tx1"/>
                </a:solidFill>
              </a:rPr>
              <a:t>EV</a:t>
            </a:r>
            <a:r>
              <a:rPr lang="ko-KR" altLang="en-US" sz="1100" dirty="0" smtClean="0">
                <a:solidFill>
                  <a:schemeClr val="tx1"/>
                </a:solidFill>
              </a:rPr>
              <a:t>만 있기 때문에 표시 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092955"/>
              </p:ext>
            </p:extLst>
          </p:nvPr>
        </p:nvGraphicFramePr>
        <p:xfrm>
          <a:off x="729916" y="376626"/>
          <a:ext cx="5418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21433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36138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SETTINGS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19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New</a:t>
                      </a:r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31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Open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07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Run</a:t>
                      </a:r>
                      <a:endParaRPr lang="ko-KR" altLang="en-US" dirty="0"/>
                    </a:p>
                  </a:txBody>
                  <a:tcPr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164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387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29916" y="376626"/>
            <a:ext cx="11077073" cy="6096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29916" y="376626"/>
            <a:ext cx="1107707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81125" y="1859986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SFC :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019300" y="1859986"/>
            <a:ext cx="255270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AFS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62250" y="1859986"/>
            <a:ext cx="3097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...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67847" y="185998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PT :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251199" y="1858478"/>
            <a:ext cx="70204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View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929493"/>
              </p:ext>
            </p:extLst>
          </p:nvPr>
        </p:nvGraphicFramePr>
        <p:xfrm>
          <a:off x="5520471" y="1858478"/>
          <a:ext cx="43878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309">
                  <a:extLst>
                    <a:ext uri="{9D8B030D-6E8A-4147-A177-3AD203B41FA5}">
                      <a16:colId xmlns:a16="http://schemas.microsoft.com/office/drawing/2014/main" val="591254702"/>
                    </a:ext>
                  </a:extLst>
                </a:gridCol>
                <a:gridCol w="731309">
                  <a:extLst>
                    <a:ext uri="{9D8B030D-6E8A-4147-A177-3AD203B41FA5}">
                      <a16:colId xmlns:a16="http://schemas.microsoft.com/office/drawing/2014/main" val="2009254908"/>
                    </a:ext>
                  </a:extLst>
                </a:gridCol>
                <a:gridCol w="731309">
                  <a:extLst>
                    <a:ext uri="{9D8B030D-6E8A-4147-A177-3AD203B41FA5}">
                      <a16:colId xmlns:a16="http://schemas.microsoft.com/office/drawing/2014/main" val="2671496033"/>
                    </a:ext>
                  </a:extLst>
                </a:gridCol>
                <a:gridCol w="731309">
                  <a:extLst>
                    <a:ext uri="{9D8B030D-6E8A-4147-A177-3AD203B41FA5}">
                      <a16:colId xmlns:a16="http://schemas.microsoft.com/office/drawing/2014/main" val="3030527248"/>
                    </a:ext>
                  </a:extLst>
                </a:gridCol>
                <a:gridCol w="731309">
                  <a:extLst>
                    <a:ext uri="{9D8B030D-6E8A-4147-A177-3AD203B41FA5}">
                      <a16:colId xmlns:a16="http://schemas.microsoft.com/office/drawing/2014/main" val="2057631134"/>
                    </a:ext>
                  </a:extLst>
                </a:gridCol>
                <a:gridCol w="731309">
                  <a:extLst>
                    <a:ext uri="{9D8B030D-6E8A-4147-A177-3AD203B41FA5}">
                      <a16:colId xmlns:a16="http://schemas.microsoft.com/office/drawing/2014/main" val="190714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ICV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FCEV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EV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688713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867847" y="1154883"/>
            <a:ext cx="6498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TC</a:t>
            </a:r>
            <a:r>
              <a:rPr lang="ko-KR" altLang="en-US" dirty="0" smtClean="0"/>
              <a:t>생성의 위한 작업은 기존의 </a:t>
            </a:r>
            <a:r>
              <a:rPr lang="en-US" altLang="ko-KR" dirty="0" smtClean="0"/>
              <a:t>Excel</a:t>
            </a:r>
            <a:r>
              <a:rPr lang="ko-KR" altLang="en-US" dirty="0" smtClean="0"/>
              <a:t>과 동일한 </a:t>
            </a:r>
            <a:r>
              <a:rPr lang="en-US" altLang="ko-KR" dirty="0" smtClean="0"/>
              <a:t>Sheet</a:t>
            </a:r>
            <a:r>
              <a:rPr lang="ko-KR" altLang="en-US" dirty="0" smtClean="0"/>
              <a:t>를 가지며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포인트는 </a:t>
            </a:r>
            <a:r>
              <a:rPr lang="en-US" altLang="ko-KR" dirty="0" smtClean="0"/>
              <a:t>VSM/YML </a:t>
            </a:r>
            <a:r>
              <a:rPr lang="ko-KR" altLang="en-US" dirty="0" smtClean="0"/>
              <a:t>기반의 자동 완성이다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159658"/>
              </p:ext>
            </p:extLst>
          </p:nvPr>
        </p:nvGraphicFramePr>
        <p:xfrm>
          <a:off x="1381125" y="2457418"/>
          <a:ext cx="9933242" cy="2336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068">
                  <a:extLst>
                    <a:ext uri="{9D8B030D-6E8A-4147-A177-3AD203B41FA5}">
                      <a16:colId xmlns:a16="http://schemas.microsoft.com/office/drawing/2014/main" val="2531729200"/>
                    </a:ext>
                  </a:extLst>
                </a:gridCol>
                <a:gridCol w="1025843">
                  <a:extLst>
                    <a:ext uri="{9D8B030D-6E8A-4147-A177-3AD203B41FA5}">
                      <a16:colId xmlns:a16="http://schemas.microsoft.com/office/drawing/2014/main" val="1586998893"/>
                    </a:ext>
                  </a:extLst>
                </a:gridCol>
                <a:gridCol w="711489">
                  <a:extLst>
                    <a:ext uri="{9D8B030D-6E8A-4147-A177-3AD203B41FA5}">
                      <a16:colId xmlns:a16="http://schemas.microsoft.com/office/drawing/2014/main" val="1399607189"/>
                    </a:ext>
                  </a:extLst>
                </a:gridCol>
                <a:gridCol w="595600">
                  <a:extLst>
                    <a:ext uri="{9D8B030D-6E8A-4147-A177-3AD203B41FA5}">
                      <a16:colId xmlns:a16="http://schemas.microsoft.com/office/drawing/2014/main" val="1440600307"/>
                    </a:ext>
                  </a:extLst>
                </a:gridCol>
                <a:gridCol w="1162754">
                  <a:extLst>
                    <a:ext uri="{9D8B030D-6E8A-4147-A177-3AD203B41FA5}">
                      <a16:colId xmlns:a16="http://schemas.microsoft.com/office/drawing/2014/main" val="288008550"/>
                    </a:ext>
                  </a:extLst>
                </a:gridCol>
                <a:gridCol w="1059156">
                  <a:extLst>
                    <a:ext uri="{9D8B030D-6E8A-4147-A177-3AD203B41FA5}">
                      <a16:colId xmlns:a16="http://schemas.microsoft.com/office/drawing/2014/main" val="1195594268"/>
                    </a:ext>
                  </a:extLst>
                </a:gridCol>
                <a:gridCol w="1294446">
                  <a:extLst>
                    <a:ext uri="{9D8B030D-6E8A-4147-A177-3AD203B41FA5}">
                      <a16:colId xmlns:a16="http://schemas.microsoft.com/office/drawing/2014/main" val="3993617685"/>
                    </a:ext>
                  </a:extLst>
                </a:gridCol>
                <a:gridCol w="841962">
                  <a:extLst>
                    <a:ext uri="{9D8B030D-6E8A-4147-A177-3AD203B41FA5}">
                      <a16:colId xmlns:a16="http://schemas.microsoft.com/office/drawing/2014/main" val="4090683663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4213579548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319543815"/>
                    </a:ext>
                  </a:extLst>
                </a:gridCol>
              </a:tblGrid>
              <a:tr h="426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TCName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VehicleType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Case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Input_Signal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Input_Data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Output_Signal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isInitialize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Output_Value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0324957"/>
                  </a:ext>
                </a:extLst>
              </a:tr>
              <a:tr h="37081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844478"/>
                  </a:ext>
                </a:extLst>
              </a:tr>
              <a:tr h="37081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ICV, FCEV, EV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5665352"/>
                  </a:ext>
                </a:extLst>
              </a:tr>
              <a:tr h="37081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ICV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746958"/>
                  </a:ext>
                </a:extLst>
              </a:tr>
              <a:tr h="37081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EV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277645"/>
                  </a:ext>
                </a:extLst>
              </a:tr>
              <a:tr h="37081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299531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188631" y="5229510"/>
            <a:ext cx="769954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자동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완성 필드 </a:t>
            </a:r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Input_Signal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Input_Data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Output_Signal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Output_Value</a:t>
            </a:r>
            <a:endParaRPr lang="en-US" altLang="ko-KR" sz="1100" dirty="0" smtClean="0"/>
          </a:p>
          <a:p>
            <a:r>
              <a:rPr lang="en-US" altLang="ko-KR" sz="1100" dirty="0" err="1" smtClean="0"/>
              <a:t>Input_Data</a:t>
            </a:r>
            <a:r>
              <a:rPr lang="ko-KR" altLang="en-US" sz="1100" dirty="0" smtClean="0"/>
              <a:t>와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Output_Value</a:t>
            </a:r>
            <a:r>
              <a:rPr lang="ko-KR" altLang="en-US" sz="1100" dirty="0" smtClean="0"/>
              <a:t>에 대해서는 기존 </a:t>
            </a:r>
            <a:r>
              <a:rPr lang="en-US" altLang="ko-KR" sz="1100" dirty="0" smtClean="0"/>
              <a:t>16</a:t>
            </a:r>
            <a:r>
              <a:rPr lang="ko-KR" altLang="en-US" sz="1100" dirty="0" smtClean="0"/>
              <a:t>진수 형식이 아닌</a:t>
            </a:r>
            <a:r>
              <a:rPr lang="en-US" altLang="ko-KR" sz="1100" dirty="0" smtClean="0"/>
              <a:t>, Value(ON/OFF)</a:t>
            </a:r>
            <a:r>
              <a:rPr lang="ko-KR" altLang="en-US" sz="1100" dirty="0" smtClean="0"/>
              <a:t>와 같이 입력은</a:t>
            </a:r>
            <a:endParaRPr lang="en-US" altLang="ko-KR" sz="1100" dirty="0" smtClean="0"/>
          </a:p>
          <a:p>
            <a:r>
              <a:rPr lang="ko-KR" altLang="en-US" sz="1100" dirty="0" smtClean="0"/>
              <a:t>한다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자동 완성은 </a:t>
            </a:r>
            <a:r>
              <a:rPr lang="en-US" altLang="ko-KR" sz="1100" dirty="0" smtClean="0"/>
              <a:t>Vehicle Type</a:t>
            </a:r>
            <a:r>
              <a:rPr lang="ko-KR" altLang="en-US" sz="1100" dirty="0" smtClean="0"/>
              <a:t>에 기입된 </a:t>
            </a:r>
            <a:r>
              <a:rPr lang="en-US" altLang="ko-KR" sz="1100" dirty="0" smtClean="0"/>
              <a:t>PT</a:t>
            </a:r>
            <a:r>
              <a:rPr lang="ko-KR" altLang="en-US" sz="1100" dirty="0" smtClean="0"/>
              <a:t>가 갖는 값만 자동 완성된다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Run</a:t>
            </a:r>
            <a:r>
              <a:rPr lang="ko-KR" altLang="en-US" sz="1100" dirty="0" smtClean="0"/>
              <a:t>을 실행하면 현재 기입한 </a:t>
            </a:r>
            <a:r>
              <a:rPr lang="en-US" altLang="ko-KR" sz="1100" dirty="0" smtClean="0"/>
              <a:t>Data</a:t>
            </a:r>
            <a:r>
              <a:rPr lang="ko-KR" altLang="en-US" sz="1100" dirty="0" smtClean="0"/>
              <a:t>를 기반으로 </a:t>
            </a:r>
            <a:r>
              <a:rPr lang="en-US" altLang="ko-KR" sz="1100" dirty="0" smtClean="0"/>
              <a:t>TC</a:t>
            </a:r>
            <a:r>
              <a:rPr lang="ko-KR" altLang="en-US" sz="1100" dirty="0" smtClean="0"/>
              <a:t>파일이 생성되고</a:t>
            </a:r>
            <a:r>
              <a:rPr lang="en-US" altLang="ko-KR" sz="1100" dirty="0" smtClean="0"/>
              <a:t>, Validator</a:t>
            </a:r>
            <a:r>
              <a:rPr lang="ko-KR" altLang="en-US" sz="1100" dirty="0" smtClean="0"/>
              <a:t>를 통한 검증 및 결과 산출물까지 생성한다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16371"/>
              </p:ext>
            </p:extLst>
          </p:nvPr>
        </p:nvGraphicFramePr>
        <p:xfrm>
          <a:off x="1381125" y="4815520"/>
          <a:ext cx="67762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257">
                  <a:extLst>
                    <a:ext uri="{9D8B030D-6E8A-4147-A177-3AD203B41FA5}">
                      <a16:colId xmlns:a16="http://schemas.microsoft.com/office/drawing/2014/main" val="872445112"/>
                    </a:ext>
                  </a:extLst>
                </a:gridCol>
                <a:gridCol w="1355257">
                  <a:extLst>
                    <a:ext uri="{9D8B030D-6E8A-4147-A177-3AD203B41FA5}">
                      <a16:colId xmlns:a16="http://schemas.microsoft.com/office/drawing/2014/main" val="3361206121"/>
                    </a:ext>
                  </a:extLst>
                </a:gridCol>
                <a:gridCol w="1355257">
                  <a:extLst>
                    <a:ext uri="{9D8B030D-6E8A-4147-A177-3AD203B41FA5}">
                      <a16:colId xmlns:a16="http://schemas.microsoft.com/office/drawing/2014/main" val="276973894"/>
                    </a:ext>
                  </a:extLst>
                </a:gridCol>
                <a:gridCol w="1355257">
                  <a:extLst>
                    <a:ext uri="{9D8B030D-6E8A-4147-A177-3AD203B41FA5}">
                      <a16:colId xmlns:a16="http://schemas.microsoft.com/office/drawing/2014/main" val="2703880862"/>
                    </a:ext>
                  </a:extLst>
                </a:gridCol>
                <a:gridCol w="1355257">
                  <a:extLst>
                    <a:ext uri="{9D8B030D-6E8A-4147-A177-3AD203B41FA5}">
                      <a16:colId xmlns:a16="http://schemas.microsoft.com/office/drawing/2014/main" val="3796561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Private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Telltales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Constants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Event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22253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1029094" y="1858478"/>
            <a:ext cx="70204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Run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092955"/>
              </p:ext>
            </p:extLst>
          </p:nvPr>
        </p:nvGraphicFramePr>
        <p:xfrm>
          <a:off x="729916" y="376626"/>
          <a:ext cx="5418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21433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36138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SETTINGS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19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New</a:t>
                      </a:r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31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Open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07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Run</a:t>
                      </a:r>
                      <a:endParaRPr lang="ko-KR" altLang="en-US" dirty="0"/>
                    </a:p>
                  </a:txBody>
                  <a:tcPr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164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101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29916" y="376626"/>
            <a:ext cx="11077073" cy="6096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29916" y="376626"/>
            <a:ext cx="1107707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867847" y="1154883"/>
            <a:ext cx="626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일반적인 </a:t>
            </a:r>
            <a:r>
              <a:rPr lang="en-US" altLang="ko-KR" dirty="0" smtClean="0"/>
              <a:t>Folder Open</a:t>
            </a:r>
            <a:r>
              <a:rPr lang="ko-KR" altLang="en-US" dirty="0" smtClean="0"/>
              <a:t>과 동일하며</a:t>
            </a:r>
            <a:r>
              <a:rPr lang="en-US" altLang="ko-KR" dirty="0" smtClean="0"/>
              <a:t>, SFC</a:t>
            </a:r>
            <a:r>
              <a:rPr lang="ko-KR" altLang="en-US" dirty="0" smtClean="0"/>
              <a:t>의 폴더를 선택하면</a:t>
            </a:r>
            <a:endParaRPr lang="en-US" altLang="ko-KR" dirty="0" smtClean="0"/>
          </a:p>
          <a:p>
            <a:r>
              <a:rPr lang="ko-KR" altLang="en-US" dirty="0" smtClean="0"/>
              <a:t>해당 </a:t>
            </a:r>
            <a:r>
              <a:rPr lang="en-US" altLang="ko-KR" dirty="0" smtClean="0"/>
              <a:t>SFC</a:t>
            </a:r>
            <a:r>
              <a:rPr lang="ko-KR" altLang="en-US" dirty="0" smtClean="0"/>
              <a:t>의 정보를 이용하여 화면을 표시한다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35" y="1928603"/>
            <a:ext cx="8983329" cy="3000794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292419"/>
              </p:ext>
            </p:extLst>
          </p:nvPr>
        </p:nvGraphicFramePr>
        <p:xfrm>
          <a:off x="729916" y="376626"/>
          <a:ext cx="5418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21433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36138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SETTINGS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19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New</a:t>
                      </a:r>
                      <a:endParaRPr lang="ko-KR" altLang="en-US" dirty="0"/>
                    </a:p>
                  </a:txBody>
                  <a:tcPr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31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Open</a:t>
                      </a:r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07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Run</a:t>
                      </a:r>
                      <a:endParaRPr lang="ko-KR" altLang="en-US" dirty="0"/>
                    </a:p>
                  </a:txBody>
                  <a:tcPr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164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257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29916" y="376626"/>
            <a:ext cx="11077073" cy="6096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29916" y="376626"/>
            <a:ext cx="1107707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81125" y="1859986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SFC :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019300" y="1859986"/>
            <a:ext cx="255270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AFS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62250" y="1859986"/>
            <a:ext cx="3097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...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67847" y="185998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PT :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251199" y="1858478"/>
            <a:ext cx="70204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View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929493"/>
              </p:ext>
            </p:extLst>
          </p:nvPr>
        </p:nvGraphicFramePr>
        <p:xfrm>
          <a:off x="5520471" y="1858478"/>
          <a:ext cx="43878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309">
                  <a:extLst>
                    <a:ext uri="{9D8B030D-6E8A-4147-A177-3AD203B41FA5}">
                      <a16:colId xmlns:a16="http://schemas.microsoft.com/office/drawing/2014/main" val="591254702"/>
                    </a:ext>
                  </a:extLst>
                </a:gridCol>
                <a:gridCol w="731309">
                  <a:extLst>
                    <a:ext uri="{9D8B030D-6E8A-4147-A177-3AD203B41FA5}">
                      <a16:colId xmlns:a16="http://schemas.microsoft.com/office/drawing/2014/main" val="2009254908"/>
                    </a:ext>
                  </a:extLst>
                </a:gridCol>
                <a:gridCol w="731309">
                  <a:extLst>
                    <a:ext uri="{9D8B030D-6E8A-4147-A177-3AD203B41FA5}">
                      <a16:colId xmlns:a16="http://schemas.microsoft.com/office/drawing/2014/main" val="2671496033"/>
                    </a:ext>
                  </a:extLst>
                </a:gridCol>
                <a:gridCol w="731309">
                  <a:extLst>
                    <a:ext uri="{9D8B030D-6E8A-4147-A177-3AD203B41FA5}">
                      <a16:colId xmlns:a16="http://schemas.microsoft.com/office/drawing/2014/main" val="3030527248"/>
                    </a:ext>
                  </a:extLst>
                </a:gridCol>
                <a:gridCol w="731309">
                  <a:extLst>
                    <a:ext uri="{9D8B030D-6E8A-4147-A177-3AD203B41FA5}">
                      <a16:colId xmlns:a16="http://schemas.microsoft.com/office/drawing/2014/main" val="2057631134"/>
                    </a:ext>
                  </a:extLst>
                </a:gridCol>
                <a:gridCol w="731309">
                  <a:extLst>
                    <a:ext uri="{9D8B030D-6E8A-4147-A177-3AD203B41FA5}">
                      <a16:colId xmlns:a16="http://schemas.microsoft.com/office/drawing/2014/main" val="190714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ICV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FCEV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EV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68871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867847" y="1154883"/>
            <a:ext cx="626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일반적인 </a:t>
            </a:r>
            <a:r>
              <a:rPr lang="en-US" altLang="ko-KR" dirty="0" smtClean="0"/>
              <a:t>Folder Open</a:t>
            </a:r>
            <a:r>
              <a:rPr lang="ko-KR" altLang="en-US" dirty="0" smtClean="0"/>
              <a:t>과 동일하며</a:t>
            </a:r>
            <a:r>
              <a:rPr lang="en-US" altLang="ko-KR" dirty="0" smtClean="0"/>
              <a:t>, SFC</a:t>
            </a:r>
            <a:r>
              <a:rPr lang="ko-KR" altLang="en-US" dirty="0" smtClean="0"/>
              <a:t>의 폴더를 선택하면</a:t>
            </a:r>
            <a:endParaRPr lang="en-US" altLang="ko-KR" dirty="0" smtClean="0"/>
          </a:p>
          <a:p>
            <a:r>
              <a:rPr lang="ko-KR" altLang="en-US" dirty="0" smtClean="0"/>
              <a:t>해당 </a:t>
            </a:r>
            <a:r>
              <a:rPr lang="en-US" altLang="ko-KR" dirty="0" smtClean="0"/>
              <a:t>SFC</a:t>
            </a:r>
            <a:r>
              <a:rPr lang="ko-KR" altLang="en-US" dirty="0" smtClean="0"/>
              <a:t>의 정보를 이용하여 화면을 표시한다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197205"/>
              </p:ext>
            </p:extLst>
          </p:nvPr>
        </p:nvGraphicFramePr>
        <p:xfrm>
          <a:off x="1381125" y="2457418"/>
          <a:ext cx="9933242" cy="2336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068">
                  <a:extLst>
                    <a:ext uri="{9D8B030D-6E8A-4147-A177-3AD203B41FA5}">
                      <a16:colId xmlns:a16="http://schemas.microsoft.com/office/drawing/2014/main" val="2531729200"/>
                    </a:ext>
                  </a:extLst>
                </a:gridCol>
                <a:gridCol w="1025843">
                  <a:extLst>
                    <a:ext uri="{9D8B030D-6E8A-4147-A177-3AD203B41FA5}">
                      <a16:colId xmlns:a16="http://schemas.microsoft.com/office/drawing/2014/main" val="1586998893"/>
                    </a:ext>
                  </a:extLst>
                </a:gridCol>
                <a:gridCol w="711489">
                  <a:extLst>
                    <a:ext uri="{9D8B030D-6E8A-4147-A177-3AD203B41FA5}">
                      <a16:colId xmlns:a16="http://schemas.microsoft.com/office/drawing/2014/main" val="1399607189"/>
                    </a:ext>
                  </a:extLst>
                </a:gridCol>
                <a:gridCol w="595600">
                  <a:extLst>
                    <a:ext uri="{9D8B030D-6E8A-4147-A177-3AD203B41FA5}">
                      <a16:colId xmlns:a16="http://schemas.microsoft.com/office/drawing/2014/main" val="1440600307"/>
                    </a:ext>
                  </a:extLst>
                </a:gridCol>
                <a:gridCol w="1162754">
                  <a:extLst>
                    <a:ext uri="{9D8B030D-6E8A-4147-A177-3AD203B41FA5}">
                      <a16:colId xmlns:a16="http://schemas.microsoft.com/office/drawing/2014/main" val="288008550"/>
                    </a:ext>
                  </a:extLst>
                </a:gridCol>
                <a:gridCol w="1059156">
                  <a:extLst>
                    <a:ext uri="{9D8B030D-6E8A-4147-A177-3AD203B41FA5}">
                      <a16:colId xmlns:a16="http://schemas.microsoft.com/office/drawing/2014/main" val="1195594268"/>
                    </a:ext>
                  </a:extLst>
                </a:gridCol>
                <a:gridCol w="1294446">
                  <a:extLst>
                    <a:ext uri="{9D8B030D-6E8A-4147-A177-3AD203B41FA5}">
                      <a16:colId xmlns:a16="http://schemas.microsoft.com/office/drawing/2014/main" val="3993617685"/>
                    </a:ext>
                  </a:extLst>
                </a:gridCol>
                <a:gridCol w="841962">
                  <a:extLst>
                    <a:ext uri="{9D8B030D-6E8A-4147-A177-3AD203B41FA5}">
                      <a16:colId xmlns:a16="http://schemas.microsoft.com/office/drawing/2014/main" val="4090683663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4213579548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319543815"/>
                    </a:ext>
                  </a:extLst>
                </a:gridCol>
              </a:tblGrid>
              <a:tr h="426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TCName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VehicleType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Case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Input_Signal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Input_Data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Output_Signal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isInitialize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Output_Value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0324957"/>
                  </a:ext>
                </a:extLst>
              </a:tr>
              <a:tr h="37081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844478"/>
                  </a:ext>
                </a:extLst>
              </a:tr>
              <a:tr h="37081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ICV, FCEV, EV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5665352"/>
                  </a:ext>
                </a:extLst>
              </a:tr>
              <a:tr h="37081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ICV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746958"/>
                  </a:ext>
                </a:extLst>
              </a:tr>
              <a:tr h="37081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EV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277645"/>
                  </a:ext>
                </a:extLst>
              </a:tr>
              <a:tr h="37081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299531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26508"/>
              </p:ext>
            </p:extLst>
          </p:nvPr>
        </p:nvGraphicFramePr>
        <p:xfrm>
          <a:off x="1381125" y="4815520"/>
          <a:ext cx="67762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257">
                  <a:extLst>
                    <a:ext uri="{9D8B030D-6E8A-4147-A177-3AD203B41FA5}">
                      <a16:colId xmlns:a16="http://schemas.microsoft.com/office/drawing/2014/main" val="872445112"/>
                    </a:ext>
                  </a:extLst>
                </a:gridCol>
                <a:gridCol w="1355257">
                  <a:extLst>
                    <a:ext uri="{9D8B030D-6E8A-4147-A177-3AD203B41FA5}">
                      <a16:colId xmlns:a16="http://schemas.microsoft.com/office/drawing/2014/main" val="3361206121"/>
                    </a:ext>
                  </a:extLst>
                </a:gridCol>
                <a:gridCol w="1355257">
                  <a:extLst>
                    <a:ext uri="{9D8B030D-6E8A-4147-A177-3AD203B41FA5}">
                      <a16:colId xmlns:a16="http://schemas.microsoft.com/office/drawing/2014/main" val="276973894"/>
                    </a:ext>
                  </a:extLst>
                </a:gridCol>
                <a:gridCol w="1355257">
                  <a:extLst>
                    <a:ext uri="{9D8B030D-6E8A-4147-A177-3AD203B41FA5}">
                      <a16:colId xmlns:a16="http://schemas.microsoft.com/office/drawing/2014/main" val="2703880862"/>
                    </a:ext>
                  </a:extLst>
                </a:gridCol>
                <a:gridCol w="1355257">
                  <a:extLst>
                    <a:ext uri="{9D8B030D-6E8A-4147-A177-3AD203B41FA5}">
                      <a16:colId xmlns:a16="http://schemas.microsoft.com/office/drawing/2014/main" val="3796561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Private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Telltales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Constants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Event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22253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029094" y="1858478"/>
            <a:ext cx="70204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Run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378831"/>
              </p:ext>
            </p:extLst>
          </p:nvPr>
        </p:nvGraphicFramePr>
        <p:xfrm>
          <a:off x="729916" y="376626"/>
          <a:ext cx="5418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21433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36138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SETTINGS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19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New</a:t>
                      </a:r>
                      <a:endParaRPr lang="ko-KR" altLang="en-US" dirty="0"/>
                    </a:p>
                  </a:txBody>
                  <a:tcPr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31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Open</a:t>
                      </a:r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07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Run</a:t>
                      </a:r>
                      <a:endParaRPr lang="ko-KR" altLang="en-US" dirty="0"/>
                    </a:p>
                  </a:txBody>
                  <a:tcPr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164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375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29916" y="376626"/>
            <a:ext cx="11077073" cy="6096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29916" y="376626"/>
            <a:ext cx="1107707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867847" y="1154883"/>
            <a:ext cx="6990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SFC</a:t>
            </a:r>
            <a:r>
              <a:rPr lang="ko-KR" altLang="en-US" dirty="0" smtClean="0"/>
              <a:t>전체 리스트가 표시 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사용자는 </a:t>
            </a:r>
            <a:r>
              <a:rPr lang="en-US" altLang="ko-KR" dirty="0" smtClean="0"/>
              <a:t>Run All(SFC 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) </a:t>
            </a:r>
            <a:r>
              <a:rPr lang="ko-KR" altLang="en-US" dirty="0" smtClean="0"/>
              <a:t>또는 </a:t>
            </a:r>
            <a:endParaRPr lang="en-US" altLang="ko-KR" dirty="0" smtClean="0"/>
          </a:p>
          <a:p>
            <a:r>
              <a:rPr lang="ko-KR" altLang="en-US" dirty="0" smtClean="0"/>
              <a:t>체크한 </a:t>
            </a:r>
            <a:r>
              <a:rPr lang="en-US" altLang="ko-KR" dirty="0" smtClean="0"/>
              <a:t>SFC</a:t>
            </a:r>
            <a:r>
              <a:rPr lang="ko-KR" altLang="en-US" dirty="0" smtClean="0"/>
              <a:t>에 대해서만 </a:t>
            </a:r>
            <a:r>
              <a:rPr lang="en-US" altLang="ko-KR" dirty="0" smtClean="0"/>
              <a:t>Validator </a:t>
            </a:r>
            <a:r>
              <a:rPr lang="ko-KR" altLang="en-US" dirty="0" smtClean="0"/>
              <a:t>실행 및 결과 산출물을 생성한다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422147"/>
              </p:ext>
            </p:extLst>
          </p:nvPr>
        </p:nvGraphicFramePr>
        <p:xfrm>
          <a:off x="729916" y="376626"/>
          <a:ext cx="5418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21433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36138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SETTINGS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19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New</a:t>
                      </a:r>
                      <a:endParaRPr lang="ko-KR" altLang="en-US" dirty="0"/>
                    </a:p>
                  </a:txBody>
                  <a:tcPr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31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Open</a:t>
                      </a:r>
                      <a:endParaRPr lang="ko-KR" altLang="en-US" dirty="0"/>
                    </a:p>
                  </a:txBody>
                  <a:tcPr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07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Run</a:t>
                      </a:r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164988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019300" y="2229316"/>
            <a:ext cx="6956258" cy="41313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ABS_CV</a:t>
            </a:r>
          </a:p>
          <a:p>
            <a:r>
              <a:rPr lang="en-US" altLang="ko-KR" dirty="0" err="1" smtClean="0">
                <a:solidFill>
                  <a:sysClr val="windowText" lastClr="000000"/>
                </a:solidFill>
              </a:rPr>
              <a:t>ABS_NO_ABS_Trailer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err="1" smtClean="0">
                <a:solidFill>
                  <a:sysClr val="windowText" lastClr="000000"/>
                </a:solidFill>
              </a:rPr>
              <a:t>ADAS_Driving_CV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ADAS_PARKING_CV</a:t>
            </a: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AFS</a:t>
            </a: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ASR</a:t>
            </a:r>
          </a:p>
          <a:p>
            <a:r>
              <a:rPr lang="en-US" altLang="ko-KR" dirty="0" err="1" smtClean="0">
                <a:solidFill>
                  <a:sysClr val="windowText" lastClr="000000"/>
                </a:solidFill>
              </a:rPr>
              <a:t>Auto_Grease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err="1" smtClean="0">
                <a:solidFill>
                  <a:sysClr val="windowText" lastClr="000000"/>
                </a:solidFill>
              </a:rPr>
              <a:t>BCM_Warning_CV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…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47850" y="3126710"/>
            <a:ext cx="171450" cy="1619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834314" y="3672141"/>
            <a:ext cx="171450" cy="1619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829051" y="4248939"/>
            <a:ext cx="171450" cy="1619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680786" y="5707480"/>
            <a:ext cx="1266825" cy="3905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Run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924175" y="5707479"/>
            <a:ext cx="1266825" cy="3905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Run_All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168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29916" y="376626"/>
            <a:ext cx="11077073" cy="6096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29916" y="376626"/>
            <a:ext cx="1107707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56324"/>
              </p:ext>
            </p:extLst>
          </p:nvPr>
        </p:nvGraphicFramePr>
        <p:xfrm>
          <a:off x="729916" y="376626"/>
          <a:ext cx="54186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21433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36138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</a:t>
                      </a:r>
                      <a:endParaRPr lang="ko-KR" altLang="en-US" dirty="0"/>
                    </a:p>
                  </a:txBody>
                  <a:tcPr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SETTINGS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19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Dev</a:t>
                      </a:r>
                      <a:r>
                        <a:rPr lang="en-US" altLang="ko-KR" baseline="0" dirty="0" smtClean="0"/>
                        <a:t> Path</a:t>
                      </a:r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31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 Report</a:t>
                      </a:r>
                      <a:endParaRPr lang="ko-KR" altLang="en-US" dirty="0"/>
                    </a:p>
                  </a:txBody>
                  <a:tcPr>
                    <a:solidFill>
                      <a:srgbClr val="AD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07151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29247" y="1659708"/>
            <a:ext cx="668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개발을 진행하고 있는 </a:t>
            </a:r>
            <a:r>
              <a:rPr lang="en-US" altLang="ko-KR" dirty="0" smtClean="0"/>
              <a:t>Dev Root(</a:t>
            </a:r>
            <a:r>
              <a:rPr lang="en-US" altLang="ko-KR" dirty="0" err="1" smtClean="0"/>
              <a:t>ccos.core.sfc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설정하는 메뉴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838450" y="2428875"/>
            <a:ext cx="7219950" cy="2428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55087" y="34586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Dev Path :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714875" y="3458646"/>
            <a:ext cx="432435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48175" y="4143375"/>
            <a:ext cx="1266825" cy="3905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Apply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010400" y="4147601"/>
            <a:ext cx="1266825" cy="3905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Cancel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565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29916" y="376626"/>
            <a:ext cx="11077073" cy="6096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29916" y="376626"/>
            <a:ext cx="1107707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29916" y="181106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산출물에 대한 설정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838450" y="2428875"/>
            <a:ext cx="7219950" cy="272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09347" y="2665902"/>
            <a:ext cx="431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Test Result :         ON        OFF        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350752" y="4536692"/>
            <a:ext cx="1266825" cy="3905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Apply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800850" y="4545826"/>
            <a:ext cx="1266825" cy="3905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Cancel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4884025" y="276056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817475" y="2760568"/>
            <a:ext cx="180000" cy="18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511293" y="3216324"/>
            <a:ext cx="6102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Options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     SPLIT     CONFIG_OUTPUT      REPORT_TYPE_EXCEL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07250" y="3613079"/>
            <a:ext cx="180975" cy="1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803189" y="3596097"/>
            <a:ext cx="180975" cy="1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002210" y="3576537"/>
            <a:ext cx="180975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 설명선 21"/>
          <p:cNvSpPr/>
          <p:nvPr/>
        </p:nvSpPr>
        <p:spPr>
          <a:xfrm>
            <a:off x="1789809" y="5649989"/>
            <a:ext cx="7925691" cy="612648"/>
          </a:xfrm>
          <a:prstGeom prst="wedgeRectCallout">
            <a:avLst>
              <a:gd name="adj1" fmla="val 8335"/>
              <a:gd name="adj2" fmla="val -1520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현재 산출물에 대한 설정은 </a:t>
            </a:r>
            <a:r>
              <a:rPr lang="en-US" altLang="ko-KR" sz="1100" dirty="0" smtClean="0">
                <a:solidFill>
                  <a:schemeClr val="tx1"/>
                </a:solidFill>
              </a:rPr>
              <a:t>Test Result</a:t>
            </a:r>
            <a:r>
              <a:rPr lang="ko-KR" altLang="en-US" sz="1100" dirty="0" smtClean="0">
                <a:solidFill>
                  <a:schemeClr val="tx1"/>
                </a:solidFill>
              </a:rPr>
              <a:t>문서가 </a:t>
            </a:r>
            <a:r>
              <a:rPr lang="ko-KR" altLang="en-US" sz="1100" dirty="0" smtClean="0">
                <a:solidFill>
                  <a:schemeClr val="tx1"/>
                </a:solidFill>
              </a:rPr>
              <a:t>생성되고</a:t>
            </a:r>
            <a:r>
              <a:rPr lang="en-US" altLang="ko-KR" sz="1100" dirty="0" smtClean="0">
                <a:solidFill>
                  <a:schemeClr val="tx1"/>
                </a:solidFill>
              </a:rPr>
              <a:t>, Option</a:t>
            </a:r>
            <a:r>
              <a:rPr lang="ko-KR" altLang="en-US" sz="1100" dirty="0" smtClean="0">
                <a:solidFill>
                  <a:schemeClr val="tx1"/>
                </a:solidFill>
              </a:rPr>
              <a:t>에 따라 산출물의 형태가 달라진다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993868"/>
              </p:ext>
            </p:extLst>
          </p:nvPr>
        </p:nvGraphicFramePr>
        <p:xfrm>
          <a:off x="729916" y="373586"/>
          <a:ext cx="87274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800">
                  <a:extLst>
                    <a:ext uri="{9D8B030D-6E8A-4147-A177-3AD203B41FA5}">
                      <a16:colId xmlns:a16="http://schemas.microsoft.com/office/drawing/2014/main" val="2621433463"/>
                    </a:ext>
                  </a:extLst>
                </a:gridCol>
                <a:gridCol w="3094009">
                  <a:extLst>
                    <a:ext uri="{9D8B030D-6E8A-4147-A177-3AD203B41FA5}">
                      <a16:colId xmlns:a16="http://schemas.microsoft.com/office/drawing/2014/main" val="3236138180"/>
                    </a:ext>
                  </a:extLst>
                </a:gridCol>
                <a:gridCol w="2922615">
                  <a:extLst>
                    <a:ext uri="{9D8B030D-6E8A-4147-A177-3AD203B41FA5}">
                      <a16:colId xmlns:a16="http://schemas.microsoft.com/office/drawing/2014/main" val="1826738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</a:t>
                      </a:r>
                      <a:endParaRPr lang="ko-KR" altLang="en-US" dirty="0"/>
                    </a:p>
                  </a:txBody>
                  <a:tcPr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SETTINGS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119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DEV Path</a:t>
                      </a:r>
                      <a:endParaRPr lang="ko-KR" altLang="en-US" dirty="0"/>
                    </a:p>
                  </a:txBody>
                  <a:tcPr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31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 Report</a:t>
                      </a:r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 Result</a:t>
                      </a:r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07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 Coverage</a:t>
                      </a:r>
                      <a:endParaRPr lang="ko-KR" altLang="en-US" dirty="0"/>
                    </a:p>
                  </a:txBody>
                  <a:tcPr>
                    <a:solidFill>
                      <a:srgbClr val="AD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64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296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29916" y="376626"/>
            <a:ext cx="11077073" cy="6096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29916" y="376626"/>
            <a:ext cx="1107707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29916" y="181106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산출물에 대한 설정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838450" y="2428875"/>
            <a:ext cx="7219950" cy="272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09347" y="2665902"/>
            <a:ext cx="431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Test Result :         ON        OFF        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350752" y="4536692"/>
            <a:ext cx="1266825" cy="3905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Apply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800850" y="4545826"/>
            <a:ext cx="1266825" cy="3905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Cancel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4884025" y="2760568"/>
            <a:ext cx="180000" cy="18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817475" y="276056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511293" y="3216324"/>
            <a:ext cx="6102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Options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      SPLIT     CONFIG_OUTPUT      REPORT_TYPE_EXCEL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07250" y="3613079"/>
            <a:ext cx="180975" cy="1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03189" y="3596097"/>
            <a:ext cx="180975" cy="1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002210" y="3576537"/>
            <a:ext cx="180975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750761"/>
              </p:ext>
            </p:extLst>
          </p:nvPr>
        </p:nvGraphicFramePr>
        <p:xfrm>
          <a:off x="729916" y="373586"/>
          <a:ext cx="87274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800">
                  <a:extLst>
                    <a:ext uri="{9D8B030D-6E8A-4147-A177-3AD203B41FA5}">
                      <a16:colId xmlns:a16="http://schemas.microsoft.com/office/drawing/2014/main" val="2621433463"/>
                    </a:ext>
                  </a:extLst>
                </a:gridCol>
                <a:gridCol w="3094009">
                  <a:extLst>
                    <a:ext uri="{9D8B030D-6E8A-4147-A177-3AD203B41FA5}">
                      <a16:colId xmlns:a16="http://schemas.microsoft.com/office/drawing/2014/main" val="3236138180"/>
                    </a:ext>
                  </a:extLst>
                </a:gridCol>
                <a:gridCol w="2922615">
                  <a:extLst>
                    <a:ext uri="{9D8B030D-6E8A-4147-A177-3AD203B41FA5}">
                      <a16:colId xmlns:a16="http://schemas.microsoft.com/office/drawing/2014/main" val="1826738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</a:t>
                      </a:r>
                      <a:endParaRPr lang="ko-KR" altLang="en-US" dirty="0"/>
                    </a:p>
                  </a:txBody>
                  <a:tcPr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SETTINGS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119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DEV Path</a:t>
                      </a:r>
                      <a:endParaRPr lang="ko-KR" altLang="en-US" dirty="0"/>
                    </a:p>
                  </a:txBody>
                  <a:tcPr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31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 Report</a:t>
                      </a:r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 Result</a:t>
                      </a:r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07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 Coverage</a:t>
                      </a:r>
                      <a:endParaRPr lang="ko-KR" altLang="en-US" dirty="0"/>
                    </a:p>
                  </a:txBody>
                  <a:tcPr>
                    <a:solidFill>
                      <a:srgbClr val="AD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64988"/>
                  </a:ext>
                </a:extLst>
              </a:tr>
            </a:tbl>
          </a:graphicData>
        </a:graphic>
      </p:graphicFrame>
      <p:sp>
        <p:nvSpPr>
          <p:cNvPr id="17" name="사각형 설명선 16"/>
          <p:cNvSpPr/>
          <p:nvPr/>
        </p:nvSpPr>
        <p:spPr>
          <a:xfrm>
            <a:off x="1789809" y="5649989"/>
            <a:ext cx="7925691" cy="612648"/>
          </a:xfrm>
          <a:prstGeom prst="wedgeRectCallout">
            <a:avLst>
              <a:gd name="adj1" fmla="val 8335"/>
              <a:gd name="adj2" fmla="val -1520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OFF</a:t>
            </a:r>
            <a:r>
              <a:rPr lang="ko-KR" altLang="en-US" sz="1100" dirty="0" smtClean="0">
                <a:solidFill>
                  <a:schemeClr val="tx1"/>
                </a:solidFill>
              </a:rPr>
              <a:t>가 되면 </a:t>
            </a:r>
            <a:r>
              <a:rPr lang="en-US" altLang="ko-KR" sz="1100" dirty="0" smtClean="0">
                <a:solidFill>
                  <a:schemeClr val="tx1"/>
                </a:solidFill>
              </a:rPr>
              <a:t>Options </a:t>
            </a:r>
            <a:r>
              <a:rPr lang="ko-KR" altLang="en-US" sz="1100" dirty="0" smtClean="0">
                <a:solidFill>
                  <a:schemeClr val="tx1"/>
                </a:solidFill>
              </a:rPr>
              <a:t>항목은 </a:t>
            </a:r>
            <a:r>
              <a:rPr lang="en-US" altLang="ko-KR" sz="1100" dirty="0" smtClean="0">
                <a:solidFill>
                  <a:schemeClr val="tx1"/>
                </a:solidFill>
              </a:rPr>
              <a:t>gray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처리되고 선택할 수 없다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645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29916" y="376626"/>
            <a:ext cx="11077073" cy="6096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29916" y="376626"/>
            <a:ext cx="1107707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838450" y="2428875"/>
            <a:ext cx="7219950" cy="272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09347" y="2665902"/>
            <a:ext cx="431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Test Result :         ON        OFF        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350752" y="4536692"/>
            <a:ext cx="1266825" cy="3905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Apply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800850" y="4545826"/>
            <a:ext cx="1266825" cy="3905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Cancel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09347" y="3322643"/>
            <a:ext cx="3854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Test Coverage :        ON        OFF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4884025" y="276056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817475" y="2760568"/>
            <a:ext cx="180000" cy="18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131675" y="3416026"/>
            <a:ext cx="180000" cy="18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065125" y="3416026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085083" y="3883919"/>
            <a:ext cx="5409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Coverage :        LINE     FUNCTION     BRANCH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41262" y="4004782"/>
            <a:ext cx="180975" cy="180000"/>
          </a:xfrm>
          <a:prstGeom prst="rect">
            <a:avLst/>
          </a:prstGeom>
          <a:solidFill>
            <a:srgbClr val="CBC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564045" y="4004782"/>
            <a:ext cx="180975" cy="180000"/>
          </a:xfrm>
          <a:prstGeom prst="rect">
            <a:avLst/>
          </a:prstGeom>
          <a:solidFill>
            <a:srgbClr val="CBC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073757" y="4004782"/>
            <a:ext cx="180975" cy="180000"/>
          </a:xfrm>
          <a:prstGeom prst="rect">
            <a:avLst/>
          </a:prstGeom>
          <a:solidFill>
            <a:srgbClr val="CBC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 설명선 21"/>
          <p:cNvSpPr/>
          <p:nvPr/>
        </p:nvSpPr>
        <p:spPr>
          <a:xfrm>
            <a:off x="1789809" y="5649989"/>
            <a:ext cx="7925691" cy="612648"/>
          </a:xfrm>
          <a:prstGeom prst="wedgeRectCallout">
            <a:avLst>
              <a:gd name="adj1" fmla="val 8335"/>
              <a:gd name="adj2" fmla="val -1520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테스트 커버리지가 </a:t>
            </a:r>
            <a:r>
              <a:rPr lang="en-US" altLang="ko-KR" sz="1100" dirty="0" smtClean="0">
                <a:solidFill>
                  <a:schemeClr val="tx1"/>
                </a:solidFill>
              </a:rPr>
              <a:t>OFF</a:t>
            </a:r>
            <a:r>
              <a:rPr lang="ko-KR" altLang="en-US" sz="1100" dirty="0" smtClean="0">
                <a:solidFill>
                  <a:schemeClr val="tx1"/>
                </a:solidFill>
              </a:rPr>
              <a:t>가 되면 </a:t>
            </a:r>
            <a:r>
              <a:rPr lang="en-US" altLang="ko-KR" sz="1100" dirty="0" smtClean="0">
                <a:solidFill>
                  <a:schemeClr val="tx1"/>
                </a:solidFill>
              </a:rPr>
              <a:t>Coverage </a:t>
            </a:r>
            <a:r>
              <a:rPr lang="ko-KR" altLang="en-US" sz="1100" dirty="0" smtClean="0">
                <a:solidFill>
                  <a:schemeClr val="tx1"/>
                </a:solidFill>
              </a:rPr>
              <a:t>항목은 그레이 처리되고 선택할 수 없다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134027"/>
              </p:ext>
            </p:extLst>
          </p:nvPr>
        </p:nvGraphicFramePr>
        <p:xfrm>
          <a:off x="729916" y="373586"/>
          <a:ext cx="87274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800">
                  <a:extLst>
                    <a:ext uri="{9D8B030D-6E8A-4147-A177-3AD203B41FA5}">
                      <a16:colId xmlns:a16="http://schemas.microsoft.com/office/drawing/2014/main" val="2621433463"/>
                    </a:ext>
                  </a:extLst>
                </a:gridCol>
                <a:gridCol w="3094009">
                  <a:extLst>
                    <a:ext uri="{9D8B030D-6E8A-4147-A177-3AD203B41FA5}">
                      <a16:colId xmlns:a16="http://schemas.microsoft.com/office/drawing/2014/main" val="3236138180"/>
                    </a:ext>
                  </a:extLst>
                </a:gridCol>
                <a:gridCol w="2922615">
                  <a:extLst>
                    <a:ext uri="{9D8B030D-6E8A-4147-A177-3AD203B41FA5}">
                      <a16:colId xmlns:a16="http://schemas.microsoft.com/office/drawing/2014/main" val="1826738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</a:t>
                      </a:r>
                      <a:endParaRPr lang="ko-KR" altLang="en-US" dirty="0"/>
                    </a:p>
                  </a:txBody>
                  <a:tcPr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SETTINGS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119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DEV Path</a:t>
                      </a:r>
                      <a:endParaRPr lang="ko-KR" altLang="en-US" dirty="0"/>
                    </a:p>
                  </a:txBody>
                  <a:tcPr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31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 Report</a:t>
                      </a:r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 Result</a:t>
                      </a:r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07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 Coverage</a:t>
                      </a:r>
                      <a:endParaRPr lang="ko-KR" altLang="en-US" dirty="0"/>
                    </a:p>
                  </a:txBody>
                  <a:tcPr>
                    <a:solidFill>
                      <a:srgbClr val="AD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64988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29916" y="181106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산출물에 대한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008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29916" y="376626"/>
            <a:ext cx="11077073" cy="6096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838450" y="2428875"/>
            <a:ext cx="7219950" cy="272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350752" y="4536692"/>
            <a:ext cx="1266825" cy="3905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Apply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800850" y="4545826"/>
            <a:ext cx="1266825" cy="3905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Cancel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09347" y="2901432"/>
            <a:ext cx="3854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Test Coverage :        ON        OFF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131675" y="2994815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065125" y="2994815"/>
            <a:ext cx="180000" cy="18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085083" y="3462708"/>
            <a:ext cx="5409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Coverage :        LINE     FUNCTION     BRANCH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641262" y="3583571"/>
            <a:ext cx="180975" cy="1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564045" y="3583571"/>
            <a:ext cx="180975" cy="1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073757" y="3583571"/>
            <a:ext cx="180975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 설명선 21"/>
          <p:cNvSpPr/>
          <p:nvPr/>
        </p:nvSpPr>
        <p:spPr>
          <a:xfrm>
            <a:off x="1789809" y="5649989"/>
            <a:ext cx="7925691" cy="612648"/>
          </a:xfrm>
          <a:prstGeom prst="wedgeRectCallout">
            <a:avLst>
              <a:gd name="adj1" fmla="val 8335"/>
              <a:gd name="adj2" fmla="val -1520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TC </a:t>
            </a:r>
            <a:r>
              <a:rPr lang="en-US" altLang="ko-KR" sz="1100" dirty="0" smtClean="0">
                <a:solidFill>
                  <a:schemeClr val="tx1"/>
                </a:solidFill>
              </a:rPr>
              <a:t>Coverage</a:t>
            </a:r>
            <a:r>
              <a:rPr lang="ko-KR" altLang="en-US" sz="1100" dirty="0" smtClean="0">
                <a:solidFill>
                  <a:schemeClr val="tx1"/>
                </a:solidFill>
              </a:rPr>
              <a:t>에 대해 문서가 생성되는데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측정한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커버리지의</a:t>
            </a:r>
            <a:r>
              <a:rPr lang="ko-KR" altLang="en-US" sz="1100" dirty="0" smtClean="0">
                <a:solidFill>
                  <a:schemeClr val="tx1"/>
                </a:solidFill>
              </a:rPr>
              <a:t> 종류는 </a:t>
            </a:r>
            <a:r>
              <a:rPr lang="en-US" altLang="ko-KR" sz="1100" dirty="0" smtClean="0">
                <a:solidFill>
                  <a:schemeClr val="tx1"/>
                </a:solidFill>
              </a:rPr>
              <a:t>LINE, FUCNTION</a:t>
            </a:r>
            <a:r>
              <a:rPr lang="ko-KR" altLang="en-US" sz="1100" dirty="0" smtClean="0">
                <a:solidFill>
                  <a:schemeClr val="tx1"/>
                </a:solidFill>
              </a:rPr>
              <a:t>에 대해 측정한 산출물이다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29916" y="376626"/>
            <a:ext cx="1107707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325963"/>
              </p:ext>
            </p:extLst>
          </p:nvPr>
        </p:nvGraphicFramePr>
        <p:xfrm>
          <a:off x="729916" y="373586"/>
          <a:ext cx="87274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800">
                  <a:extLst>
                    <a:ext uri="{9D8B030D-6E8A-4147-A177-3AD203B41FA5}">
                      <a16:colId xmlns:a16="http://schemas.microsoft.com/office/drawing/2014/main" val="2621433463"/>
                    </a:ext>
                  </a:extLst>
                </a:gridCol>
                <a:gridCol w="3094009">
                  <a:extLst>
                    <a:ext uri="{9D8B030D-6E8A-4147-A177-3AD203B41FA5}">
                      <a16:colId xmlns:a16="http://schemas.microsoft.com/office/drawing/2014/main" val="3236138180"/>
                    </a:ext>
                  </a:extLst>
                </a:gridCol>
                <a:gridCol w="2922615">
                  <a:extLst>
                    <a:ext uri="{9D8B030D-6E8A-4147-A177-3AD203B41FA5}">
                      <a16:colId xmlns:a16="http://schemas.microsoft.com/office/drawing/2014/main" val="1826738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</a:t>
                      </a:r>
                      <a:endParaRPr lang="ko-KR" altLang="en-US" dirty="0"/>
                    </a:p>
                  </a:txBody>
                  <a:tcPr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SETTINGS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119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DEV Path</a:t>
                      </a:r>
                      <a:endParaRPr lang="ko-KR" altLang="en-US" dirty="0"/>
                    </a:p>
                  </a:txBody>
                  <a:tcPr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31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 Report</a:t>
                      </a:r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 Result</a:t>
                      </a:r>
                      <a:endParaRPr lang="ko-KR" altLang="en-US" dirty="0"/>
                    </a:p>
                  </a:txBody>
                  <a:tcPr>
                    <a:solidFill>
                      <a:srgbClr val="AD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07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 Coverage</a:t>
                      </a:r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64988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29916" y="181106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산출물에 대한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202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26391"/>
              </p:ext>
            </p:extLst>
          </p:nvPr>
        </p:nvGraphicFramePr>
        <p:xfrm>
          <a:off x="384175" y="662516"/>
          <a:ext cx="87678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615">
                  <a:extLst>
                    <a:ext uri="{9D8B030D-6E8A-4147-A177-3AD203B41FA5}">
                      <a16:colId xmlns:a16="http://schemas.microsoft.com/office/drawing/2014/main" val="2621433463"/>
                    </a:ext>
                  </a:extLst>
                </a:gridCol>
                <a:gridCol w="2922615">
                  <a:extLst>
                    <a:ext uri="{9D8B030D-6E8A-4147-A177-3AD203B41FA5}">
                      <a16:colId xmlns:a16="http://schemas.microsoft.com/office/drawing/2014/main" val="3236138180"/>
                    </a:ext>
                  </a:extLst>
                </a:gridCol>
                <a:gridCol w="2922615">
                  <a:extLst>
                    <a:ext uri="{9D8B030D-6E8A-4147-A177-3AD203B41FA5}">
                      <a16:colId xmlns:a16="http://schemas.microsoft.com/office/drawing/2014/main" val="1826738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SETTINGS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119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DEV Path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31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Open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 Report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 Result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07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Run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 Coverage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4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040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29916" y="376626"/>
            <a:ext cx="11077073" cy="6096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29916" y="376626"/>
            <a:ext cx="1107707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838450" y="2428875"/>
            <a:ext cx="7219950" cy="272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09347" y="2665902"/>
            <a:ext cx="431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Test Result :         ON        OFF        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350752" y="4536692"/>
            <a:ext cx="1266825" cy="3905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Apply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800850" y="4545826"/>
            <a:ext cx="1266825" cy="3905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Cancel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09347" y="3322643"/>
            <a:ext cx="3854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Test Coverage :        ON        OFF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4884025" y="276056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817475" y="2760568"/>
            <a:ext cx="180000" cy="18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131675" y="3416026"/>
            <a:ext cx="180000" cy="18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065125" y="3416026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085083" y="3883919"/>
            <a:ext cx="5409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Coverage :        LINE     FUNCTION     BRANCH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41262" y="4004782"/>
            <a:ext cx="180975" cy="180000"/>
          </a:xfrm>
          <a:prstGeom prst="rect">
            <a:avLst/>
          </a:prstGeom>
          <a:solidFill>
            <a:srgbClr val="CBC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564045" y="4004782"/>
            <a:ext cx="180975" cy="180000"/>
          </a:xfrm>
          <a:prstGeom prst="rect">
            <a:avLst/>
          </a:prstGeom>
          <a:solidFill>
            <a:srgbClr val="CBC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073757" y="4004782"/>
            <a:ext cx="180975" cy="180000"/>
          </a:xfrm>
          <a:prstGeom prst="rect">
            <a:avLst/>
          </a:prstGeom>
          <a:solidFill>
            <a:srgbClr val="CBCB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 설명선 21"/>
          <p:cNvSpPr/>
          <p:nvPr/>
        </p:nvSpPr>
        <p:spPr>
          <a:xfrm>
            <a:off x="1789809" y="5649989"/>
            <a:ext cx="7925691" cy="612648"/>
          </a:xfrm>
          <a:prstGeom prst="wedgeRectCallout">
            <a:avLst>
              <a:gd name="adj1" fmla="val 8335"/>
              <a:gd name="adj2" fmla="val -1520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테스트 커버리지가 </a:t>
            </a:r>
            <a:r>
              <a:rPr lang="en-US" altLang="ko-KR" sz="1100" dirty="0" smtClean="0">
                <a:solidFill>
                  <a:schemeClr val="tx1"/>
                </a:solidFill>
              </a:rPr>
              <a:t>OFF</a:t>
            </a:r>
            <a:r>
              <a:rPr lang="ko-KR" altLang="en-US" sz="1100" dirty="0" smtClean="0">
                <a:solidFill>
                  <a:schemeClr val="tx1"/>
                </a:solidFill>
              </a:rPr>
              <a:t>가 되면 </a:t>
            </a:r>
            <a:r>
              <a:rPr lang="en-US" altLang="ko-KR" sz="1100" dirty="0" smtClean="0">
                <a:solidFill>
                  <a:schemeClr val="tx1"/>
                </a:solidFill>
              </a:rPr>
              <a:t>Coverage </a:t>
            </a:r>
            <a:r>
              <a:rPr lang="ko-KR" altLang="en-US" sz="1100" dirty="0" smtClean="0">
                <a:solidFill>
                  <a:schemeClr val="tx1"/>
                </a:solidFill>
              </a:rPr>
              <a:t>항목은 그레이 처리되고 선택할 수 없다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29916" y="376626"/>
            <a:ext cx="1107707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66880"/>
              </p:ext>
            </p:extLst>
          </p:nvPr>
        </p:nvGraphicFramePr>
        <p:xfrm>
          <a:off x="729916" y="373586"/>
          <a:ext cx="87274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800">
                  <a:extLst>
                    <a:ext uri="{9D8B030D-6E8A-4147-A177-3AD203B41FA5}">
                      <a16:colId xmlns:a16="http://schemas.microsoft.com/office/drawing/2014/main" val="2621433463"/>
                    </a:ext>
                  </a:extLst>
                </a:gridCol>
                <a:gridCol w="3094009">
                  <a:extLst>
                    <a:ext uri="{9D8B030D-6E8A-4147-A177-3AD203B41FA5}">
                      <a16:colId xmlns:a16="http://schemas.microsoft.com/office/drawing/2014/main" val="3236138180"/>
                    </a:ext>
                  </a:extLst>
                </a:gridCol>
                <a:gridCol w="2922615">
                  <a:extLst>
                    <a:ext uri="{9D8B030D-6E8A-4147-A177-3AD203B41FA5}">
                      <a16:colId xmlns:a16="http://schemas.microsoft.com/office/drawing/2014/main" val="1826738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</a:t>
                      </a:r>
                      <a:endParaRPr lang="ko-KR" altLang="en-US" dirty="0"/>
                    </a:p>
                  </a:txBody>
                  <a:tcPr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SETTINGS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119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DEV Path</a:t>
                      </a:r>
                      <a:endParaRPr lang="ko-KR" altLang="en-US" dirty="0"/>
                    </a:p>
                  </a:txBody>
                  <a:tcPr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31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 Report</a:t>
                      </a:r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 Result</a:t>
                      </a:r>
                      <a:endParaRPr lang="ko-KR" altLang="en-US" dirty="0"/>
                    </a:p>
                  </a:txBody>
                  <a:tcPr>
                    <a:solidFill>
                      <a:srgbClr val="AD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07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 Coverage</a:t>
                      </a:r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64988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29916" y="181106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산출물에 대한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87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29916" y="376626"/>
            <a:ext cx="11077073" cy="6096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29916" y="376626"/>
            <a:ext cx="1107707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874811"/>
              </p:ext>
            </p:extLst>
          </p:nvPr>
        </p:nvGraphicFramePr>
        <p:xfrm>
          <a:off x="729916" y="376626"/>
          <a:ext cx="5418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21433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36138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SETTINGS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19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31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Open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07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Run</a:t>
                      </a:r>
                      <a:endParaRPr lang="ko-KR" altLang="en-US" dirty="0"/>
                    </a:p>
                  </a:txBody>
                  <a:tcPr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16498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81125" y="1859986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SFC :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019300" y="1859986"/>
            <a:ext cx="255270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62250" y="1859986"/>
            <a:ext cx="3097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...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19300" y="2229317"/>
            <a:ext cx="2552700" cy="2047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ABS_CV</a:t>
            </a:r>
          </a:p>
          <a:p>
            <a:r>
              <a:rPr lang="en-US" altLang="ko-KR" dirty="0" err="1" smtClean="0">
                <a:solidFill>
                  <a:sysClr val="windowText" lastClr="000000"/>
                </a:solidFill>
              </a:rPr>
              <a:t>ABS_NO_ABS_Trailer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err="1" smtClean="0">
                <a:solidFill>
                  <a:sysClr val="windowText" lastClr="000000"/>
                </a:solidFill>
              </a:rPr>
              <a:t>ADAS_Driving_CV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ADAS_PARKING_CV</a:t>
            </a: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AFS</a:t>
            </a: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ASR</a:t>
            </a:r>
          </a:p>
          <a:p>
            <a:r>
              <a:rPr lang="en-US" altLang="ko-KR" dirty="0" err="1" smtClean="0">
                <a:solidFill>
                  <a:sysClr val="windowText" lastClr="000000"/>
                </a:solidFill>
              </a:rPr>
              <a:t>Auto_Grease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34025" y="1859986"/>
            <a:ext cx="5723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사용자가 </a:t>
            </a:r>
            <a:r>
              <a:rPr lang="en-US" altLang="ko-KR" dirty="0" smtClean="0"/>
              <a:t>Typing</a:t>
            </a:r>
            <a:r>
              <a:rPr lang="ko-KR" altLang="en-US" dirty="0" smtClean="0"/>
              <a:t>을 하면 연관성이 있는 항목에 대해 </a:t>
            </a:r>
            <a:endParaRPr lang="en-US" altLang="ko-KR" dirty="0" smtClean="0"/>
          </a:p>
          <a:p>
            <a:r>
              <a:rPr lang="ko-KR" altLang="en-US" dirty="0" smtClean="0"/>
              <a:t>제안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13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29916" y="376626"/>
            <a:ext cx="11077073" cy="6096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29916" y="376626"/>
            <a:ext cx="1107707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174968"/>
              </p:ext>
            </p:extLst>
          </p:nvPr>
        </p:nvGraphicFramePr>
        <p:xfrm>
          <a:off x="729916" y="376626"/>
          <a:ext cx="5418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21433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36138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SETTINGS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19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New</a:t>
                      </a:r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31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Open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07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Run</a:t>
                      </a:r>
                      <a:endParaRPr lang="ko-KR" altLang="en-US" dirty="0"/>
                    </a:p>
                  </a:txBody>
                  <a:tcPr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16498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81125" y="1859986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SFC :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019300" y="1859986"/>
            <a:ext cx="255270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62250" y="1859986"/>
            <a:ext cx="309750" cy="369332"/>
          </a:xfrm>
          <a:prstGeom prst="rect">
            <a:avLst/>
          </a:prstGeom>
          <a:solidFill>
            <a:srgbClr val="D2D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...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34025" y="1859986"/>
            <a:ext cx="4695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사용자가 </a:t>
            </a:r>
            <a:r>
              <a:rPr lang="en-US" altLang="ko-KR" dirty="0" smtClean="0"/>
              <a:t>…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클릭하면 전체 </a:t>
            </a:r>
            <a:r>
              <a:rPr lang="en-US" altLang="ko-KR" dirty="0" smtClean="0"/>
              <a:t>SFC </a:t>
            </a:r>
            <a:r>
              <a:rPr lang="ko-KR" altLang="en-US" dirty="0" smtClean="0"/>
              <a:t>리스트를 </a:t>
            </a:r>
            <a:endParaRPr lang="en-US" altLang="ko-KR" dirty="0" smtClean="0"/>
          </a:p>
          <a:p>
            <a:r>
              <a:rPr lang="ko-KR" altLang="en-US" dirty="0" smtClean="0"/>
              <a:t>제안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019300" y="2229316"/>
            <a:ext cx="2552700" cy="24760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ABS_CV</a:t>
            </a:r>
          </a:p>
          <a:p>
            <a:r>
              <a:rPr lang="en-US" altLang="ko-KR" dirty="0" err="1" smtClean="0">
                <a:solidFill>
                  <a:sysClr val="windowText" lastClr="000000"/>
                </a:solidFill>
              </a:rPr>
              <a:t>ABS_NO_ABS_Trailer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err="1" smtClean="0">
                <a:solidFill>
                  <a:sysClr val="windowText" lastClr="000000"/>
                </a:solidFill>
              </a:rPr>
              <a:t>ADAS_Driving_CV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ADAS_PARKING_CV</a:t>
            </a: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AFS</a:t>
            </a: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ASR</a:t>
            </a:r>
          </a:p>
          <a:p>
            <a:r>
              <a:rPr lang="en-US" altLang="ko-KR" dirty="0" err="1" smtClean="0">
                <a:solidFill>
                  <a:sysClr val="windowText" lastClr="000000"/>
                </a:solidFill>
              </a:rPr>
              <a:t>Auto_Grease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err="1" smtClean="0">
                <a:solidFill>
                  <a:sysClr val="windowText" lastClr="000000"/>
                </a:solidFill>
              </a:rPr>
              <a:t>BCM_Warning_CV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…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53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29916" y="376626"/>
            <a:ext cx="11077073" cy="6096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29916" y="376626"/>
            <a:ext cx="1107707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358874"/>
              </p:ext>
            </p:extLst>
          </p:nvPr>
        </p:nvGraphicFramePr>
        <p:xfrm>
          <a:off x="729916" y="376626"/>
          <a:ext cx="5418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21433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36138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SETTINGS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19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New</a:t>
                      </a:r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31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Open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07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Run</a:t>
                      </a:r>
                      <a:endParaRPr lang="ko-KR" altLang="en-US" dirty="0"/>
                    </a:p>
                  </a:txBody>
                  <a:tcPr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16498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81125" y="1859986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SFC :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019300" y="1859986"/>
            <a:ext cx="255270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AFS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62250" y="1859986"/>
            <a:ext cx="3097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...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67847" y="185998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PT : 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167631"/>
              </p:ext>
            </p:extLst>
          </p:nvPr>
        </p:nvGraphicFramePr>
        <p:xfrm>
          <a:off x="5520471" y="1858478"/>
          <a:ext cx="43878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309">
                  <a:extLst>
                    <a:ext uri="{9D8B030D-6E8A-4147-A177-3AD203B41FA5}">
                      <a16:colId xmlns:a16="http://schemas.microsoft.com/office/drawing/2014/main" val="591254702"/>
                    </a:ext>
                  </a:extLst>
                </a:gridCol>
                <a:gridCol w="731309">
                  <a:extLst>
                    <a:ext uri="{9D8B030D-6E8A-4147-A177-3AD203B41FA5}">
                      <a16:colId xmlns:a16="http://schemas.microsoft.com/office/drawing/2014/main" val="2009254908"/>
                    </a:ext>
                  </a:extLst>
                </a:gridCol>
                <a:gridCol w="731309">
                  <a:extLst>
                    <a:ext uri="{9D8B030D-6E8A-4147-A177-3AD203B41FA5}">
                      <a16:colId xmlns:a16="http://schemas.microsoft.com/office/drawing/2014/main" val="2671496033"/>
                    </a:ext>
                  </a:extLst>
                </a:gridCol>
                <a:gridCol w="731309">
                  <a:extLst>
                    <a:ext uri="{9D8B030D-6E8A-4147-A177-3AD203B41FA5}">
                      <a16:colId xmlns:a16="http://schemas.microsoft.com/office/drawing/2014/main" val="3030527248"/>
                    </a:ext>
                  </a:extLst>
                </a:gridCol>
                <a:gridCol w="731309">
                  <a:extLst>
                    <a:ext uri="{9D8B030D-6E8A-4147-A177-3AD203B41FA5}">
                      <a16:colId xmlns:a16="http://schemas.microsoft.com/office/drawing/2014/main" val="2057631134"/>
                    </a:ext>
                  </a:extLst>
                </a:gridCol>
                <a:gridCol w="731309">
                  <a:extLst>
                    <a:ext uri="{9D8B030D-6E8A-4147-A177-3AD203B41FA5}">
                      <a16:colId xmlns:a16="http://schemas.microsoft.com/office/drawing/2014/main" val="190714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ICV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FCEV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EV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688713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0251199" y="1858478"/>
            <a:ext cx="70204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View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사각형 설명선 18"/>
          <p:cNvSpPr/>
          <p:nvPr/>
        </p:nvSpPr>
        <p:spPr>
          <a:xfrm>
            <a:off x="6362699" y="2905125"/>
            <a:ext cx="4590547" cy="612648"/>
          </a:xfrm>
          <a:prstGeom prst="wedgeRectCallout">
            <a:avLst>
              <a:gd name="adj1" fmla="val -42708"/>
              <a:gd name="adj2" fmla="val -1722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r>
              <a:rPr lang="ko-KR" altLang="en-US" dirty="0" smtClean="0">
                <a:solidFill>
                  <a:schemeClr val="tx1"/>
                </a:solidFill>
              </a:rPr>
              <a:t>의 백그라운드 색상은 </a:t>
            </a: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r>
              <a:rPr lang="ko-KR" altLang="en-US" dirty="0" smtClean="0">
                <a:solidFill>
                  <a:schemeClr val="tx1"/>
                </a:solidFill>
              </a:rPr>
              <a:t>간의 </a:t>
            </a:r>
            <a:r>
              <a:rPr lang="ko-KR" altLang="en-US" dirty="0" err="1" smtClean="0">
                <a:solidFill>
                  <a:schemeClr val="tx1"/>
                </a:solidFill>
              </a:rPr>
              <a:t>일치성으로</a:t>
            </a:r>
            <a:r>
              <a:rPr lang="ko-KR" altLang="en-US" dirty="0" smtClean="0">
                <a:solidFill>
                  <a:schemeClr val="tx1"/>
                </a:solidFill>
              </a:rPr>
              <a:t> 판단한다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385518"/>
              </p:ext>
            </p:extLst>
          </p:nvPr>
        </p:nvGraphicFramePr>
        <p:xfrm>
          <a:off x="6362699" y="3610227"/>
          <a:ext cx="4590548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1001">
                  <a:extLst>
                    <a:ext uri="{9D8B030D-6E8A-4147-A177-3AD203B41FA5}">
                      <a16:colId xmlns:a16="http://schemas.microsoft.com/office/drawing/2014/main" val="25388755"/>
                    </a:ext>
                  </a:extLst>
                </a:gridCol>
                <a:gridCol w="381001">
                  <a:extLst>
                    <a:ext uri="{9D8B030D-6E8A-4147-A177-3AD203B41FA5}">
                      <a16:colId xmlns:a16="http://schemas.microsoft.com/office/drawing/2014/main" val="2701392443"/>
                    </a:ext>
                  </a:extLst>
                </a:gridCol>
                <a:gridCol w="3828546">
                  <a:extLst>
                    <a:ext uri="{9D8B030D-6E8A-4147-A177-3AD203B41FA5}">
                      <a16:colId xmlns:a16="http://schemas.microsoft.com/office/drawing/2014/main" val="397063374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3</a:t>
                      </a:r>
                      <a:r>
                        <a:rPr lang="ko-KR" altLang="en-US" b="0" dirty="0" smtClean="0"/>
                        <a:t>개의 </a:t>
                      </a:r>
                      <a:r>
                        <a:rPr lang="en-US" altLang="ko-KR" b="0" dirty="0" smtClean="0"/>
                        <a:t>PT</a:t>
                      </a:r>
                      <a:r>
                        <a:rPr lang="ko-KR" altLang="en-US" b="0" dirty="0" smtClean="0"/>
                        <a:t> 일치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56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개의 </a:t>
                      </a:r>
                      <a:r>
                        <a:rPr lang="en-US" altLang="ko-KR" dirty="0" smtClean="0"/>
                        <a:t>PT</a:t>
                      </a:r>
                      <a:r>
                        <a:rPr lang="ko-KR" altLang="en-US" dirty="0" smtClean="0"/>
                        <a:t>는 동일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개의 </a:t>
                      </a:r>
                      <a:r>
                        <a:rPr lang="en-US" altLang="ko-KR" baseline="0" dirty="0" smtClean="0"/>
                        <a:t>PT</a:t>
                      </a:r>
                      <a:r>
                        <a:rPr lang="ko-KR" altLang="en-US" baseline="0" dirty="0" smtClean="0"/>
                        <a:t>는 다름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5318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개의 </a:t>
                      </a:r>
                      <a:r>
                        <a:rPr lang="en-US" altLang="ko-KR" dirty="0" smtClean="0"/>
                        <a:t>PT</a:t>
                      </a:r>
                      <a:r>
                        <a:rPr lang="ko-KR" altLang="en-US" dirty="0" smtClean="0"/>
                        <a:t>가 다름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991284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96365" y="3148441"/>
            <a:ext cx="260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VSM</a:t>
            </a:r>
            <a:r>
              <a:rPr lang="ko-KR" altLang="en-US" dirty="0"/>
              <a:t> </a:t>
            </a:r>
            <a:r>
              <a:rPr lang="ko-KR" altLang="en-US" dirty="0" err="1" smtClean="0"/>
              <a:t>일치성</a:t>
            </a:r>
            <a:r>
              <a:rPr lang="ko-KR" altLang="en-US" dirty="0" smtClean="0"/>
              <a:t> 비교 영역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36" y="3610227"/>
            <a:ext cx="3781953" cy="2057687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926935" y="3610227"/>
            <a:ext cx="3781953" cy="1495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67847" y="1154883"/>
            <a:ext cx="574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VSM/YML</a:t>
            </a:r>
            <a:r>
              <a:rPr lang="ko-KR" altLang="en-US" dirty="0" smtClean="0"/>
              <a:t>파일에서 해당 </a:t>
            </a:r>
            <a:r>
              <a:rPr lang="en-US" altLang="ko-KR" dirty="0" smtClean="0"/>
              <a:t>SFC</a:t>
            </a:r>
            <a:r>
              <a:rPr lang="ko-KR" altLang="en-US" dirty="0" smtClean="0"/>
              <a:t>의 모든 정보만 활용한다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22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29916" y="376626"/>
            <a:ext cx="11077073" cy="6096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29916" y="376626"/>
            <a:ext cx="1107707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81125" y="1859986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SFC :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019300" y="1859986"/>
            <a:ext cx="255270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AFS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62250" y="1859986"/>
            <a:ext cx="3097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...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67847" y="185998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PT : 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808411"/>
              </p:ext>
            </p:extLst>
          </p:nvPr>
        </p:nvGraphicFramePr>
        <p:xfrm>
          <a:off x="5520471" y="1858478"/>
          <a:ext cx="43878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309">
                  <a:extLst>
                    <a:ext uri="{9D8B030D-6E8A-4147-A177-3AD203B41FA5}">
                      <a16:colId xmlns:a16="http://schemas.microsoft.com/office/drawing/2014/main" val="591254702"/>
                    </a:ext>
                  </a:extLst>
                </a:gridCol>
                <a:gridCol w="731309">
                  <a:extLst>
                    <a:ext uri="{9D8B030D-6E8A-4147-A177-3AD203B41FA5}">
                      <a16:colId xmlns:a16="http://schemas.microsoft.com/office/drawing/2014/main" val="2009254908"/>
                    </a:ext>
                  </a:extLst>
                </a:gridCol>
                <a:gridCol w="731309">
                  <a:extLst>
                    <a:ext uri="{9D8B030D-6E8A-4147-A177-3AD203B41FA5}">
                      <a16:colId xmlns:a16="http://schemas.microsoft.com/office/drawing/2014/main" val="2671496033"/>
                    </a:ext>
                  </a:extLst>
                </a:gridCol>
                <a:gridCol w="731309">
                  <a:extLst>
                    <a:ext uri="{9D8B030D-6E8A-4147-A177-3AD203B41FA5}">
                      <a16:colId xmlns:a16="http://schemas.microsoft.com/office/drawing/2014/main" val="3030527248"/>
                    </a:ext>
                  </a:extLst>
                </a:gridCol>
                <a:gridCol w="731309">
                  <a:extLst>
                    <a:ext uri="{9D8B030D-6E8A-4147-A177-3AD203B41FA5}">
                      <a16:colId xmlns:a16="http://schemas.microsoft.com/office/drawing/2014/main" val="2057631134"/>
                    </a:ext>
                  </a:extLst>
                </a:gridCol>
                <a:gridCol w="731309">
                  <a:extLst>
                    <a:ext uri="{9D8B030D-6E8A-4147-A177-3AD203B41FA5}">
                      <a16:colId xmlns:a16="http://schemas.microsoft.com/office/drawing/2014/main" val="190714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ICV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FCEV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EV</a:t>
                      </a:r>
                      <a:endParaRPr lang="ko-KR" altLang="en-US" dirty="0"/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688713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0251199" y="1858478"/>
            <a:ext cx="70204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View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사각형 설명선 18"/>
          <p:cNvSpPr/>
          <p:nvPr/>
        </p:nvSpPr>
        <p:spPr>
          <a:xfrm>
            <a:off x="6362699" y="2905125"/>
            <a:ext cx="4590547" cy="612648"/>
          </a:xfrm>
          <a:prstGeom prst="wedgeRectCallout">
            <a:avLst>
              <a:gd name="adj1" fmla="val -42708"/>
              <a:gd name="adj2" fmla="val -1722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r>
              <a:rPr lang="ko-KR" altLang="en-US" dirty="0" smtClean="0">
                <a:solidFill>
                  <a:schemeClr val="tx1"/>
                </a:solidFill>
              </a:rPr>
              <a:t>의 백그라운드 색상은 </a:t>
            </a: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r>
              <a:rPr lang="ko-KR" altLang="en-US" dirty="0" smtClean="0">
                <a:solidFill>
                  <a:schemeClr val="tx1"/>
                </a:solidFill>
              </a:rPr>
              <a:t>간의 </a:t>
            </a:r>
            <a:r>
              <a:rPr lang="ko-KR" altLang="en-US" dirty="0" err="1" smtClean="0">
                <a:solidFill>
                  <a:schemeClr val="tx1"/>
                </a:solidFill>
              </a:rPr>
              <a:t>일치성으로</a:t>
            </a:r>
            <a:r>
              <a:rPr lang="ko-KR" altLang="en-US" dirty="0" smtClean="0">
                <a:solidFill>
                  <a:schemeClr val="tx1"/>
                </a:solidFill>
              </a:rPr>
              <a:t> 판단한다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650046"/>
              </p:ext>
            </p:extLst>
          </p:nvPr>
        </p:nvGraphicFramePr>
        <p:xfrm>
          <a:off x="6362699" y="3610227"/>
          <a:ext cx="4590548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1001">
                  <a:extLst>
                    <a:ext uri="{9D8B030D-6E8A-4147-A177-3AD203B41FA5}">
                      <a16:colId xmlns:a16="http://schemas.microsoft.com/office/drawing/2014/main" val="25388755"/>
                    </a:ext>
                  </a:extLst>
                </a:gridCol>
                <a:gridCol w="381001">
                  <a:extLst>
                    <a:ext uri="{9D8B030D-6E8A-4147-A177-3AD203B41FA5}">
                      <a16:colId xmlns:a16="http://schemas.microsoft.com/office/drawing/2014/main" val="2701392443"/>
                    </a:ext>
                  </a:extLst>
                </a:gridCol>
                <a:gridCol w="3828546">
                  <a:extLst>
                    <a:ext uri="{9D8B030D-6E8A-4147-A177-3AD203B41FA5}">
                      <a16:colId xmlns:a16="http://schemas.microsoft.com/office/drawing/2014/main" val="397063374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3</a:t>
                      </a:r>
                      <a:r>
                        <a:rPr lang="ko-KR" altLang="en-US" b="0" dirty="0" smtClean="0"/>
                        <a:t>개의 </a:t>
                      </a:r>
                      <a:r>
                        <a:rPr lang="en-US" altLang="ko-KR" b="0" dirty="0" smtClean="0"/>
                        <a:t>PT</a:t>
                      </a:r>
                      <a:r>
                        <a:rPr lang="ko-KR" altLang="en-US" b="0" dirty="0" smtClean="0"/>
                        <a:t> 일치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56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개의 </a:t>
                      </a:r>
                      <a:r>
                        <a:rPr lang="en-US" altLang="ko-KR" dirty="0" smtClean="0"/>
                        <a:t>PT</a:t>
                      </a:r>
                      <a:r>
                        <a:rPr lang="ko-KR" altLang="en-US" dirty="0" smtClean="0"/>
                        <a:t>는 동일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개의 </a:t>
                      </a:r>
                      <a:r>
                        <a:rPr lang="en-US" altLang="ko-KR" baseline="0" dirty="0" smtClean="0"/>
                        <a:t>PT</a:t>
                      </a:r>
                      <a:r>
                        <a:rPr lang="ko-KR" altLang="en-US" baseline="0" dirty="0" smtClean="0"/>
                        <a:t>는 다름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5318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개의 </a:t>
                      </a:r>
                      <a:r>
                        <a:rPr lang="en-US" altLang="ko-KR" dirty="0" smtClean="0"/>
                        <a:t>PT</a:t>
                      </a:r>
                      <a:r>
                        <a:rPr lang="ko-KR" altLang="en-US" dirty="0" smtClean="0"/>
                        <a:t>가 다름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991284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96365" y="3148441"/>
            <a:ext cx="260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VSM</a:t>
            </a:r>
            <a:r>
              <a:rPr lang="ko-KR" altLang="en-US" dirty="0"/>
              <a:t> </a:t>
            </a:r>
            <a:r>
              <a:rPr lang="ko-KR" altLang="en-US" dirty="0" err="1" smtClean="0"/>
              <a:t>일치성</a:t>
            </a:r>
            <a:r>
              <a:rPr lang="ko-KR" altLang="en-US" dirty="0" smtClean="0"/>
              <a:t> 비교 영역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36" y="3610227"/>
            <a:ext cx="3781953" cy="2057687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926935" y="3610227"/>
            <a:ext cx="3781953" cy="1495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67847" y="1154883"/>
            <a:ext cx="574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VSM/YML</a:t>
            </a:r>
            <a:r>
              <a:rPr lang="ko-KR" altLang="en-US" dirty="0" smtClean="0"/>
              <a:t>파일에서 해당 </a:t>
            </a:r>
            <a:r>
              <a:rPr lang="en-US" altLang="ko-KR" dirty="0" smtClean="0"/>
              <a:t>SFC</a:t>
            </a:r>
            <a:r>
              <a:rPr lang="ko-KR" altLang="en-US" dirty="0" smtClean="0"/>
              <a:t>의 모든 정보만 활용한다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092955"/>
              </p:ext>
            </p:extLst>
          </p:nvPr>
        </p:nvGraphicFramePr>
        <p:xfrm>
          <a:off x="729916" y="376626"/>
          <a:ext cx="5418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21433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36138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SETTINGS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19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New</a:t>
                      </a:r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31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Open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07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Run</a:t>
                      </a:r>
                      <a:endParaRPr lang="ko-KR" altLang="en-US" dirty="0"/>
                    </a:p>
                  </a:txBody>
                  <a:tcPr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164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93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29916" y="376626"/>
            <a:ext cx="11077073" cy="6096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29916" y="376626"/>
            <a:ext cx="1107707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81125" y="1859986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SFC :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019300" y="1859986"/>
            <a:ext cx="255270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AFS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62250" y="1859986"/>
            <a:ext cx="3097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...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67847" y="185998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PT : 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708519"/>
              </p:ext>
            </p:extLst>
          </p:nvPr>
        </p:nvGraphicFramePr>
        <p:xfrm>
          <a:off x="5520471" y="1858478"/>
          <a:ext cx="43878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309">
                  <a:extLst>
                    <a:ext uri="{9D8B030D-6E8A-4147-A177-3AD203B41FA5}">
                      <a16:colId xmlns:a16="http://schemas.microsoft.com/office/drawing/2014/main" val="591254702"/>
                    </a:ext>
                  </a:extLst>
                </a:gridCol>
                <a:gridCol w="731309">
                  <a:extLst>
                    <a:ext uri="{9D8B030D-6E8A-4147-A177-3AD203B41FA5}">
                      <a16:colId xmlns:a16="http://schemas.microsoft.com/office/drawing/2014/main" val="2009254908"/>
                    </a:ext>
                  </a:extLst>
                </a:gridCol>
                <a:gridCol w="731309">
                  <a:extLst>
                    <a:ext uri="{9D8B030D-6E8A-4147-A177-3AD203B41FA5}">
                      <a16:colId xmlns:a16="http://schemas.microsoft.com/office/drawing/2014/main" val="2671496033"/>
                    </a:ext>
                  </a:extLst>
                </a:gridCol>
                <a:gridCol w="731309">
                  <a:extLst>
                    <a:ext uri="{9D8B030D-6E8A-4147-A177-3AD203B41FA5}">
                      <a16:colId xmlns:a16="http://schemas.microsoft.com/office/drawing/2014/main" val="3030527248"/>
                    </a:ext>
                  </a:extLst>
                </a:gridCol>
                <a:gridCol w="731309">
                  <a:extLst>
                    <a:ext uri="{9D8B030D-6E8A-4147-A177-3AD203B41FA5}">
                      <a16:colId xmlns:a16="http://schemas.microsoft.com/office/drawing/2014/main" val="2057631134"/>
                    </a:ext>
                  </a:extLst>
                </a:gridCol>
                <a:gridCol w="731309">
                  <a:extLst>
                    <a:ext uri="{9D8B030D-6E8A-4147-A177-3AD203B41FA5}">
                      <a16:colId xmlns:a16="http://schemas.microsoft.com/office/drawing/2014/main" val="190714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ICV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FCEV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EV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688713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0251199" y="1858478"/>
            <a:ext cx="70204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View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사각형 설명선 18"/>
          <p:cNvSpPr/>
          <p:nvPr/>
        </p:nvSpPr>
        <p:spPr>
          <a:xfrm>
            <a:off x="6362699" y="2905125"/>
            <a:ext cx="4590547" cy="612648"/>
          </a:xfrm>
          <a:prstGeom prst="wedgeRectCallout">
            <a:avLst>
              <a:gd name="adj1" fmla="val -42708"/>
              <a:gd name="adj2" fmla="val -1722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r>
              <a:rPr lang="ko-KR" altLang="en-US" dirty="0" smtClean="0">
                <a:solidFill>
                  <a:schemeClr val="tx1"/>
                </a:solidFill>
              </a:rPr>
              <a:t>의 백그라운드 색상은 </a:t>
            </a: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r>
              <a:rPr lang="ko-KR" altLang="en-US" dirty="0" smtClean="0">
                <a:solidFill>
                  <a:schemeClr val="tx1"/>
                </a:solidFill>
              </a:rPr>
              <a:t>간의 </a:t>
            </a:r>
            <a:r>
              <a:rPr lang="ko-KR" altLang="en-US" dirty="0" err="1" smtClean="0">
                <a:solidFill>
                  <a:schemeClr val="tx1"/>
                </a:solidFill>
              </a:rPr>
              <a:t>일치성으로</a:t>
            </a:r>
            <a:r>
              <a:rPr lang="ko-KR" altLang="en-US" dirty="0" smtClean="0">
                <a:solidFill>
                  <a:schemeClr val="tx1"/>
                </a:solidFill>
              </a:rPr>
              <a:t> 판단한다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34360"/>
              </p:ext>
            </p:extLst>
          </p:nvPr>
        </p:nvGraphicFramePr>
        <p:xfrm>
          <a:off x="6362699" y="3610227"/>
          <a:ext cx="4590548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1001">
                  <a:extLst>
                    <a:ext uri="{9D8B030D-6E8A-4147-A177-3AD203B41FA5}">
                      <a16:colId xmlns:a16="http://schemas.microsoft.com/office/drawing/2014/main" val="25388755"/>
                    </a:ext>
                  </a:extLst>
                </a:gridCol>
                <a:gridCol w="381001">
                  <a:extLst>
                    <a:ext uri="{9D8B030D-6E8A-4147-A177-3AD203B41FA5}">
                      <a16:colId xmlns:a16="http://schemas.microsoft.com/office/drawing/2014/main" val="2701392443"/>
                    </a:ext>
                  </a:extLst>
                </a:gridCol>
                <a:gridCol w="3828546">
                  <a:extLst>
                    <a:ext uri="{9D8B030D-6E8A-4147-A177-3AD203B41FA5}">
                      <a16:colId xmlns:a16="http://schemas.microsoft.com/office/drawing/2014/main" val="397063374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3</a:t>
                      </a:r>
                      <a:r>
                        <a:rPr lang="ko-KR" altLang="en-US" b="0" dirty="0" smtClean="0"/>
                        <a:t>개의 </a:t>
                      </a:r>
                      <a:r>
                        <a:rPr lang="en-US" altLang="ko-KR" b="0" dirty="0" smtClean="0"/>
                        <a:t>PT</a:t>
                      </a:r>
                      <a:r>
                        <a:rPr lang="ko-KR" altLang="en-US" b="0" dirty="0" smtClean="0"/>
                        <a:t> 일치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56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개의 </a:t>
                      </a:r>
                      <a:r>
                        <a:rPr lang="en-US" altLang="ko-KR" dirty="0" smtClean="0"/>
                        <a:t>PT</a:t>
                      </a:r>
                      <a:r>
                        <a:rPr lang="ko-KR" altLang="en-US" dirty="0" smtClean="0"/>
                        <a:t>는 동일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개의 </a:t>
                      </a:r>
                      <a:r>
                        <a:rPr lang="en-US" altLang="ko-KR" baseline="0" dirty="0" smtClean="0"/>
                        <a:t>PT</a:t>
                      </a:r>
                      <a:r>
                        <a:rPr lang="ko-KR" altLang="en-US" baseline="0" dirty="0" smtClean="0"/>
                        <a:t>는 다름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5318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개의 </a:t>
                      </a:r>
                      <a:r>
                        <a:rPr lang="en-US" altLang="ko-KR" dirty="0" smtClean="0"/>
                        <a:t>PT</a:t>
                      </a:r>
                      <a:r>
                        <a:rPr lang="ko-KR" altLang="en-US" dirty="0" smtClean="0"/>
                        <a:t>가 다름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991284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96365" y="3148441"/>
            <a:ext cx="260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VSM</a:t>
            </a:r>
            <a:r>
              <a:rPr lang="ko-KR" altLang="en-US" dirty="0"/>
              <a:t> </a:t>
            </a:r>
            <a:r>
              <a:rPr lang="ko-KR" altLang="en-US" dirty="0" err="1" smtClean="0"/>
              <a:t>일치성</a:t>
            </a:r>
            <a:r>
              <a:rPr lang="ko-KR" altLang="en-US" dirty="0" smtClean="0"/>
              <a:t> 비교 영역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36" y="3610227"/>
            <a:ext cx="3781953" cy="2057687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926935" y="3610227"/>
            <a:ext cx="3781953" cy="1495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67847" y="1154883"/>
            <a:ext cx="574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VSM/YML</a:t>
            </a:r>
            <a:r>
              <a:rPr lang="ko-KR" altLang="en-US" dirty="0" smtClean="0"/>
              <a:t>파일에서 해당 </a:t>
            </a:r>
            <a:r>
              <a:rPr lang="en-US" altLang="ko-KR" dirty="0" smtClean="0"/>
              <a:t>SFC</a:t>
            </a:r>
            <a:r>
              <a:rPr lang="ko-KR" altLang="en-US" dirty="0" smtClean="0"/>
              <a:t>의 모든 정보만 활용한다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092955"/>
              </p:ext>
            </p:extLst>
          </p:nvPr>
        </p:nvGraphicFramePr>
        <p:xfrm>
          <a:off x="729916" y="376626"/>
          <a:ext cx="5418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21433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36138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SETTINGS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19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New</a:t>
                      </a:r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31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Open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07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Run</a:t>
                      </a:r>
                      <a:endParaRPr lang="ko-KR" altLang="en-US" dirty="0"/>
                    </a:p>
                  </a:txBody>
                  <a:tcPr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164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23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29916" y="376626"/>
            <a:ext cx="11077073" cy="6096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29916" y="376626"/>
            <a:ext cx="1107707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81125" y="1859986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SFC :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019300" y="1859986"/>
            <a:ext cx="255270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AFS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62250" y="1859986"/>
            <a:ext cx="3097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...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67847" y="185998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PT :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251199" y="1858478"/>
            <a:ext cx="702048" cy="369332"/>
          </a:xfrm>
          <a:prstGeom prst="rect">
            <a:avLst/>
          </a:prstGeom>
          <a:solidFill>
            <a:srgbClr val="D2D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View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929493"/>
              </p:ext>
            </p:extLst>
          </p:nvPr>
        </p:nvGraphicFramePr>
        <p:xfrm>
          <a:off x="5520471" y="1858478"/>
          <a:ext cx="43878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309">
                  <a:extLst>
                    <a:ext uri="{9D8B030D-6E8A-4147-A177-3AD203B41FA5}">
                      <a16:colId xmlns:a16="http://schemas.microsoft.com/office/drawing/2014/main" val="591254702"/>
                    </a:ext>
                  </a:extLst>
                </a:gridCol>
                <a:gridCol w="731309">
                  <a:extLst>
                    <a:ext uri="{9D8B030D-6E8A-4147-A177-3AD203B41FA5}">
                      <a16:colId xmlns:a16="http://schemas.microsoft.com/office/drawing/2014/main" val="2009254908"/>
                    </a:ext>
                  </a:extLst>
                </a:gridCol>
                <a:gridCol w="731309">
                  <a:extLst>
                    <a:ext uri="{9D8B030D-6E8A-4147-A177-3AD203B41FA5}">
                      <a16:colId xmlns:a16="http://schemas.microsoft.com/office/drawing/2014/main" val="2671496033"/>
                    </a:ext>
                  </a:extLst>
                </a:gridCol>
                <a:gridCol w="731309">
                  <a:extLst>
                    <a:ext uri="{9D8B030D-6E8A-4147-A177-3AD203B41FA5}">
                      <a16:colId xmlns:a16="http://schemas.microsoft.com/office/drawing/2014/main" val="3030527248"/>
                    </a:ext>
                  </a:extLst>
                </a:gridCol>
                <a:gridCol w="731309">
                  <a:extLst>
                    <a:ext uri="{9D8B030D-6E8A-4147-A177-3AD203B41FA5}">
                      <a16:colId xmlns:a16="http://schemas.microsoft.com/office/drawing/2014/main" val="2057631134"/>
                    </a:ext>
                  </a:extLst>
                </a:gridCol>
                <a:gridCol w="731309">
                  <a:extLst>
                    <a:ext uri="{9D8B030D-6E8A-4147-A177-3AD203B41FA5}">
                      <a16:colId xmlns:a16="http://schemas.microsoft.com/office/drawing/2014/main" val="190714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ICV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FCEV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EV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688713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867847" y="1154883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팝업 창을 통해서 다른 신호만을 확인 할 수 있다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570468"/>
              </p:ext>
            </p:extLst>
          </p:nvPr>
        </p:nvGraphicFramePr>
        <p:xfrm>
          <a:off x="2019300" y="2994564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595733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57840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23674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ICV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FCEV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547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57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1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8971759"/>
                  </a:ext>
                </a:extLst>
              </a:tr>
            </a:tbl>
          </a:graphicData>
        </a:graphic>
      </p:graphicFrame>
      <p:sp>
        <p:nvSpPr>
          <p:cNvPr id="21" name="사각형 설명선 20"/>
          <p:cNvSpPr/>
          <p:nvPr/>
        </p:nvSpPr>
        <p:spPr>
          <a:xfrm>
            <a:off x="2166918" y="4999854"/>
            <a:ext cx="4590547" cy="612648"/>
          </a:xfrm>
          <a:prstGeom prst="wedgeRectCallout">
            <a:avLst>
              <a:gd name="adj1" fmla="val 70997"/>
              <a:gd name="adj2" fmla="val -2655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ICV</a:t>
            </a:r>
            <a:r>
              <a:rPr lang="ko-KR" altLang="en-US" sz="1100" dirty="0" smtClean="0">
                <a:solidFill>
                  <a:schemeClr val="tx1"/>
                </a:solidFill>
              </a:rPr>
              <a:t>와 </a:t>
            </a:r>
            <a:r>
              <a:rPr lang="en-US" altLang="ko-KR" sz="1100" dirty="0" smtClean="0">
                <a:solidFill>
                  <a:schemeClr val="tx1"/>
                </a:solidFill>
              </a:rPr>
              <a:t>FCEV, EV</a:t>
            </a:r>
            <a:r>
              <a:rPr lang="ko-KR" altLang="en-US" sz="1100" dirty="0" smtClean="0">
                <a:solidFill>
                  <a:schemeClr val="tx1"/>
                </a:solidFill>
              </a:rPr>
              <a:t>가 동일하기 때문에 표시 되지 않음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092955"/>
              </p:ext>
            </p:extLst>
          </p:nvPr>
        </p:nvGraphicFramePr>
        <p:xfrm>
          <a:off x="729916" y="376626"/>
          <a:ext cx="5418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21433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36138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SETTINGS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19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New</a:t>
                      </a:r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31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Open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07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Run</a:t>
                      </a:r>
                      <a:endParaRPr lang="ko-KR" altLang="en-US" dirty="0"/>
                    </a:p>
                  </a:txBody>
                  <a:tcPr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164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54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29916" y="376626"/>
            <a:ext cx="11077073" cy="6096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29916" y="376626"/>
            <a:ext cx="1107707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81125" y="1859986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SFC :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019300" y="1859986"/>
            <a:ext cx="255270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AFS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62250" y="1859986"/>
            <a:ext cx="3097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...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67847" y="185998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PT :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251199" y="1858478"/>
            <a:ext cx="702048" cy="369332"/>
          </a:xfrm>
          <a:prstGeom prst="rect">
            <a:avLst/>
          </a:prstGeom>
          <a:solidFill>
            <a:srgbClr val="D2D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View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325040"/>
              </p:ext>
            </p:extLst>
          </p:nvPr>
        </p:nvGraphicFramePr>
        <p:xfrm>
          <a:off x="5520471" y="1858478"/>
          <a:ext cx="43878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309">
                  <a:extLst>
                    <a:ext uri="{9D8B030D-6E8A-4147-A177-3AD203B41FA5}">
                      <a16:colId xmlns:a16="http://schemas.microsoft.com/office/drawing/2014/main" val="591254702"/>
                    </a:ext>
                  </a:extLst>
                </a:gridCol>
                <a:gridCol w="731309">
                  <a:extLst>
                    <a:ext uri="{9D8B030D-6E8A-4147-A177-3AD203B41FA5}">
                      <a16:colId xmlns:a16="http://schemas.microsoft.com/office/drawing/2014/main" val="2009254908"/>
                    </a:ext>
                  </a:extLst>
                </a:gridCol>
                <a:gridCol w="731309">
                  <a:extLst>
                    <a:ext uri="{9D8B030D-6E8A-4147-A177-3AD203B41FA5}">
                      <a16:colId xmlns:a16="http://schemas.microsoft.com/office/drawing/2014/main" val="2671496033"/>
                    </a:ext>
                  </a:extLst>
                </a:gridCol>
                <a:gridCol w="731309">
                  <a:extLst>
                    <a:ext uri="{9D8B030D-6E8A-4147-A177-3AD203B41FA5}">
                      <a16:colId xmlns:a16="http://schemas.microsoft.com/office/drawing/2014/main" val="3030527248"/>
                    </a:ext>
                  </a:extLst>
                </a:gridCol>
                <a:gridCol w="731309">
                  <a:extLst>
                    <a:ext uri="{9D8B030D-6E8A-4147-A177-3AD203B41FA5}">
                      <a16:colId xmlns:a16="http://schemas.microsoft.com/office/drawing/2014/main" val="2057631134"/>
                    </a:ext>
                  </a:extLst>
                </a:gridCol>
                <a:gridCol w="731309">
                  <a:extLst>
                    <a:ext uri="{9D8B030D-6E8A-4147-A177-3AD203B41FA5}">
                      <a16:colId xmlns:a16="http://schemas.microsoft.com/office/drawing/2014/main" val="190714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ICV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FCEV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EV</a:t>
                      </a:r>
                      <a:endParaRPr lang="ko-KR" altLang="en-US" dirty="0"/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688713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867847" y="1154883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팝업 창을 통해서 다른 신호만을 확인 할 수 있다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263171"/>
              </p:ext>
            </p:extLst>
          </p:nvPr>
        </p:nvGraphicFramePr>
        <p:xfrm>
          <a:off x="2019300" y="2994564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595733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57840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23674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ICV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FCEV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547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AFS.Input_IFSWarnStatus</a:t>
                      </a:r>
                      <a:endParaRPr lang="ko-KR" altLang="en-US" sz="11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57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1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8971759"/>
                  </a:ext>
                </a:extLst>
              </a:tr>
            </a:tbl>
          </a:graphicData>
        </a:graphic>
      </p:graphicFrame>
      <p:sp>
        <p:nvSpPr>
          <p:cNvPr id="21" name="사각형 설명선 20"/>
          <p:cNvSpPr/>
          <p:nvPr/>
        </p:nvSpPr>
        <p:spPr>
          <a:xfrm>
            <a:off x="2166918" y="4999854"/>
            <a:ext cx="4590547" cy="612648"/>
          </a:xfrm>
          <a:prstGeom prst="wedgeRectCallout">
            <a:avLst>
              <a:gd name="adj1" fmla="val 70997"/>
              <a:gd name="adj2" fmla="val -2655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ICV</a:t>
            </a:r>
            <a:r>
              <a:rPr lang="ko-KR" altLang="en-US" sz="1100" dirty="0" smtClean="0">
                <a:solidFill>
                  <a:schemeClr val="tx1"/>
                </a:solidFill>
              </a:rPr>
              <a:t>와 </a:t>
            </a:r>
            <a:r>
              <a:rPr lang="en-US" altLang="ko-KR" sz="1100" dirty="0" smtClean="0">
                <a:solidFill>
                  <a:schemeClr val="tx1"/>
                </a:solidFill>
              </a:rPr>
              <a:t>FCEV</a:t>
            </a:r>
            <a:r>
              <a:rPr lang="ko-KR" altLang="en-US" sz="1100" dirty="0" smtClean="0">
                <a:solidFill>
                  <a:schemeClr val="tx1"/>
                </a:solidFill>
              </a:rPr>
              <a:t>는 동일하고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AFS.Input_IFSWarnStatus</a:t>
            </a:r>
            <a:r>
              <a:rPr lang="ko-KR" altLang="en-US" sz="1100" dirty="0" smtClean="0">
                <a:solidFill>
                  <a:schemeClr val="tx1"/>
                </a:solidFill>
              </a:rPr>
              <a:t>는 </a:t>
            </a:r>
            <a:r>
              <a:rPr lang="en-US" altLang="ko-KR" sz="1100" dirty="0" smtClean="0">
                <a:solidFill>
                  <a:schemeClr val="tx1"/>
                </a:solidFill>
              </a:rPr>
              <a:t>EV</a:t>
            </a:r>
            <a:r>
              <a:rPr lang="ko-KR" altLang="en-US" sz="1100" dirty="0" smtClean="0">
                <a:solidFill>
                  <a:schemeClr val="tx1"/>
                </a:solidFill>
              </a:rPr>
              <a:t>만 있기 때문에 표시 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092955"/>
              </p:ext>
            </p:extLst>
          </p:nvPr>
        </p:nvGraphicFramePr>
        <p:xfrm>
          <a:off x="729916" y="376626"/>
          <a:ext cx="5418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21433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36138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SETTINGS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19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New</a:t>
                      </a:r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31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Open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07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Run</a:t>
                      </a:r>
                      <a:endParaRPr lang="ko-KR" altLang="en-US" dirty="0"/>
                    </a:p>
                  </a:txBody>
                  <a:tcPr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164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128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9C1E88E370F1419710F81E5C781DEE" ma:contentTypeVersion="11" ma:contentTypeDescription="Create a new document." ma:contentTypeScope="" ma:versionID="2f11235a3ccdd3cd3fd7e69323026fc9">
  <xsd:schema xmlns:xsd="http://www.w3.org/2001/XMLSchema" xmlns:xs="http://www.w3.org/2001/XMLSchema" xmlns:p="http://schemas.microsoft.com/office/2006/metadata/properties" xmlns:ns2="99113343-fb34-4db3-9b2e-00c4a92be5fc" xmlns:ns3="68fd9fdf-9d09-424f-9fe0-7ad4def7d289" targetNamespace="http://schemas.microsoft.com/office/2006/metadata/properties" ma:root="true" ma:fieldsID="19bb43284cd0349fe749ffdde5783250" ns2:_="" ns3:_="">
    <xsd:import namespace="99113343-fb34-4db3-9b2e-00c4a92be5fc"/>
    <xsd:import namespace="68fd9fdf-9d09-424f-9fe0-7ad4def7d2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113343-fb34-4db3-9b2e-00c4a92be5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21ec7b95-4260-497b-9d67-b2ea810b2f5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fd9fdf-9d09-424f-9fe0-7ad4def7d289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29865537-c80c-4ecc-92d5-bfc9c41f48c2}" ma:internalName="TaxCatchAll" ma:showField="CatchAllData" ma:web="68fd9fdf-9d09-424f-9fe0-7ad4def7d2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8fd9fdf-9d09-424f-9fe0-7ad4def7d289" xsi:nil="true"/>
    <lcf76f155ced4ddcb4097134ff3c332f xmlns="99113343-fb34-4db3-9b2e-00c4a92be5f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E8E9C47-9436-455E-AA2B-522375E33ADD}"/>
</file>

<file path=customXml/itemProps2.xml><?xml version="1.0" encoding="utf-8"?>
<ds:datastoreItem xmlns:ds="http://schemas.openxmlformats.org/officeDocument/2006/customXml" ds:itemID="{D2CF34EE-B788-4493-BAC1-46080128ACB1}"/>
</file>

<file path=customXml/itemProps3.xml><?xml version="1.0" encoding="utf-8"?>
<ds:datastoreItem xmlns:ds="http://schemas.openxmlformats.org/officeDocument/2006/customXml" ds:itemID="{495E1969-09FA-43A1-B67B-18BBE605DAAC}"/>
</file>

<file path=docProps/app.xml><?xml version="1.0" encoding="utf-8"?>
<Properties xmlns="http://schemas.openxmlformats.org/officeDocument/2006/extended-properties" xmlns:vt="http://schemas.openxmlformats.org/officeDocument/2006/docPropsVTypes">
  <TotalTime>2422</TotalTime>
  <Words>860</Words>
  <Application>Microsoft Office PowerPoint</Application>
  <PresentationFormat>와이드스크린</PresentationFormat>
  <Paragraphs>339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HKMC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김요환</dc:creator>
  <cp:lastModifiedBy>김요환</cp:lastModifiedBy>
  <cp:revision>31</cp:revision>
  <dcterms:created xsi:type="dcterms:W3CDTF">2023-03-22T02:02:05Z</dcterms:created>
  <dcterms:modified xsi:type="dcterms:W3CDTF">2023-03-23T23:42:10Z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0x010100B29C1E88E370F1419710F81E5C781DEE</vt:lpwstr>
  </property>
</Properties>
</file>