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68" r:id="rId6"/>
    <p:sldId id="269" r:id="rId7"/>
    <p:sldId id="265" r:id="rId8"/>
    <p:sldId id="260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3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Text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C7611FAB-4FEC-7D46-8D14-86ECA84B6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638" b="11102"/>
          <a:stretch/>
        </p:blipFill>
        <p:spPr>
          <a:xfrm>
            <a:off x="6024461" y="1098388"/>
            <a:ext cx="6167538" cy="5759612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9914EC6-E4FA-DA4F-8629-3D55065D0366}"/>
              </a:ext>
            </a:extLst>
          </p:cNvPr>
          <p:cNvGrpSpPr/>
          <p:nvPr userDrawn="1"/>
        </p:nvGrpSpPr>
        <p:grpSpPr>
          <a:xfrm>
            <a:off x="-1229" y="0"/>
            <a:ext cx="12193230" cy="840912"/>
            <a:chOff x="-999" y="0"/>
            <a:chExt cx="9906999" cy="8409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FFAD88-B397-9D4E-903F-623147F0F224}"/>
                </a:ext>
              </a:extLst>
            </p:cNvPr>
            <p:cNvSpPr/>
            <p:nvPr userDrawn="1"/>
          </p:nvSpPr>
          <p:spPr>
            <a:xfrm flipH="1">
              <a:off x="-1" y="0"/>
              <a:ext cx="9906000" cy="840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b="0" i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F332644-90A3-F248-9B96-BDDE7A35C0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815033" y="411136"/>
              <a:ext cx="631182" cy="219213"/>
            </a:xfrm>
            <a:prstGeom prst="rect">
              <a:avLst/>
            </a:prstGeom>
          </p:spPr>
        </p:pic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78508D37-1B50-6B46-8DC3-45267202BD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40912"/>
              <a:ext cx="9906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B0DB8B36-BFB5-2848-8F46-80369B2B6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999" y="840912"/>
              <a:ext cx="7626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656D3EC-B5D2-734A-8DF8-BB984EE9AA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4C47AB7-5305-4748-9092-73F27AD54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7404" y="813005"/>
            <a:ext cx="8728662" cy="484188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0" i="0" baseline="0">
                <a:solidFill>
                  <a:srgbClr val="E028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kumimoji="1" lang="ko-KR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B6BA1E-5D26-4E41-9EE6-8EDE4D51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06" y="40870"/>
            <a:ext cx="8728661" cy="800048"/>
          </a:xfrm>
        </p:spPr>
        <p:txBody>
          <a:bodyPr anchor="b">
            <a:normAutofit/>
          </a:bodyPr>
          <a:lstStyle>
            <a:lvl1pPr>
              <a:defRPr sz="2800" b="1" i="0" baseline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텍스트 개체 틀 20">
            <a:extLst>
              <a:ext uri="{FF2B5EF4-FFF2-40B4-BE49-F238E27FC236}">
                <a16:creationId xmlns:a16="http://schemas.microsoft.com/office/drawing/2014/main" id="{E3BAF360-4DD7-6744-9D09-BAAEDA062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402484"/>
            <a:ext cx="10515600" cy="4774796"/>
          </a:xfrm>
        </p:spPr>
        <p:txBody>
          <a:bodyPr>
            <a:normAutofit/>
          </a:bodyPr>
          <a:lstStyle>
            <a:lvl1pPr marL="84600" indent="-156600">
              <a:lnSpc>
                <a:spcPct val="110000"/>
              </a:lnSpc>
              <a:defRPr sz="20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396000" indent="-156600">
              <a:lnSpc>
                <a:spcPct val="110000"/>
              </a:lnSpc>
              <a:defRPr sz="18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2pPr>
            <a:lvl3pPr marL="648000" indent="-156600">
              <a:lnSpc>
                <a:spcPct val="110000"/>
              </a:lnSpc>
              <a:defRPr sz="16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3pPr>
            <a:lvl4pPr marL="936000" indent="-156600">
              <a:lnSpc>
                <a:spcPct val="110000"/>
              </a:lnSpc>
              <a:defRPr sz="14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4pPr>
            <a:lvl5pPr marL="1224000" indent="-156600">
              <a:lnSpc>
                <a:spcPct val="110000"/>
              </a:lnSpc>
              <a:defRPr sz="13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07836E3-51A3-5C48-A4BB-EED3864CEEC7}"/>
              </a:ext>
            </a:extLst>
          </p:cNvPr>
          <p:cNvSpPr txBox="1">
            <a:spLocks/>
          </p:cNvSpPr>
          <p:nvPr userDrawn="1"/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© IVIS, Inc.</a:t>
            </a:r>
            <a:r>
              <a:rPr lang="en-US" altLang="ko-KR" sz="1000" b="0" i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</a:t>
            </a:r>
            <a:r>
              <a:rPr lang="ko-KR" altLang="en-US" sz="1000" b="0" i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</a:t>
            </a:r>
            <a:r>
              <a:rPr lang="en-US" altLang="ko-KR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All rights reserved.</a:t>
            </a:r>
            <a:endParaRPr kumimoji="1" lang="ko-KR" altLang="en-US" sz="1000" b="0" i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poqaHanSans" charset="-128"/>
              <a:cs typeface="SpoqaHanSans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4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3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35C3-8FC4-4DFC-8771-F6179C41E180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1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68" y="0"/>
            <a:ext cx="9144358" cy="800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보완을 위한 검토 내용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/>
        </p:nvGraphicFramePr>
        <p:xfrm>
          <a:off x="1067888" y="1171815"/>
          <a:ext cx="10495115" cy="5095982"/>
        </p:xfrm>
        <a:graphic>
          <a:graphicData uri="http://schemas.openxmlformats.org/drawingml/2006/table">
            <a:tbl>
              <a:tblPr/>
              <a:tblGrid>
                <a:gridCol w="1639906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8855209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15782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목적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Test Application은 검증 가시성을 확보하고, </a:t>
                      </a:r>
                      <a:r>
                        <a:rPr lang="ko-KR" altLang="en-US" sz="140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노드들에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대한 테스트 시 관심 있는 값들을 GUI를 통해 확인 가능하며, 테스트 가시성을 높이는 방안에 복합 시나리오 발굴하고 개발자들이 효율적으로 debugging 가능하게 하기 위한 방안 검토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025700"/>
                  </a:ext>
                </a:extLst>
              </a:tr>
              <a:tr h="35177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검토 사항</a:t>
                      </a:r>
                      <a:endParaRPr lang="en-US" altLang="ko-KR" sz="16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최근 발생 이슈들 중에 </a:t>
                      </a: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debugging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어려움이 있거나 시간이 소요되었던 </a:t>
                      </a: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case 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기반으로 방안 도출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현재 </a:t>
                      </a: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중 </a:t>
                      </a: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unit 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단위 </a:t>
                      </a: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test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외에 복합 시나리오에 의한 이슈가 발생</a:t>
                      </a:r>
                      <a:endParaRPr lang="en-US" altLang="ko-KR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output publish </a:t>
                      </a:r>
                      <a:r>
                        <a:rPr lang="ko-KR" altLang="en-US" sz="14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시점에</a:t>
                      </a:r>
                      <a:endParaRPr lang="en-US" altLang="ko-KR" sz="14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Event/Constant publish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정책에 의해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constant pre-flush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인한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분리되어 의도하지 않은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반응하는 이슈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(EXNCP-37862, EXNCP-39703)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개발자의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flush()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사용과 많은 함수 호출로 인해 의도하지 않은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반응하는 이슈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validator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통해 검증하는 신호는 일반적으로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expected result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 검증하는 방법으로는 복합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연동 이슈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transaction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대한 검증에는 한계가 존재할 것으로 보임</a:t>
                      </a: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추가로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SFCHelper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영역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미검증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해당 영역은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HMI Application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팀에서는 사용만하고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SFC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팀도 배포 후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unit test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 진행 후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생성하기 때문에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SFCHelper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통한 데이터 수신에 대한 검증이 되지 않고 있습니다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3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8" y="3167148"/>
            <a:ext cx="9931865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10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93551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버튼이 클릭되면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시나리오가 동작하고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Stop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버튼으로 변환된다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 대로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signal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들이 입력되면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같이 수신되는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[Address]: [Value]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출력된다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②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③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우측 상단의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Clear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버튼을 클릭하면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표시되었던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[Address]: [Value] list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정보가 지워진다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TBD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Expected Result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기반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validation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판단 결과 방안은 추후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update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예정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2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68" y="0"/>
            <a:ext cx="9144358" cy="800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보완을 위한 검토 내용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/>
        </p:nvGraphicFramePr>
        <p:xfrm>
          <a:off x="1006868" y="1087540"/>
          <a:ext cx="10495115" cy="5055565"/>
        </p:xfrm>
        <a:graphic>
          <a:graphicData uri="http://schemas.openxmlformats.org/drawingml/2006/table">
            <a:tbl>
              <a:tblPr/>
              <a:tblGrid>
                <a:gridCol w="1639906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8855209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330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제안 사항</a:t>
                      </a:r>
                      <a:endParaRPr lang="en-US" altLang="ko-KR" sz="16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GUI Test Application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 추가로 아래 그림과 같이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개발자들도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data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흐름을 직관적으로 볼 수 있도록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입력한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(Input) signal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data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AltonServcie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publish signal, data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HMI Application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수신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signal, data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구분하여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log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형태로 출력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다음 페이지 그림에서 빨간 점선 박스 영역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만약 하기와 같은 정보를 출력하여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Test Application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의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GUI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와 검증 시나리오에 의한 데이터 흐름을 동시에 확인할 수 있다면</a:t>
                      </a:r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검증 시에 실제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case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 사용된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Input signal/data list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AltonService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 전달하는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output signal/data list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IPC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와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SFCHelper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통해 전달받는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Application Layer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전달 받는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output signal/data list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개발자들이 이슈를 미리 확인하거나 가시성이 확보된 데이터 정보로 빠른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debugging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을 통해 이슈 대응이 가능할 것이라고 기대됩니다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  <a:tr h="17456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기대 효과</a:t>
                      </a:r>
                      <a:endParaRPr lang="en-US" altLang="ko-KR" sz="16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최종적으로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Test Application GUI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사용해 육안으로 확인하면서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상위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정보에 대해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transaction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단위로 정보를 출력해준다면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이슈 분석 시 유사한 상황 및 정책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/history(Jira, </a:t>
                      </a:r>
                      <a:r>
                        <a:rPr lang="en-US" altLang="ko-KR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Pr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comment)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찾지 않고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</a:p>
                    <a:p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SFCHelper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발생하는 이슈는 </a:t>
                      </a:r>
                      <a:r>
                        <a:rPr lang="en-US" altLang="ko-KR" sz="14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alton_client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로는 전송이 되어 확인이 되지만 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HMI Application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에서는 잘못 수신 받거나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수신을 받지 못하는 상황 등을 보다 직관적으로 볼 수 있어 이슈 분석 및 검증에 더 효율적으로 도움이 될 것으로 보입니다</a:t>
                      </a:r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351223" y="2154496"/>
            <a:ext cx="1210888" cy="339321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3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906982" y="799682"/>
            <a:ext cx="4378036" cy="5965081"/>
            <a:chOff x="30884" y="623455"/>
            <a:chExt cx="4378036" cy="5965081"/>
          </a:xfrm>
        </p:grpSpPr>
        <p:sp>
          <p:nvSpPr>
            <p:cNvPr id="8" name="직사각형 7"/>
            <p:cNvSpPr/>
            <p:nvPr/>
          </p:nvSpPr>
          <p:spPr>
            <a:xfrm>
              <a:off x="292253" y="3384801"/>
              <a:ext cx="3999285" cy="1945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665" y="4167419"/>
              <a:ext cx="3637682" cy="1068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altonservice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3982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#1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2665" y="3498755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63359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#2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22736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#3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2252" y="725287"/>
              <a:ext cx="3999285" cy="2333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HMI Application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2872" y="1312144"/>
              <a:ext cx="27126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>
                  <a:solidFill>
                    <a:srgbClr val="FF0000"/>
                  </a:solidFill>
                  <a:effectLst/>
                  <a:latin typeface="+mj-lt"/>
                </a:rPr>
                <a:t>Actual 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Output : </a:t>
              </a:r>
            </a:p>
            <a:p>
              <a:r>
                <a:rPr lang="en-US" altLang="ko-KR" sz="800" b="0" dirty="0">
                  <a:solidFill>
                    <a:srgbClr val="FF0000"/>
                  </a:solidFill>
                  <a:effectLst/>
                  <a:latin typeface="+mj-lt"/>
                </a:rPr>
                <a:t>- SFC.EV_Battery_Warning.Telltale.EvBatWarn.Stat : 0x2</a:t>
              </a:r>
              <a:endParaRPr lang="ko-KR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2872" y="1096700"/>
              <a:ext cx="15279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>
                  <a:solidFill>
                    <a:schemeClr val="accent6"/>
                  </a:solidFill>
                  <a:effectLst/>
                  <a:latin typeface="+mj-lt"/>
                </a:rPr>
                <a:t>property EvBatWarn : 2 (ON)</a:t>
              </a:r>
              <a:endParaRPr lang="en-US" altLang="ko-KR" sz="8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3053" y="1711784"/>
              <a:ext cx="3637682" cy="709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Common Interface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2664" y="2554212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cxnSp>
          <p:nvCxnSpPr>
            <p:cNvPr id="20" name="직선 화살표 연결선 19"/>
            <p:cNvCxnSpPr>
              <a:stCxn id="10" idx="0"/>
              <a:endCxn id="12" idx="2"/>
            </p:cNvCxnSpPr>
            <p:nvPr/>
          </p:nvCxnSpPr>
          <p:spPr>
            <a:xfrm flipV="1">
              <a:off x="2281506" y="3842348"/>
              <a:ext cx="0" cy="32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0"/>
              <a:endCxn id="15" idx="2"/>
            </p:cNvCxnSpPr>
            <p:nvPr/>
          </p:nvCxnSpPr>
          <p:spPr>
            <a:xfrm flipH="1" flipV="1">
              <a:off x="2291895" y="3058893"/>
              <a:ext cx="1" cy="32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11411" y="1938659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- SFCHelper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7448" y="1650698"/>
              <a:ext cx="3865418" cy="8210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884" y="623455"/>
              <a:ext cx="4378036" cy="59650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2253" y="3384801"/>
              <a:ext cx="3999285" cy="1945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2665" y="4167419"/>
              <a:ext cx="3637682" cy="1068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altonservice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3982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2665" y="3498755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63359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#2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22736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SFC #3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2252" y="5686045"/>
              <a:ext cx="3999285" cy="733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lt"/>
                </a:rPr>
                <a:t>Input Signal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2252" y="725287"/>
              <a:ext cx="3999285" cy="2333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HMI Application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2872" y="1312144"/>
              <a:ext cx="27126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>
                  <a:solidFill>
                    <a:srgbClr val="FF0000"/>
                  </a:solidFill>
                  <a:effectLst/>
                  <a:latin typeface="+mj-lt"/>
                </a:rPr>
                <a:t>Actual </a:t>
              </a:r>
              <a:r>
                <a:rPr lang="en-US" altLang="ko-KR" sz="800" dirty="0">
                  <a:solidFill>
                    <a:srgbClr val="FF0000"/>
                  </a:solidFill>
                  <a:latin typeface="+mj-lt"/>
                </a:rPr>
                <a:t>Output : </a:t>
              </a:r>
            </a:p>
            <a:p>
              <a:r>
                <a:rPr lang="en-US" altLang="ko-KR" sz="800" b="0" dirty="0">
                  <a:solidFill>
                    <a:srgbClr val="FF0000"/>
                  </a:solidFill>
                  <a:effectLst/>
                  <a:latin typeface="+mj-lt"/>
                </a:rPr>
                <a:t>- SFC.EV_Battery_Warning.Telltale.EvBatWarn.Stat : 0x2</a:t>
              </a:r>
              <a:endParaRPr lang="ko-KR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2872" y="1096700"/>
              <a:ext cx="15279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>
                  <a:solidFill>
                    <a:schemeClr val="accent6"/>
                  </a:solidFill>
                  <a:effectLst/>
                  <a:latin typeface="+mj-lt"/>
                </a:rPr>
                <a:t>property EvBatWarn : 2 (ON)</a:t>
              </a:r>
              <a:endParaRPr lang="en-US" altLang="ko-KR" sz="800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053" y="1711784"/>
              <a:ext cx="3637682" cy="709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j-lt"/>
                </a:rPr>
                <a:t>Common Interface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2664" y="2554212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cxnSp>
          <p:nvCxnSpPr>
            <p:cNvPr id="37" name="직선 화살표 연결선 36"/>
            <p:cNvCxnSpPr>
              <a:stCxn id="26" idx="0"/>
              <a:endCxn id="28" idx="2"/>
            </p:cNvCxnSpPr>
            <p:nvPr/>
          </p:nvCxnSpPr>
          <p:spPr>
            <a:xfrm flipV="1">
              <a:off x="2281506" y="3842348"/>
              <a:ext cx="0" cy="32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5" idx="0"/>
              <a:endCxn id="32" idx="2"/>
            </p:cNvCxnSpPr>
            <p:nvPr/>
          </p:nvCxnSpPr>
          <p:spPr>
            <a:xfrm flipH="1" flipV="1">
              <a:off x="2291895" y="3058893"/>
              <a:ext cx="1" cy="32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43497" y="5972983"/>
              <a:ext cx="321434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Input Signal : </a:t>
              </a:r>
            </a:p>
            <a:p>
              <a:r>
                <a:rPr lang="en-US" altLang="ko-KR" sz="8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+mj-lt"/>
                </a:rPr>
                <a:t>- </a:t>
              </a:r>
              <a:r>
                <a:rPr lang="en-US" altLang="ko-KR" sz="8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Vehicle.PT.EV_Battery_Warning.Input_EvLowSocWarnStatus</a:t>
              </a:r>
            </a:p>
            <a:p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1411" y="1938659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- SFCHelper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57448" y="1312144"/>
              <a:ext cx="3865418" cy="11595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31" idx="0"/>
              <a:endCxn id="25" idx="2"/>
            </p:cNvCxnSpPr>
            <p:nvPr/>
          </p:nvCxnSpPr>
          <p:spPr>
            <a:xfrm flipV="1">
              <a:off x="2291895" y="5330326"/>
              <a:ext cx="1" cy="35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2373976" y="3872618"/>
              <a:ext cx="1114426" cy="2566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FF0000"/>
                  </a:solidFill>
                </a:rPr>
                <a:t>publish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77648" y="5591618"/>
              <a:ext cx="4196578" cy="91009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4810185"/>
            <a:ext cx="2743200" cy="365125"/>
          </a:xfrm>
        </p:spPr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4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9"/>
            <a:ext cx="12192000" cy="289032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4326148" y="2959496"/>
            <a:ext cx="3853844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Alton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endParaRPr lang="en-US" altLang="ko-KR" sz="8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395384" y="3243679"/>
            <a:ext cx="3900716" cy="694627"/>
            <a:chOff x="4395384" y="4789844"/>
            <a:chExt cx="3900716" cy="694627"/>
          </a:xfrm>
        </p:grpSpPr>
        <p:sp>
          <p:nvSpPr>
            <p:cNvPr id="49" name="직사각형 48"/>
            <p:cNvSpPr/>
            <p:nvPr/>
          </p:nvSpPr>
          <p:spPr>
            <a:xfrm>
              <a:off x="4426899" y="4789844"/>
              <a:ext cx="3652340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95384" y="5022806"/>
              <a:ext cx="3900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SFC.EV_Battery_Warning.Telltale.EvBatWarn.Stat : 0x2</a:t>
              </a:r>
            </a:p>
            <a:p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4235" y="4822234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Transaction 1</a:t>
              </a:r>
              <a:endParaRPr lang="ko-KR" altLang="en-US" sz="8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395384" y="3938306"/>
            <a:ext cx="3900716" cy="627765"/>
            <a:chOff x="4395384" y="5484471"/>
            <a:chExt cx="3900716" cy="627765"/>
          </a:xfrm>
        </p:grpSpPr>
        <p:sp>
          <p:nvSpPr>
            <p:cNvPr id="53" name="직사각형 52"/>
            <p:cNvSpPr/>
            <p:nvPr/>
          </p:nvSpPr>
          <p:spPr>
            <a:xfrm>
              <a:off x="4436633" y="5484471"/>
              <a:ext cx="3652340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95384" y="5724075"/>
              <a:ext cx="3900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SFC.EV_Battery_Warning.Constant.EvBatConSymbol.Stat: 0x2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235" y="5501989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Transaction 2</a:t>
              </a:r>
              <a:endParaRPr lang="ko-KR" altLang="en-US" sz="8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425553" y="4814660"/>
            <a:ext cx="3900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SFC.ADAS_Driving_New.Constant.FrontVehicle.Color.Stat: 0x3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  <a:p>
            <a:r>
              <a:rPr lang="en-US" altLang="ko-KR" sz="800" dirty="0">
                <a:solidFill>
                  <a:srgbClr val="FF0000"/>
                </a:solidFill>
              </a:rPr>
              <a:t>SFC.ADAS_Driving_New.Constant.FrontVehicle.Level.Value: 0x2</a:t>
            </a:r>
            <a:endParaRPr lang="en-US" altLang="ko-KR" sz="8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436628" y="4626520"/>
            <a:ext cx="3652340" cy="921481"/>
            <a:chOff x="4436628" y="6172685"/>
            <a:chExt cx="3652340" cy="921481"/>
          </a:xfrm>
        </p:grpSpPr>
        <p:sp>
          <p:nvSpPr>
            <p:cNvPr id="58" name="직사각형 57"/>
            <p:cNvSpPr/>
            <p:nvPr/>
          </p:nvSpPr>
          <p:spPr>
            <a:xfrm>
              <a:off x="4436628" y="6172685"/>
              <a:ext cx="3652340" cy="9214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79466" y="6187700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Transaction 3</a:t>
              </a:r>
              <a:endParaRPr lang="ko-KR" altLang="en-US" sz="8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08534" y="5866136"/>
            <a:ext cx="3900716" cy="694802"/>
            <a:chOff x="4406459" y="5892515"/>
            <a:chExt cx="3900716" cy="694802"/>
          </a:xfrm>
        </p:grpSpPr>
        <p:sp>
          <p:nvSpPr>
            <p:cNvPr id="60" name="직사각형 59"/>
            <p:cNvSpPr/>
            <p:nvPr/>
          </p:nvSpPr>
          <p:spPr>
            <a:xfrm>
              <a:off x="4406459" y="6125652"/>
              <a:ext cx="3900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00B0F0"/>
                  </a:solidFill>
                </a:rPr>
                <a:t>SFC.ADAS_PARKING_NEW.Constant.ParkPcaRightBoundaryLane.Stat: 0x1</a:t>
              </a: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436628" y="5892515"/>
              <a:ext cx="3652340" cy="629376"/>
              <a:chOff x="4436628" y="7338924"/>
              <a:chExt cx="3652340" cy="62937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436628" y="7340535"/>
                <a:ext cx="3652340" cy="6277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279466" y="7338924"/>
                <a:ext cx="18951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Transaction 4</a:t>
                </a:r>
                <a:endParaRPr lang="ko-KR" altLang="en-US" sz="800" dirty="0"/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107170" y="2959496"/>
            <a:ext cx="4070228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Input</a:t>
            </a:r>
          </a:p>
          <a:p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For </a:t>
            </a:r>
            <a:r>
              <a:rPr lang="en-US" altLang="ko-KR" sz="800" dirty="0">
                <a:solidFill>
                  <a:schemeClr val="accent6"/>
                </a:solidFill>
              </a:rPr>
              <a:t>EV_Battery_Warning</a:t>
            </a:r>
            <a:r>
              <a:rPr lang="en-US" altLang="ko-KR" sz="800" dirty="0">
                <a:solidFill>
                  <a:schemeClr val="tx1"/>
                </a:solidFill>
              </a:rPr>
              <a:t> output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</a:t>
            </a:r>
          </a:p>
          <a:p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 Vehicle.PT.EV_Battery_Warning.Input_EvLowSocWarnStatus : 0x1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41163" y="3237177"/>
            <a:ext cx="3732004" cy="53907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07914" y="5867747"/>
            <a:ext cx="4424828" cy="732006"/>
            <a:chOff x="207914" y="7339097"/>
            <a:chExt cx="4424828" cy="732006"/>
          </a:xfrm>
        </p:grpSpPr>
        <p:sp>
          <p:nvSpPr>
            <p:cNvPr id="67" name="직사각형 66"/>
            <p:cNvSpPr/>
            <p:nvPr/>
          </p:nvSpPr>
          <p:spPr>
            <a:xfrm>
              <a:off x="229630" y="7339097"/>
              <a:ext cx="3755263" cy="65985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7914" y="7609438"/>
              <a:ext cx="3892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00B0F0"/>
                  </a:solidFill>
                </a:rPr>
                <a:t>Vehicle.AD.ADAS_PARKING_NEW.Input_AdasPcaFrontBoundaryLaneStatus : 0x3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37424" y="7345379"/>
              <a:ext cx="35953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For </a:t>
              </a:r>
              <a:r>
                <a:rPr lang="en-US" altLang="ko-KR" sz="800" dirty="0">
                  <a:solidFill>
                    <a:srgbClr val="00B0F0"/>
                  </a:solidFill>
                </a:rPr>
                <a:t>ADAS_PARKING_NEW</a:t>
              </a:r>
              <a:r>
                <a:rPr lang="en-US" altLang="ko-KR" sz="800" dirty="0"/>
                <a:t> output</a:t>
              </a:r>
              <a:endParaRPr lang="ko-KR" altLang="en-US" sz="8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3458" y="4623168"/>
            <a:ext cx="4273173" cy="633924"/>
            <a:chOff x="353346" y="3714808"/>
            <a:chExt cx="2052314" cy="633924"/>
          </a:xfrm>
        </p:grpSpPr>
        <p:sp>
          <p:nvSpPr>
            <p:cNvPr id="71" name="직사각형 70"/>
            <p:cNvSpPr/>
            <p:nvPr/>
          </p:nvSpPr>
          <p:spPr>
            <a:xfrm>
              <a:off x="383703" y="3714808"/>
              <a:ext cx="1799366" cy="6243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3346" y="4010178"/>
              <a:ext cx="18693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Vehicle.PT.EV_Battery_Warning.Input_EvLowSocWarnStatus : 0x2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94321" y="3776016"/>
              <a:ext cx="161133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For </a:t>
              </a:r>
              <a:r>
                <a:rPr lang="en-US" altLang="ko-KR" sz="800" dirty="0">
                  <a:solidFill>
                    <a:srgbClr val="FF0000"/>
                  </a:solidFill>
                </a:rPr>
                <a:t>ADAS_Driving_New </a:t>
              </a:r>
              <a:r>
                <a:rPr lang="en-US" altLang="ko-KR" sz="800" dirty="0"/>
                <a:t>output</a:t>
              </a:r>
              <a:endParaRPr lang="ko-KR" altLang="en-US" sz="800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8378283" y="2959496"/>
            <a:ext cx="3708859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HMI</a:t>
            </a:r>
          </a:p>
          <a:p>
            <a:pPr algn="ctr"/>
            <a:endParaRPr lang="en-US" altLang="ko-KR" sz="8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15355" y="3512115"/>
            <a:ext cx="3753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accent6"/>
                </a:solidFill>
              </a:rPr>
              <a:t>SFC.EV_Battery_Warning.Telltale.EvBatWarn.Stat : 0x2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8468361" y="3229470"/>
            <a:ext cx="3514937" cy="546781"/>
            <a:chOff x="8468361" y="4775635"/>
            <a:chExt cx="3514937" cy="627765"/>
          </a:xfrm>
        </p:grpSpPr>
        <p:sp>
          <p:nvSpPr>
            <p:cNvPr id="77" name="직사각형 76"/>
            <p:cNvSpPr/>
            <p:nvPr/>
          </p:nvSpPr>
          <p:spPr>
            <a:xfrm>
              <a:off x="8468361" y="4775635"/>
              <a:ext cx="3514937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13878" y="4825496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1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438030" y="3857593"/>
            <a:ext cx="3753967" cy="627765"/>
            <a:chOff x="8438030" y="5470262"/>
            <a:chExt cx="3753967" cy="627765"/>
          </a:xfrm>
        </p:grpSpPr>
        <p:sp>
          <p:nvSpPr>
            <p:cNvPr id="80" name="직사각형 79"/>
            <p:cNvSpPr/>
            <p:nvPr/>
          </p:nvSpPr>
          <p:spPr>
            <a:xfrm>
              <a:off x="8477726" y="5470262"/>
              <a:ext cx="3514935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438030" y="5759473"/>
              <a:ext cx="37539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SFC.EV_Battery_Warning.Constant.EvBatConSymbol.Stat: 0x2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323247" y="5520123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2</a:t>
              </a:r>
              <a:endParaRPr lang="ko-KR" altLang="en-US" sz="8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425672" y="4549010"/>
            <a:ext cx="3753969" cy="634280"/>
            <a:chOff x="8425672" y="6203242"/>
            <a:chExt cx="3753969" cy="634280"/>
          </a:xfrm>
        </p:grpSpPr>
        <p:sp>
          <p:nvSpPr>
            <p:cNvPr id="84" name="직사각형 83"/>
            <p:cNvSpPr/>
            <p:nvPr/>
          </p:nvSpPr>
          <p:spPr>
            <a:xfrm>
              <a:off x="8464338" y="6203242"/>
              <a:ext cx="3514935" cy="6277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25672" y="6498968"/>
              <a:ext cx="37539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SFC.ADAS_Driving_New.Constant.FrontVehicle.Color.Stat: 0x3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309856" y="6253103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3</a:t>
              </a:r>
              <a:endParaRPr lang="ko-KR" altLang="en-US" sz="8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438032" y="5236729"/>
            <a:ext cx="3753969" cy="627765"/>
            <a:chOff x="8438032" y="6907588"/>
            <a:chExt cx="3753969" cy="627765"/>
          </a:xfrm>
        </p:grpSpPr>
        <p:sp>
          <p:nvSpPr>
            <p:cNvPr id="88" name="직사각형 87"/>
            <p:cNvSpPr/>
            <p:nvPr/>
          </p:nvSpPr>
          <p:spPr>
            <a:xfrm>
              <a:off x="8471076" y="6907588"/>
              <a:ext cx="3514937" cy="6277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438032" y="7187677"/>
              <a:ext cx="37539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SFC.ADAS_Driving_New.Constant.FrontVehicle.Level.Value: 0x2</a:t>
              </a:r>
              <a:endParaRPr lang="en-US" altLang="ko-KR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316592" y="6957449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4</a:t>
              </a:r>
              <a:endParaRPr lang="ko-KR" altLang="en-US" sz="8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464338" y="5911835"/>
            <a:ext cx="3514937" cy="584775"/>
            <a:chOff x="8467492" y="7618466"/>
            <a:chExt cx="3514937" cy="486800"/>
          </a:xfrm>
        </p:grpSpPr>
        <p:sp>
          <p:nvSpPr>
            <p:cNvPr id="92" name="직사각형 91"/>
            <p:cNvSpPr/>
            <p:nvPr/>
          </p:nvSpPr>
          <p:spPr>
            <a:xfrm>
              <a:off x="8467492" y="7631289"/>
              <a:ext cx="3514937" cy="4509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739849" y="7618466"/>
              <a:ext cx="2973892" cy="486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/>
                <a:t>No receive</a:t>
              </a:r>
            </a:p>
            <a:p>
              <a:pPr algn="ctr"/>
              <a:r>
                <a:rPr lang="en-US" altLang="ko-KR" sz="800" dirty="0"/>
                <a:t> </a:t>
              </a:r>
              <a:r>
                <a:rPr lang="en-US" altLang="ko-KR" sz="800" dirty="0">
                  <a:solidFill>
                    <a:srgbClr val="00B0F0"/>
                  </a:solidFill>
                </a:rPr>
                <a:t>ADAS_PARKING_NEW</a:t>
              </a:r>
            </a:p>
            <a:p>
              <a:pPr algn="ctr"/>
              <a:r>
                <a:rPr lang="en-US" altLang="ko-KR" sz="800" dirty="0"/>
                <a:t>output signal</a:t>
              </a:r>
            </a:p>
            <a:p>
              <a:pPr algn="ctr"/>
              <a:r>
                <a:rPr lang="en-US" altLang="ko-KR" sz="800" dirty="0"/>
                <a:t>-&gt; </a:t>
              </a:r>
              <a:r>
                <a:rPr lang="ko-KR" altLang="en-US" sz="800" dirty="0"/>
                <a:t>출력되지 않고</a:t>
              </a:r>
              <a:r>
                <a:rPr lang="en-US" altLang="ko-KR" sz="800" dirty="0"/>
                <a:t>, data</a:t>
              </a:r>
              <a:r>
                <a:rPr lang="ko-KR" altLang="en-US" sz="800" dirty="0"/>
                <a:t>가 오지 않았음을 표시하기 위한 요소</a:t>
              </a: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-2174" y="2869490"/>
            <a:ext cx="12194173" cy="3872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95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5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상세 구현 방안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9F7AD-7E96-2088-89BA-18FD8893C104}"/>
              </a:ext>
            </a:extLst>
          </p:cNvPr>
          <p:cNvSpPr txBox="1"/>
          <p:nvPr/>
        </p:nvSpPr>
        <p:spPr>
          <a:xfrm>
            <a:off x="663547" y="1375646"/>
            <a:ext cx="112735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ctr">
              <a:buFont typeface="Wingdings" panose="05000000000000000000" pitchFamily="2" charset="2"/>
              <a:buChar char="ü"/>
              <a:defRPr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Application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개발을 위한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파일 설정 및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GUI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화면 출력에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대한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상세 방안 기술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800100" marR="0" lvl="1" indent="-34290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이슈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수행 </a:t>
            </a:r>
            <a:r>
              <a:rPr lang="ko-KR" altLang="en-US" dirty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방법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Guide</a:t>
            </a: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동작을 위한 파일 </a:t>
            </a:r>
            <a:r>
              <a:rPr lang="ko-KR" altLang="en-US" dirty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설정</a:t>
            </a:r>
            <a:r>
              <a:rPr lang="en-US" altLang="ko-KR" dirty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(.</a:t>
            </a:r>
            <a:r>
              <a:rPr lang="en-US" altLang="ko-KR" dirty="0" err="1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tav</a:t>
            </a:r>
            <a:r>
              <a:rPr lang="en-US" altLang="ko-KR" dirty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 구성 설명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 작성 가이드 및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Sample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 공유</a:t>
            </a:r>
            <a:endParaRPr lang="en-US" altLang="ko-KR" dirty="0">
              <a:solidFill>
                <a:srgbClr val="000000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200150" lvl="2" indent="-285750" fontAlgn="ctr">
              <a:buFont typeface="Wingdings" panose="05000000000000000000" pitchFamily="2" charset="2"/>
              <a:buChar char="ü"/>
              <a:defRPr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742950" marR="0" lvl="1" indent="-28575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화면표시 방안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200150" lvl="2" indent="-28575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화면 구성 및 동작 설명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R="0" lvl="1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39593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6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5958"/>
              </p:ext>
            </p:extLst>
          </p:nvPr>
        </p:nvGraphicFramePr>
        <p:xfrm>
          <a:off x="315884" y="914121"/>
          <a:ext cx="11596254" cy="5516420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22422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재현 시나리오 파일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File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Name Extension :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File Contents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Description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Ticket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No : Jira ticket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Type : Spec, Human, Transaction, Logic, Recursive Call, HMI, MCU, Alton, VSM …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Module : Issue Module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URL : HMC Jira ticket link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Info : description for issue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Precondition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재현을 위한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pre-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Step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재현을 위한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trigger-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signals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Expected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Result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검증을 위한 결과값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(Signal: Value)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  <a:tr h="31999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Sample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File Name : EXNCP-40685.tav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File Contents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[Description]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dirty="0"/>
                        <a:t>    </a:t>
                      </a:r>
                      <a:r>
                        <a:rPr lang="en-US" altLang="ko-KR" sz="1000" dirty="0"/>
                        <a:t>Ticket No : EXNCP-40685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Issue Type : Spec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Module : High Performance Gauge [PT280]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HMC : https://jira.ccos.dev/browse/EXNCP-40685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Info : 40685 - NX4E_Bar</a:t>
                      </a:r>
                      <a:r>
                        <a:rPr lang="ko-KR" altLang="en-US" sz="1000" dirty="0"/>
                        <a:t>조건</a:t>
                      </a:r>
                      <a:r>
                        <a:rPr lang="en-US" altLang="ko-KR" sz="1000" dirty="0"/>
                        <a:t>(0~1.3)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ko-KR" altLang="en-US" sz="1000" dirty="0" err="1"/>
                        <a:t>가속시</a:t>
                      </a:r>
                      <a:r>
                        <a:rPr lang="ko-KR" altLang="en-US" sz="1000" dirty="0"/>
                        <a:t> 약 </a:t>
                      </a:r>
                      <a:r>
                        <a:rPr lang="en-US" altLang="ko-KR" sz="1000" dirty="0"/>
                        <a:t>1.0bar</a:t>
                      </a:r>
                      <a:r>
                        <a:rPr lang="ko-KR" altLang="en-US" sz="1000" dirty="0"/>
                        <a:t>로 바로 올라가고 </a:t>
                      </a:r>
                      <a:r>
                        <a:rPr lang="ko-KR" altLang="en-US" sz="1000" dirty="0" err="1"/>
                        <a:t>감속시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로 바로 </a:t>
                      </a:r>
                      <a:r>
                        <a:rPr lang="ko-KR" altLang="en-US" sz="1000" dirty="0" err="1"/>
                        <a:t>떨러지는</a:t>
                      </a:r>
                      <a:r>
                        <a:rPr lang="ko-KR" altLang="en-US" sz="1000" dirty="0"/>
                        <a:t> 현상과 천천히 </a:t>
                      </a:r>
                      <a:r>
                        <a:rPr lang="ko-KR" altLang="en-US" sz="1000" dirty="0" err="1"/>
                        <a:t>감속시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900rpm</a:t>
                      </a:r>
                      <a:r>
                        <a:rPr lang="ko-KR" altLang="en-US" sz="1000" dirty="0"/>
                        <a:t>까지도</a:t>
                      </a:r>
                      <a:endParaRPr lang="en-US" altLang="ko-KR" sz="1000" dirty="0"/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            </a:t>
                      </a:r>
                      <a:r>
                        <a:rPr lang="ko-KR" altLang="en-US" sz="1000" dirty="0" err="1"/>
                        <a:t>터보바가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1.0bar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holding</a:t>
                      </a:r>
                      <a:r>
                        <a:rPr lang="ko-KR" altLang="en-US" sz="1000" dirty="0"/>
                        <a:t>되는 현상이 나타남</a:t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[Precondition]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SFC.Private.IGNElapsed.ElapsedOn0ms 1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SFC.Extension.Settings.Inter_TurboPressureUnitSetStatus</a:t>
                      </a:r>
                      <a:r>
                        <a:rPr lang="en-US" altLang="ko-KR" sz="1000" dirty="0"/>
                        <a:t> 2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SFC.Input_Output_Processing.Inter_EngineOnStatus</a:t>
                      </a:r>
                      <a:r>
                        <a:rPr lang="en-US" altLang="ko-KR" sz="1000" dirty="0"/>
                        <a:t> 1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Vehicle.PT.High_Performance_Gauge.Input_TurboBoostPressureValue</a:t>
                      </a:r>
                      <a:r>
                        <a:rPr lang="en-US" altLang="ko-KR" sz="1000" dirty="0"/>
                        <a:t> 1000 # </a:t>
                      </a:r>
                      <a:r>
                        <a:rPr lang="en-US" altLang="ko-KR" sz="1000" dirty="0" err="1"/>
                        <a:t>ENG_BstPrsrVal</a:t>
                      </a:r>
                      <a:r>
                        <a:rPr lang="en-US" altLang="ko-KR" sz="1000" dirty="0"/>
                        <a:t> 1000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Vehicle.PT.High_Performance_Gauge.Input_AtmosphericPressureValue 10  # </a:t>
                      </a:r>
                      <a:r>
                        <a:rPr lang="en-US" altLang="ko-KR" sz="1000" dirty="0" err="1"/>
                        <a:t>ENG_AtmsphPrsrVal</a:t>
                      </a:r>
                      <a:r>
                        <a:rPr lang="en-US" altLang="ko-KR" sz="1000" dirty="0"/>
                        <a:t> 10	</a:t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[Step]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SFC.Extension.Settings.Inter_TurboPressureUnitSetStatus</a:t>
                      </a:r>
                      <a:r>
                        <a:rPr lang="en-US" altLang="ko-KR" sz="1000" dirty="0"/>
                        <a:t> 3</a:t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[Expected Result]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SFC.High_Performance_Gauge.Constant.TurboGauge.Value</a:t>
                      </a:r>
                      <a:r>
                        <a:rPr lang="en-US" altLang="ko-KR" sz="1000" dirty="0"/>
                        <a:t> 0.57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71733"/>
              </p:ext>
            </p:extLst>
          </p:nvPr>
        </p:nvGraphicFramePr>
        <p:xfrm>
          <a:off x="9942022" y="3525231"/>
          <a:ext cx="13573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357920" imgH="601200" progId="Package">
                  <p:embed/>
                </p:oleObj>
              </mc:Choice>
              <mc:Fallback>
                <p:oleObj name="포장기 셸 개체" showAsIcon="1" r:id="rId2" imgW="135792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42022" y="3525231"/>
                        <a:ext cx="1357312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7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작성법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68420"/>
              </p:ext>
            </p:extLst>
          </p:nvPr>
        </p:nvGraphicFramePr>
        <p:xfrm>
          <a:off x="315884" y="914121"/>
          <a:ext cx="11596254" cy="5442229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54422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작성 </a:t>
                      </a:r>
                      <a:r>
                        <a:rPr lang="en-US" altLang="ko-KR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Guide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공통사항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] 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주석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해당 라인에서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#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이후는 주석으로 인식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공백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(space) 4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칸으로 작성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확장자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.</a:t>
                      </a:r>
                      <a:r>
                        <a:rPr lang="en-US" altLang="ko-KR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[Description]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Ticket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No, Issue Type, Module, URL, Info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항목 작성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[Precondition]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output Node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경우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alton_client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set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사용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manual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기본으로 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Format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[Node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Address] [Value Type] [Value]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Value </a:t>
                      </a:r>
                      <a:r>
                        <a:rPr lang="fr-FR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type :</a:t>
                      </a:r>
                      <a:r>
                        <a:rPr lang="fr-FR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(s)tring, (u)int64_t, (i)nt64_t, (d)ouble, (b)ool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SFC.Extension.AEM.Inter_AEMInitializeComplete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b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true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 Signal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경우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Abstraction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Full Node Address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작성해야 한다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Runtime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Abstraction Signal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VSM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기반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CAN </a:t>
                      </a:r>
                      <a:r>
                        <a:rPr lang="en-US" altLang="ko-KR" sz="1050" baseline="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SignalName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convert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하여 실행</a:t>
                      </a:r>
                      <a:endParaRPr lang="en-US" altLang="ko-KR" sz="105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Vehicle.PT.High_Performance_Gauge.Input_TurboBoostPressureValue 1000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기본 입력 단위는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4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칸의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Signal/Value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단위이며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b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하나의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인가되어야 하는 경우는 </a:t>
                      </a:r>
                      <a:r>
                        <a:rPr lang="en-US" altLang="ko-KR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[Group]</a:t>
                      </a:r>
                      <a:r>
                        <a:rPr lang="ko-KR" altLang="en-US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키워드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하위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 4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 기반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list-up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해야 한다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alton_client inject ENG_BstPrsrVal 1000 ENG_AtmsphPrsrVal 10</a:t>
                      </a:r>
                      <a:endParaRPr lang="en-US" altLang="ko-KR" sz="105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[Group]</a:t>
                      </a:r>
                      <a:b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Vehicle.PT.High_Performance_Gauge.Input_TurboBoostPressureValue 1000</a:t>
                      </a:r>
                      <a:b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Vehicle.PT.High_Performance_Gauge.Input_AtmosphericPressureValue 10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[Step]</a:t>
                      </a:r>
                      <a:endParaRPr lang="en-US" altLang="ko-KR" sz="1050" b="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작성 방법은 </a:t>
                      </a: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[Precondition]</a:t>
                      </a: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</a:t>
                      </a: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 </a:t>
                      </a: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규칙과 동일하게 작성해야 한다</a:t>
                      </a: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[Expected</a:t>
                      </a:r>
                      <a:r>
                        <a:rPr lang="en-US" altLang="ko-KR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Result]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Format</a:t>
                      </a:r>
                      <a:r>
                        <a:rPr lang="en-US" altLang="ko-KR" sz="1050" b="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[Expected Result Node Address] [Value]</a:t>
                      </a:r>
                      <a:endParaRPr lang="ko-KR" altLang="en-US" sz="1050" b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51" y="2614653"/>
            <a:ext cx="4145620" cy="10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3174585"/>
            <a:ext cx="9931867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8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95977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재현 시나리오 파일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(.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Open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파일을 한 개 이상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open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하여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표시되어 선택이 가능하다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3167147"/>
            <a:ext cx="9931866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5406"/>
            <a:ext cx="2743200" cy="365125"/>
          </a:xfrm>
        </p:spPr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9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20769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Open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tc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파일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중 원하는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element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클릭하면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시나리오 파일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출력한다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우측 상단의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버튼을 클릭하면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 대로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signal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들이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inject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Application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내부적으로 첨부된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생성하고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60777"/>
              </p:ext>
            </p:extLst>
          </p:nvPr>
        </p:nvGraphicFramePr>
        <p:xfrm>
          <a:off x="2777316" y="2380686"/>
          <a:ext cx="13017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301760" imgH="601200" progId="Package">
                  <p:embed/>
                </p:oleObj>
              </mc:Choice>
              <mc:Fallback>
                <p:oleObj name="포장기 셸 개체" showAsIcon="1" r:id="rId3" imgW="130176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7316" y="2380686"/>
                        <a:ext cx="13017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1578</Words>
  <Application>Microsoft Macintosh PowerPoint</Application>
  <PresentationFormat>Widescreen</PresentationFormat>
  <Paragraphs>187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Apple SD Gothic Neo</vt:lpstr>
      <vt:lpstr>Apple SD Gothic Neo SemiBold</vt:lpstr>
      <vt:lpstr>HY중고딕</vt:lpstr>
      <vt:lpstr>HY그래픽M</vt:lpstr>
      <vt:lpstr>맑은 고딕</vt:lpstr>
      <vt:lpstr>Arial</vt:lpstr>
      <vt:lpstr>Trebuchet MS</vt:lpstr>
      <vt:lpstr>Wingdings</vt:lpstr>
      <vt:lpstr>Office 테마</vt:lpstr>
      <vt:lpstr>포장기 셸 개체</vt:lpstr>
      <vt:lpstr>Test Application Validation 보완을 위한 검토 내용</vt:lpstr>
      <vt:lpstr>Test Application Validation 보완을 위한 검토 내용</vt:lpstr>
      <vt:lpstr>PowerPoint Presentation</vt:lpstr>
      <vt:lpstr>PowerPoint Presentation</vt:lpstr>
      <vt:lpstr>Test Application Validation 상세 구현 방안</vt:lpstr>
      <vt:lpstr>Test Application Validation 시나리오 파일</vt:lpstr>
      <vt:lpstr>Test Application Validation 시나리오 파일 작성법</vt:lpstr>
      <vt:lpstr>Test Application Validation GUI Sample</vt:lpstr>
      <vt:lpstr>Test Application Validation GUI Sample</vt:lpstr>
      <vt:lpstr>Test Application Validation GUI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</dc:creator>
  <cp:lastModifiedBy>SungWoo Choi</cp:lastModifiedBy>
  <cp:revision>66</cp:revision>
  <dcterms:created xsi:type="dcterms:W3CDTF">2024-01-11T01:39:28Z</dcterms:created>
  <dcterms:modified xsi:type="dcterms:W3CDTF">2024-02-29T07:35:33Z</dcterms:modified>
</cp:coreProperties>
</file>