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72" r:id="rId4"/>
    <p:sldId id="273" r:id="rId5"/>
    <p:sldId id="268" r:id="rId6"/>
    <p:sldId id="269" r:id="rId7"/>
    <p:sldId id="265" r:id="rId8"/>
    <p:sldId id="260" r:id="rId9"/>
    <p:sldId id="267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9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2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35C3-8FC4-4DFC-8771-F6179C41E180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E05C3-6444-4191-900A-029D5E800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785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35C3-8FC4-4DFC-8771-F6179C41E180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E05C3-6444-4191-900A-029D5E800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1958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35C3-8FC4-4DFC-8771-F6179C41E180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E05C3-6444-4191-900A-029D5E800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3633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_Text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그림 44">
            <a:extLst>
              <a:ext uri="{FF2B5EF4-FFF2-40B4-BE49-F238E27FC236}">
                <a16:creationId xmlns:a16="http://schemas.microsoft.com/office/drawing/2014/main" xmlns="" id="{C7611FAB-4FEC-7D46-8D14-86ECA84B6B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28638" b="11102"/>
          <a:stretch/>
        </p:blipFill>
        <p:spPr>
          <a:xfrm>
            <a:off x="6024461" y="1098388"/>
            <a:ext cx="6167538" cy="5759612"/>
          </a:xfrm>
          <a:prstGeom prst="rect">
            <a:avLst/>
          </a:prstGeom>
        </p:spPr>
      </p:pic>
      <p:grpSp>
        <p:nvGrpSpPr>
          <p:cNvPr id="43" name="그룹 42">
            <a:extLst>
              <a:ext uri="{FF2B5EF4-FFF2-40B4-BE49-F238E27FC236}">
                <a16:creationId xmlns:a16="http://schemas.microsoft.com/office/drawing/2014/main" xmlns="" id="{39914EC6-E4FA-DA4F-8629-3D55065D0366}"/>
              </a:ext>
            </a:extLst>
          </p:cNvPr>
          <p:cNvGrpSpPr/>
          <p:nvPr userDrawn="1"/>
        </p:nvGrpSpPr>
        <p:grpSpPr>
          <a:xfrm>
            <a:off x="-1229" y="0"/>
            <a:ext cx="12193230" cy="840912"/>
            <a:chOff x="-999" y="0"/>
            <a:chExt cx="9906999" cy="840912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xmlns="" id="{1AFFAD88-B397-9D4E-903F-623147F0F224}"/>
                </a:ext>
              </a:extLst>
            </p:cNvPr>
            <p:cNvSpPr/>
            <p:nvPr userDrawn="1"/>
          </p:nvSpPr>
          <p:spPr>
            <a:xfrm flipH="1">
              <a:off x="-1" y="0"/>
              <a:ext cx="9906000" cy="8409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800" b="0" i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xmlns="" id="{9F332644-90A3-F248-9B96-BDDE7A35C09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815033" y="411136"/>
              <a:ext cx="631182" cy="219213"/>
            </a:xfrm>
            <a:prstGeom prst="rect">
              <a:avLst/>
            </a:prstGeom>
          </p:spPr>
        </p:pic>
        <p:cxnSp>
          <p:nvCxnSpPr>
            <p:cNvPr id="28" name="직선 연결선[R] 27">
              <a:extLst>
                <a:ext uri="{FF2B5EF4-FFF2-40B4-BE49-F238E27FC236}">
                  <a16:creationId xmlns:a16="http://schemas.microsoft.com/office/drawing/2014/main" xmlns="" id="{78508D37-1B50-6B46-8DC3-45267202BD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840912"/>
              <a:ext cx="9906000" cy="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[R] 36">
              <a:extLst>
                <a:ext uri="{FF2B5EF4-FFF2-40B4-BE49-F238E27FC236}">
                  <a16:creationId xmlns:a16="http://schemas.microsoft.com/office/drawing/2014/main" xmlns="" id="{B0DB8B36-BFB5-2848-8F46-80369B2B60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999" y="840912"/>
              <a:ext cx="76264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6656D3EC-B5D2-734A-8DF8-BB984EE9AA9D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xmlns="" id="{94C47AB7-5305-4748-9092-73F27AD5437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37404" y="813005"/>
            <a:ext cx="8728662" cy="484188"/>
          </a:xfrm>
        </p:spPr>
        <p:txBody>
          <a:bodyPr anchor="b">
            <a:noAutofit/>
          </a:bodyPr>
          <a:lstStyle>
            <a:lvl1pPr marL="0" indent="0" algn="l">
              <a:buNone/>
              <a:defRPr sz="1800" b="0" i="0" baseline="0">
                <a:solidFill>
                  <a:srgbClr val="E028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Apple SD Gothic Neo" panose="02000300000000000000" pitchFamily="2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endParaRPr kumimoji="1" lang="ko-KR" alt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0CB6BA1E-5D26-4E41-9EE6-8EDE4D513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406" y="40870"/>
            <a:ext cx="8728661" cy="800048"/>
          </a:xfrm>
        </p:spPr>
        <p:txBody>
          <a:bodyPr anchor="b">
            <a:normAutofit/>
          </a:bodyPr>
          <a:lstStyle>
            <a:lvl1pPr>
              <a:defRPr sz="2800" b="1" i="0" baseline="0">
                <a:latin typeface="Apple SD Gothic Neo SemiBold" panose="02000300000000000000" pitchFamily="2" charset="-127"/>
                <a:ea typeface="Apple SD Gothic Neo SemiBold" panose="02000300000000000000" pitchFamily="2" charset="-127"/>
                <a:cs typeface="Apple SD Gothic Neo SemiBold" panose="020003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0" name="텍스트 개체 틀 20">
            <a:extLst>
              <a:ext uri="{FF2B5EF4-FFF2-40B4-BE49-F238E27FC236}">
                <a16:creationId xmlns:a16="http://schemas.microsoft.com/office/drawing/2014/main" xmlns="" id="{E3BAF360-4DD7-6744-9D09-BAAEDA0629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1" y="1402484"/>
            <a:ext cx="10515600" cy="4774796"/>
          </a:xfrm>
        </p:spPr>
        <p:txBody>
          <a:bodyPr>
            <a:normAutofit/>
          </a:bodyPr>
          <a:lstStyle>
            <a:lvl1pPr marL="84600" indent="-156600">
              <a:lnSpc>
                <a:spcPct val="110000"/>
              </a:lnSpc>
              <a:defRPr sz="2000" b="0" i="0" baseline="0">
                <a:latin typeface="Apple SD Gothic Neo" panose="02000300000000000000" pitchFamily="2" charset="-127"/>
                <a:ea typeface="Apple SD Gothic Neo" panose="02000300000000000000" pitchFamily="2" charset="-127"/>
                <a:cs typeface="Apple SD Gothic Neo" panose="02000300000000000000" pitchFamily="2" charset="-127"/>
              </a:defRPr>
            </a:lvl1pPr>
            <a:lvl2pPr marL="396000" indent="-156600">
              <a:lnSpc>
                <a:spcPct val="110000"/>
              </a:lnSpc>
              <a:defRPr sz="1800" b="0" i="0" baseline="0">
                <a:latin typeface="Apple SD Gothic Neo" panose="02000300000000000000" pitchFamily="2" charset="-127"/>
                <a:ea typeface="Apple SD Gothic Neo" panose="02000300000000000000" pitchFamily="2" charset="-127"/>
                <a:cs typeface="Apple SD Gothic Neo" panose="02000300000000000000" pitchFamily="2" charset="-127"/>
              </a:defRPr>
            </a:lvl2pPr>
            <a:lvl3pPr marL="648000" indent="-156600">
              <a:lnSpc>
                <a:spcPct val="110000"/>
              </a:lnSpc>
              <a:defRPr sz="1600" b="0" i="0" baseline="0">
                <a:latin typeface="Apple SD Gothic Neo" panose="02000300000000000000" pitchFamily="2" charset="-127"/>
                <a:ea typeface="Apple SD Gothic Neo" panose="02000300000000000000" pitchFamily="2" charset="-127"/>
                <a:cs typeface="Apple SD Gothic Neo" panose="02000300000000000000" pitchFamily="2" charset="-127"/>
              </a:defRPr>
            </a:lvl3pPr>
            <a:lvl4pPr marL="936000" indent="-156600">
              <a:lnSpc>
                <a:spcPct val="110000"/>
              </a:lnSpc>
              <a:defRPr sz="1400" b="0" i="0" baseline="0">
                <a:latin typeface="Apple SD Gothic Neo" panose="02000300000000000000" pitchFamily="2" charset="-127"/>
                <a:ea typeface="Apple SD Gothic Neo" panose="02000300000000000000" pitchFamily="2" charset="-127"/>
                <a:cs typeface="Apple SD Gothic Neo" panose="02000300000000000000" pitchFamily="2" charset="-127"/>
              </a:defRPr>
            </a:lvl4pPr>
            <a:lvl5pPr marL="1224000" indent="-156600">
              <a:lnSpc>
                <a:spcPct val="110000"/>
              </a:lnSpc>
              <a:defRPr sz="1300" b="0" i="0" baseline="0">
                <a:latin typeface="Apple SD Gothic Neo" panose="02000300000000000000" pitchFamily="2" charset="-127"/>
                <a:ea typeface="Apple SD Gothic Neo" panose="02000300000000000000" pitchFamily="2" charset="-127"/>
                <a:cs typeface="Apple SD Gothic Neo" panose="02000300000000000000" pitchFamily="2" charset="-127"/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707836E3-51A3-5C48-A4BB-EED3864CEEC7}"/>
              </a:ext>
            </a:extLst>
          </p:cNvPr>
          <p:cNvSpPr txBox="1">
            <a:spLocks/>
          </p:cNvSpPr>
          <p:nvPr userDrawn="1"/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0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SpoqaHanSans" charset="-128"/>
                <a:cs typeface="SpoqaHanSans" charset="-128"/>
              </a:rPr>
              <a:t> © IVIS, Inc.</a:t>
            </a:r>
            <a:r>
              <a:rPr lang="en-US" altLang="ko-KR" sz="1000" b="0" i="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SpoqaHanSans" charset="-128"/>
                <a:cs typeface="SpoqaHanSans" charset="-128"/>
              </a:rPr>
              <a:t> </a:t>
            </a:r>
            <a:r>
              <a:rPr lang="ko-KR" altLang="en-US" sz="1000" b="0" i="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SpoqaHanSans" charset="-128"/>
                <a:cs typeface="SpoqaHanSans" charset="-128"/>
              </a:rPr>
              <a:t> </a:t>
            </a:r>
            <a:r>
              <a:rPr lang="en-US" altLang="ko-KR" sz="10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SpoqaHanSans" charset="-128"/>
                <a:cs typeface="SpoqaHanSans" charset="-128"/>
              </a:rPr>
              <a:t>All rights reserved.</a:t>
            </a:r>
            <a:endParaRPr kumimoji="1" lang="ko-KR" altLang="en-US" sz="1000" b="0" i="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SpoqaHanSans" charset="-128"/>
              <a:cs typeface="SpoqaHanSans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9401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35C3-8FC4-4DFC-8771-F6179C41E180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E05C3-6444-4191-900A-029D5E800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444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35C3-8FC4-4DFC-8771-F6179C41E180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E05C3-6444-4191-900A-029D5E800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5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35C3-8FC4-4DFC-8771-F6179C41E180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E05C3-6444-4191-900A-029D5E800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544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35C3-8FC4-4DFC-8771-F6179C41E180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E05C3-6444-4191-900A-029D5E800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636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35C3-8FC4-4DFC-8771-F6179C41E180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E05C3-6444-4191-900A-029D5E800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70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35C3-8FC4-4DFC-8771-F6179C41E180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E05C3-6444-4191-900A-029D5E800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938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35C3-8FC4-4DFC-8771-F6179C41E180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E05C3-6444-4191-900A-029D5E800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831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35C3-8FC4-4DFC-8771-F6179C41E180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E05C3-6444-4191-900A-029D5E800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184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735C3-8FC4-4DFC-8771-F6179C41E180}" type="datetimeFigureOut">
              <a:rPr lang="ko-KR" altLang="en-US" smtClean="0"/>
              <a:t>2024-02-28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E05C3-6444-4191-900A-029D5E8000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59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A46124EA-BB7B-422C-87A8-E1A71F494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6D3EC-B5D2-734A-8DF8-BB984EE9AA9D}" type="slidenum">
              <a:rPr kumimoji="1" lang="ko-KR" altLang="en-US" smtClean="0">
                <a:latin typeface="Trebuchet MS" panose="020B0603020202020204" pitchFamily="34" charset="0"/>
              </a:rPr>
              <a:pPr/>
              <a:t>1</a:t>
            </a:fld>
            <a:endParaRPr kumimoji="1" lang="ko-KR" altLang="en-US">
              <a:latin typeface="Trebuchet MS" panose="020B0603020202020204" pitchFamily="34" charset="0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58A4A245-BBC6-43FF-89B3-8930B17B1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68" y="0"/>
            <a:ext cx="9144358" cy="800048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Test Application Validation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보완을 위한 검토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내용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="" xmlns:a16="http://schemas.microsoft.com/office/drawing/2014/main" id="{06692AF2-1D5A-479B-A325-DEA76A48DCA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67888" y="1171815"/>
          <a:ext cx="10495115" cy="5095982"/>
        </p:xfrm>
        <a:graphic>
          <a:graphicData uri="http://schemas.openxmlformats.org/drawingml/2006/table">
            <a:tbl>
              <a:tblPr/>
              <a:tblGrid>
                <a:gridCol w="1639906">
                  <a:extLst>
                    <a:ext uri="{9D8B030D-6E8A-4147-A177-3AD203B41FA5}">
                      <a16:colId xmlns="" xmlns:a16="http://schemas.microsoft.com/office/drawing/2014/main" val="3574846576"/>
                    </a:ext>
                  </a:extLst>
                </a:gridCol>
                <a:gridCol w="8855209">
                  <a:extLst>
                    <a:ext uri="{9D8B030D-6E8A-4147-A177-3AD203B41FA5}">
                      <a16:colId xmlns="" xmlns:a16="http://schemas.microsoft.com/office/drawing/2014/main" val="384165325"/>
                    </a:ext>
                  </a:extLst>
                </a:gridCol>
              </a:tblGrid>
              <a:tr h="157825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dirty="0" smtClean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목적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fontAlgn="ctr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400" dirty="0" smtClean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Test Application은 검증 가시성을 확보하고, </a:t>
                      </a:r>
                      <a:r>
                        <a:rPr lang="ko-KR" altLang="en-US" sz="1400" dirty="0" err="1" smtClean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노드들에</a:t>
                      </a:r>
                      <a:r>
                        <a:rPr lang="ko-KR" altLang="en-US" sz="1400" dirty="0" smtClean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대한 테스트 시 관심 있는 값들을 GUI를 통해 확인 가능하며, 테스트 가시성을 높이는 방안에 복합 시나리오 발굴하고 개발자들이 효율적으로 debugging 가능하게 하기 위한 방안 검토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05025700"/>
                  </a:ext>
                </a:extLst>
              </a:tr>
              <a:tr h="351772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검토 사항</a:t>
                      </a:r>
                      <a:endParaRPr lang="en-US" altLang="ko-KR" sz="1600" dirty="0" smtClean="0"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400" dirty="0" smtClean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최근 발생 이슈들 중에 </a:t>
                      </a:r>
                      <a:r>
                        <a:rPr lang="en-US" altLang="ko-KR" sz="1400" dirty="0" smtClean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debugging</a:t>
                      </a:r>
                      <a:r>
                        <a:rPr lang="ko-KR" altLang="en-US" sz="1400" dirty="0" smtClean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에 어려움이 있거나 시간이 소요되었던 </a:t>
                      </a:r>
                      <a:r>
                        <a:rPr lang="en-US" altLang="ko-KR" sz="1400" dirty="0" smtClean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issue case </a:t>
                      </a:r>
                      <a:r>
                        <a:rPr lang="ko-KR" altLang="en-US" sz="1400" dirty="0" smtClean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기반으로 방안 도출</a:t>
                      </a:r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  <a:p>
                      <a:pPr marL="285750" marR="0" lvl="0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400" dirty="0" smtClean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현재 </a:t>
                      </a:r>
                      <a:r>
                        <a:rPr lang="en-US" altLang="ko-KR" sz="1400" dirty="0" smtClean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SFC </a:t>
                      </a:r>
                      <a:r>
                        <a:rPr lang="ko-KR" altLang="en-US" sz="1400" dirty="0" smtClean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이슈 중 </a:t>
                      </a:r>
                      <a:r>
                        <a:rPr lang="en-US" altLang="ko-KR" sz="1400" dirty="0" smtClean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unit </a:t>
                      </a:r>
                      <a:r>
                        <a:rPr lang="ko-KR" altLang="en-US" sz="1400" dirty="0" smtClean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단위 </a:t>
                      </a:r>
                      <a:r>
                        <a:rPr lang="en-US" altLang="ko-KR" sz="1400" dirty="0" smtClean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test</a:t>
                      </a:r>
                      <a:r>
                        <a:rPr lang="ko-KR" altLang="en-US" sz="1400" dirty="0" smtClean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외에 복합 시나리오에 의한 이슈가 발생</a:t>
                      </a:r>
                      <a:endParaRPr lang="en-US" altLang="ko-KR" sz="1400" dirty="0" smtClean="0"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  <a:p>
                      <a:pPr marL="285750" marR="0" lvl="0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altLang="ko-KR" sz="1400" dirty="0" smtClean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SFC output publish </a:t>
                      </a:r>
                      <a:r>
                        <a:rPr lang="ko-KR" altLang="en-US" sz="1400" dirty="0" smtClean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시점에</a:t>
                      </a:r>
                      <a:endParaRPr lang="en-US" altLang="ko-KR" sz="1400" dirty="0" smtClean="0"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  <a:p>
                      <a:pPr marL="742950" marR="0" lvl="1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Event/Constant publish 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정책에 의해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constant pre-flush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로 인한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transaction 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분리되어 의도하지 않은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transaction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에 반응하는 이슈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(EXNCP-37862, EXNCP-39703)</a:t>
                      </a:r>
                    </a:p>
                    <a:p>
                      <a:pPr marL="742950" marR="0" lvl="1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개발자의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flush() 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사용과 많은 함수 호출로 인해 의도하지 않은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transaction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에 반응하는 이슈</a:t>
                      </a:r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  <a:p>
                      <a:pPr marL="4572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  <a:p>
                      <a:pPr marL="285750" marR="0" lvl="0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validator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를 통해 검증하는 신호는 일반적으로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expected result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만 검증하는 방법으로는 복합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/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연동 이슈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(</a:t>
                      </a:r>
                      <a:r>
                        <a:rPr lang="en-US" altLang="ko-KR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e.g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: transaction 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이슈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)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에 대한 검증에는 한계가 존재할 것으로 보임</a:t>
                      </a:r>
                    </a:p>
                    <a:p>
                      <a:pPr marL="285750" marR="0" lvl="0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추가로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,</a:t>
                      </a:r>
                    </a:p>
                    <a:p>
                      <a:pPr marL="742950" marR="0" lvl="1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SFCHelper 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영역 </a:t>
                      </a:r>
                      <a:r>
                        <a:rPr lang="ko-KR" altLang="en-US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미검증</a:t>
                      </a:r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  <a:p>
                      <a:pPr marL="742950" marR="0" lvl="1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해당 영역은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HMI Application 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팀에서는 사용만하고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, SFC 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팀도 배포 후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unit test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만 진행 후 </a:t>
                      </a:r>
                      <a:r>
                        <a:rPr lang="en-US" altLang="ko-KR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pr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생성하기 때문에 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SFCHelper</a:t>
                      </a:r>
                      <a:r>
                        <a:rPr lang="ko-KR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를 통한 데이터 수신에 대한 검증이 되지 않고 있습니다</a:t>
                      </a:r>
                      <a:r>
                        <a:rPr lang="en-US" altLang="ko-K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.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10413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433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68" y="3167148"/>
            <a:ext cx="9931865" cy="324000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A46124EA-BB7B-422C-87A8-E1A71F494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6D3EC-B5D2-734A-8DF8-BB984EE9AA9D}" type="slidenum">
              <a:rPr kumimoji="1" lang="ko-KR" altLang="en-US" smtClean="0">
                <a:latin typeface="Trebuchet MS" panose="020B0603020202020204" pitchFamily="34" charset="0"/>
              </a:rPr>
              <a:pPr/>
              <a:t>10</a:t>
            </a:fld>
            <a:endParaRPr kumimoji="1" lang="ko-KR" altLang="en-US">
              <a:latin typeface="Trebuchet MS" panose="020B0603020202020204" pitchFamily="34" charset="0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58A4A245-BBC6-43FF-89B3-8930B17B1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305" y="99753"/>
            <a:ext cx="8976717" cy="657299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Test Application Validation GUI Sample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xmlns="" id="{06692AF2-1D5A-479B-A325-DEA76A48D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793551"/>
              </p:ext>
            </p:extLst>
          </p:nvPr>
        </p:nvGraphicFramePr>
        <p:xfrm>
          <a:off x="282633" y="922433"/>
          <a:ext cx="11596254" cy="2244715"/>
        </p:xfrm>
        <a:graphic>
          <a:graphicData uri="http://schemas.openxmlformats.org/drawingml/2006/table">
            <a:tbl>
              <a:tblPr/>
              <a:tblGrid>
                <a:gridCol w="1811963">
                  <a:extLst>
                    <a:ext uri="{9D8B030D-6E8A-4147-A177-3AD203B41FA5}">
                      <a16:colId xmlns:a16="http://schemas.microsoft.com/office/drawing/2014/main" xmlns="" val="3574846576"/>
                    </a:ext>
                  </a:extLst>
                </a:gridCol>
                <a:gridCol w="9784291">
                  <a:extLst>
                    <a:ext uri="{9D8B030D-6E8A-4147-A177-3AD203B41FA5}">
                      <a16:colId xmlns:a16="http://schemas.microsoft.com/office/drawing/2014/main" xmlns="" val="384165325"/>
                    </a:ext>
                  </a:extLst>
                </a:gridCol>
              </a:tblGrid>
              <a:tr h="224471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설명</a:t>
                      </a:r>
                      <a:endParaRPr lang="en-US" altLang="ko-KR" sz="1100" dirty="0"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①번 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Layer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의 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Start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버튼이 클릭되면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시나리오가 동작하고 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Stop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버튼으로 변환된다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en-US" altLang="ko-KR" sz="1050" b="0" i="0" u="none" strike="noStrike" baseline="0" dirty="0">
                        <a:solidFill>
                          <a:srgbClr val="000000"/>
                        </a:solidFill>
                        <a:effectLst/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  <a:p>
                      <a:pPr marL="742950" marR="0" lvl="1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시나리오 대로 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signal </a:t>
                      </a:r>
                      <a:r>
                        <a:rPr lang="ko-KR" altLang="en-US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들이 입력되면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②</a:t>
                      </a:r>
                      <a:r>
                        <a:rPr lang="ko-KR" altLang="en-US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번과 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③</a:t>
                      </a:r>
                      <a:r>
                        <a:rPr lang="ko-KR" altLang="en-US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 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Layer</a:t>
                      </a:r>
                      <a:r>
                        <a:rPr lang="ko-KR" altLang="en-US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같이 수신되는 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[Address]: [Value]</a:t>
                      </a:r>
                      <a:r>
                        <a:rPr lang="ko-KR" altLang="en-US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출력된다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742950" marR="0" lvl="1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②</a:t>
                      </a:r>
                      <a:r>
                        <a:rPr lang="ko-KR" altLang="en-US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번과 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③</a:t>
                      </a:r>
                      <a:r>
                        <a:rPr lang="ko-KR" altLang="en-US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번 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Layer</a:t>
                      </a:r>
                      <a:r>
                        <a:rPr lang="ko-KR" altLang="en-US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의 우측 상단의 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Clear </a:t>
                      </a:r>
                      <a:r>
                        <a:rPr lang="ko-KR" altLang="en-US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버튼을 클릭하면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해당 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Layer</a:t>
                      </a:r>
                      <a:r>
                        <a:rPr lang="ko-KR" altLang="en-US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에 표시되었던 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[Address]: [Value] list </a:t>
                      </a:r>
                      <a:r>
                        <a:rPr lang="ko-KR" altLang="en-US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정보가 지워진다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 marL="742950" marR="0" lvl="1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TBD</a:t>
                      </a:r>
                    </a:p>
                    <a:p>
                      <a:pPr marL="1200150" marR="0" lvl="2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Expected Result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기반 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validation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판단 결과 방안은 추후 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update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예정</a:t>
                      </a:r>
                      <a:endParaRPr lang="en-US" altLang="ko-KR" sz="1050" b="0" i="0" u="none" strike="noStrike" baseline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10413741"/>
                  </a:ext>
                </a:extLst>
              </a:tr>
            </a:tbl>
          </a:graphicData>
        </a:graphic>
      </p:graphicFrame>
      <p:sp>
        <p:nvSpPr>
          <p:cNvPr id="3" name="타원 2"/>
          <p:cNvSpPr/>
          <p:nvPr/>
        </p:nvSpPr>
        <p:spPr>
          <a:xfrm>
            <a:off x="1670858" y="3266903"/>
            <a:ext cx="299258" cy="2743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4691149" y="3266903"/>
            <a:ext cx="299258" cy="2743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7783484" y="3266903"/>
            <a:ext cx="299258" cy="2743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629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A46124EA-BB7B-422C-87A8-E1A71F494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6D3EC-B5D2-734A-8DF8-BB984EE9AA9D}" type="slidenum">
              <a:rPr kumimoji="1" lang="ko-KR" altLang="en-US" smtClean="0">
                <a:latin typeface="Trebuchet MS" panose="020B0603020202020204" pitchFamily="34" charset="0"/>
              </a:rPr>
              <a:pPr/>
              <a:t>2</a:t>
            </a:fld>
            <a:endParaRPr kumimoji="1" lang="ko-KR" altLang="en-US">
              <a:latin typeface="Trebuchet MS" panose="020B0603020202020204" pitchFamily="34" charset="0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58A4A245-BBC6-43FF-89B3-8930B17B1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68" y="0"/>
            <a:ext cx="9144358" cy="800048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Test Application Validation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보완을 위한 검토 내용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="" xmlns:a16="http://schemas.microsoft.com/office/drawing/2014/main" id="{06692AF2-1D5A-479B-A325-DEA76A48DCA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06868" y="1087540"/>
          <a:ext cx="10495115" cy="5055565"/>
        </p:xfrm>
        <a:graphic>
          <a:graphicData uri="http://schemas.openxmlformats.org/drawingml/2006/table">
            <a:tbl>
              <a:tblPr/>
              <a:tblGrid>
                <a:gridCol w="1639906">
                  <a:extLst>
                    <a:ext uri="{9D8B030D-6E8A-4147-A177-3AD203B41FA5}">
                      <a16:colId xmlns="" xmlns:a16="http://schemas.microsoft.com/office/drawing/2014/main" val="3574846576"/>
                    </a:ext>
                  </a:extLst>
                </a:gridCol>
                <a:gridCol w="8855209">
                  <a:extLst>
                    <a:ext uri="{9D8B030D-6E8A-4147-A177-3AD203B41FA5}">
                      <a16:colId xmlns="" xmlns:a16="http://schemas.microsoft.com/office/drawing/2014/main" val="384165325"/>
                    </a:ext>
                  </a:extLst>
                </a:gridCol>
              </a:tblGrid>
              <a:tr h="330989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제안 사항</a:t>
                      </a:r>
                      <a:endParaRPr lang="en-US" altLang="ko-KR" sz="1600" dirty="0" smtClean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altLang="ko-KR" sz="1400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GUI Test Application</a:t>
                      </a:r>
                      <a:r>
                        <a:rPr lang="ko-KR" altLang="en-US" sz="1400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과 추가로 아래 그림과 같이 </a:t>
                      </a:r>
                      <a:r>
                        <a:rPr lang="en-US" altLang="ko-KR" sz="1400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SFC </a:t>
                      </a:r>
                      <a:r>
                        <a:rPr lang="ko-KR" altLang="en-US" sz="1400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개발자들도 </a:t>
                      </a:r>
                      <a:r>
                        <a:rPr lang="en-US" altLang="ko-KR" sz="1400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data </a:t>
                      </a:r>
                      <a:r>
                        <a:rPr lang="ko-KR" altLang="en-US" sz="1400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흐름을 직관적으로 볼 수 있도록</a:t>
                      </a:r>
                    </a:p>
                    <a:p>
                      <a:pPr marL="742950" marR="0" lvl="1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ko-KR" altLang="en-US" sz="1400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입력한</a:t>
                      </a:r>
                      <a:r>
                        <a:rPr lang="en-US" altLang="ko-KR" sz="1400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(Input) signal</a:t>
                      </a:r>
                      <a:r>
                        <a:rPr lang="ko-KR" altLang="en-US" sz="1400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과</a:t>
                      </a:r>
                      <a:r>
                        <a:rPr lang="en-US" altLang="ko-KR" sz="1400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data</a:t>
                      </a:r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  <a:p>
                      <a:pPr marL="742950" marR="0" lvl="1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altLang="ko-KR" sz="1400" dirty="0" err="1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AltonServcie</a:t>
                      </a:r>
                      <a:r>
                        <a:rPr lang="en-US" altLang="ko-KR" sz="1400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publish signal, data</a:t>
                      </a:r>
                    </a:p>
                    <a:p>
                      <a:pPr marL="742950" marR="0" lvl="1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altLang="ko-KR" sz="1400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HMI Application</a:t>
                      </a:r>
                      <a:r>
                        <a:rPr lang="ko-KR" altLang="en-US" sz="1400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에서 수신 </a:t>
                      </a:r>
                      <a:r>
                        <a:rPr lang="en-US" altLang="ko-KR" sz="1400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signal, data</a:t>
                      </a:r>
                    </a:p>
                    <a:p>
                      <a:pPr marL="4572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400" dirty="0" err="1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를</a:t>
                      </a:r>
                      <a:r>
                        <a:rPr lang="ko-KR" altLang="en-US" sz="1400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구분하여 </a:t>
                      </a:r>
                      <a:r>
                        <a:rPr lang="en-US" altLang="ko-KR" sz="1400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log </a:t>
                      </a:r>
                      <a:r>
                        <a:rPr lang="ko-KR" altLang="en-US" sz="1400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형태로 출력 </a:t>
                      </a:r>
                      <a:r>
                        <a:rPr lang="en-US" altLang="ko-KR" sz="1400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(</a:t>
                      </a:r>
                      <a:r>
                        <a:rPr lang="ko-KR" altLang="en-US" sz="1400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다음 페이지 그림에서 빨간 점선 박스 영역</a:t>
                      </a:r>
                      <a:r>
                        <a:rPr lang="en-US" altLang="ko-KR" sz="1400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)</a:t>
                      </a:r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  <a:p>
                      <a:pPr marL="4572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  <a:p>
                      <a:pPr marL="285750" marR="0" lvl="0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400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만약 하기와 같은 정보를 출력하여 </a:t>
                      </a:r>
                      <a:r>
                        <a:rPr lang="en-US" altLang="ko-KR" sz="1400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Test Application</a:t>
                      </a:r>
                      <a:r>
                        <a:rPr lang="ko-KR" altLang="en-US" sz="1400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의 </a:t>
                      </a:r>
                      <a:r>
                        <a:rPr lang="en-US" altLang="ko-KR" sz="1400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GUI</a:t>
                      </a:r>
                      <a:r>
                        <a:rPr lang="ko-KR" altLang="en-US" sz="1400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와 검증 시나리오에 의한 데이터 흐름을 동시에 확인할 수 있다면</a:t>
                      </a:r>
                      <a:endParaRPr lang="en-US" altLang="ko-KR" sz="1400" dirty="0" smtClean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  <a:p>
                      <a:pPr marL="742950" marR="0" lvl="1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ko-KR" altLang="en-US" sz="1400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검증 시에 실제 </a:t>
                      </a:r>
                      <a:r>
                        <a:rPr lang="en-US" altLang="ko-KR" sz="1400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case</a:t>
                      </a:r>
                      <a:r>
                        <a:rPr lang="ko-KR" altLang="en-US" sz="1400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에 사용된 </a:t>
                      </a:r>
                      <a:r>
                        <a:rPr lang="en-US" altLang="ko-KR" sz="1400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Input signal/data list</a:t>
                      </a:r>
                    </a:p>
                    <a:p>
                      <a:pPr marL="742950" marR="0" lvl="1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altLang="ko-KR" sz="1400" dirty="0" err="1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AltonService</a:t>
                      </a:r>
                      <a:r>
                        <a:rPr lang="ko-KR" altLang="en-US" sz="1400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가 전달하는 </a:t>
                      </a:r>
                      <a:r>
                        <a:rPr lang="en-US" altLang="ko-KR" sz="1400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output signal/data list</a:t>
                      </a:r>
                    </a:p>
                    <a:p>
                      <a:pPr marL="742950" marR="0" lvl="1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en-US" altLang="ko-KR" sz="1400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IPC</a:t>
                      </a:r>
                      <a:r>
                        <a:rPr lang="ko-KR" altLang="en-US" sz="1400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와 </a:t>
                      </a:r>
                      <a:r>
                        <a:rPr lang="en-US" altLang="ko-KR" sz="1400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SFCHelper</a:t>
                      </a:r>
                      <a:r>
                        <a:rPr lang="ko-KR" altLang="en-US" sz="1400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를 통해 전달받는 </a:t>
                      </a:r>
                      <a:r>
                        <a:rPr lang="en-US" altLang="ko-KR" sz="1400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Application Layer</a:t>
                      </a:r>
                      <a:r>
                        <a:rPr lang="ko-KR" altLang="en-US" sz="1400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에서 전달 받는 </a:t>
                      </a:r>
                      <a:r>
                        <a:rPr lang="en-US" altLang="ko-KR" sz="1400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output signal/data list</a:t>
                      </a:r>
                    </a:p>
                    <a:p>
                      <a:pPr marL="4572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개발자들이 이슈를 미리 확인하거나 가시성이 확보된 데이터 정보로 빠른 </a:t>
                      </a:r>
                      <a:r>
                        <a:rPr lang="en-US" altLang="ko-KR" sz="1400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debugging</a:t>
                      </a:r>
                      <a:r>
                        <a:rPr lang="ko-KR" altLang="en-US" sz="1400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을 통해 이슈 대응이 가능할 것이라고 기대됩니다</a:t>
                      </a:r>
                      <a:r>
                        <a:rPr lang="en-US" altLang="ko-KR" sz="1400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.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310413741"/>
                  </a:ext>
                </a:extLst>
              </a:tr>
              <a:tr h="174567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기대 효과</a:t>
                      </a:r>
                      <a:endParaRPr lang="en-US" altLang="ko-KR" sz="1600" dirty="0" smtClean="0">
                        <a:latin typeface="HY중고딕" panose="02030600000101010101" pitchFamily="18" charset="-127"/>
                        <a:ea typeface="HY중고딕" panose="02030600000101010101" pitchFamily="18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최종적으로</a:t>
                      </a:r>
                      <a:r>
                        <a:rPr lang="en-US" altLang="ko-KR" sz="1400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, Test Application GUI</a:t>
                      </a:r>
                      <a:r>
                        <a:rPr lang="ko-KR" altLang="en-US" sz="1400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를 사용해 육안으로 확인하면서</a:t>
                      </a:r>
                      <a:r>
                        <a:rPr lang="en-US" altLang="ko-KR" sz="1400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상위 </a:t>
                      </a:r>
                      <a:r>
                        <a:rPr lang="en-US" altLang="ko-KR" sz="1400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3</a:t>
                      </a:r>
                      <a:r>
                        <a:rPr lang="ko-KR" altLang="en-US" sz="1400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가지 정보에 대해 </a:t>
                      </a:r>
                      <a:r>
                        <a:rPr lang="en-US" altLang="ko-KR" sz="1400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transaction </a:t>
                      </a:r>
                      <a:r>
                        <a:rPr lang="ko-KR" altLang="en-US" sz="1400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단위로 정보를 출력해준다면</a:t>
                      </a:r>
                      <a:r>
                        <a:rPr lang="en-US" altLang="ko-KR" sz="1400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이슈 분석 시 유사한 상황 및 정책</a:t>
                      </a:r>
                      <a:r>
                        <a:rPr lang="en-US" altLang="ko-KR" sz="1400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/history(Jira, </a:t>
                      </a:r>
                      <a:r>
                        <a:rPr lang="en-US" altLang="ko-KR" sz="1400" dirty="0" err="1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Pr</a:t>
                      </a:r>
                      <a:r>
                        <a:rPr lang="en-US" altLang="ko-KR" sz="1400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 comment)</a:t>
                      </a:r>
                      <a:r>
                        <a:rPr lang="ko-KR" altLang="en-US" sz="1400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를 찾지 않고</a:t>
                      </a:r>
                      <a:r>
                        <a:rPr lang="en-US" altLang="ko-KR" sz="1400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,</a:t>
                      </a:r>
                    </a:p>
                    <a:p>
                      <a:r>
                        <a:rPr lang="en-US" altLang="ko-KR" sz="1400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SFCHelper</a:t>
                      </a:r>
                      <a:r>
                        <a:rPr lang="ko-KR" altLang="en-US" sz="1400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에서 발생하는 이슈는 </a:t>
                      </a:r>
                      <a:r>
                        <a:rPr lang="en-US" altLang="ko-KR" sz="1400" dirty="0" err="1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alton_client</a:t>
                      </a:r>
                      <a:r>
                        <a:rPr lang="ko-KR" altLang="en-US" sz="1400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로는 전송이 되어 확인이 되지만 </a:t>
                      </a:r>
                      <a:r>
                        <a:rPr lang="en-US" altLang="ko-KR" sz="1400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HMI Application</a:t>
                      </a:r>
                      <a:r>
                        <a:rPr lang="ko-KR" altLang="en-US" sz="1400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에서는 잘못 수신 받거나</a:t>
                      </a:r>
                      <a:r>
                        <a:rPr lang="en-US" altLang="ko-KR" sz="1400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, </a:t>
                      </a:r>
                      <a:r>
                        <a:rPr lang="ko-KR" altLang="en-US" sz="1400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수신을 받지 못하는 상황 등을 보다 직관적으로 볼 수 있어 이슈 분석 및 검증에 더 효율적으로 도움이 될 것으로 보입니다</a:t>
                      </a:r>
                      <a:r>
                        <a:rPr lang="en-US" altLang="ko-KR" sz="1400" dirty="0" smtClean="0">
                          <a:latin typeface="HY중고딕" panose="02030600000101010101" pitchFamily="18" charset="-127"/>
                          <a:ea typeface="HY중고딕" panose="02030600000101010101" pitchFamily="18" charset="-127"/>
                        </a:rPr>
                        <a:t>.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모서리가 둥근 직사각형 4"/>
          <p:cNvSpPr/>
          <p:nvPr/>
        </p:nvSpPr>
        <p:spPr>
          <a:xfrm>
            <a:off x="7351223" y="2154496"/>
            <a:ext cx="1210888" cy="339321"/>
          </a:xfrm>
          <a:prstGeom prst="round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176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A46124EA-BB7B-422C-87A8-E1A71F494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6D3EC-B5D2-734A-8DF8-BB984EE9AA9D}" type="slidenum">
              <a:rPr kumimoji="1" lang="ko-KR" altLang="en-US" smtClean="0">
                <a:latin typeface="Trebuchet MS" panose="020B0603020202020204" pitchFamily="34" charset="0"/>
              </a:rPr>
              <a:pPr/>
              <a:t>3</a:t>
            </a:fld>
            <a:endParaRPr kumimoji="1" lang="ko-KR" altLang="en-US">
              <a:latin typeface="Trebuchet MS" panose="020B0603020202020204" pitchFamily="34" charset="0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0" y="867980"/>
            <a:ext cx="4378036" cy="5965081"/>
            <a:chOff x="30884" y="623455"/>
            <a:chExt cx="4378036" cy="5965081"/>
          </a:xfrm>
        </p:grpSpPr>
        <p:sp>
          <p:nvSpPr>
            <p:cNvPr id="8" name="직사각형 7"/>
            <p:cNvSpPr/>
            <p:nvPr/>
          </p:nvSpPr>
          <p:spPr>
            <a:xfrm>
              <a:off x="292253" y="3384801"/>
              <a:ext cx="3999285" cy="194552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62665" y="4167419"/>
              <a:ext cx="3637682" cy="10689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+mj-lt"/>
                </a:rPr>
                <a:t>altonservice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03982" y="4701877"/>
              <a:ext cx="836293" cy="3962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+mj-lt"/>
                </a:rPr>
                <a:t>SFC #1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462665" y="3498755"/>
              <a:ext cx="3637682" cy="343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+mj-lt"/>
                </a:rPr>
                <a:t>ccOS API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863359" y="4701877"/>
              <a:ext cx="836293" cy="3962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+mj-lt"/>
                </a:rPr>
                <a:t>SFC #2</a:t>
              </a: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122736" y="4701877"/>
              <a:ext cx="836293" cy="3962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+mj-lt"/>
                </a:rPr>
                <a:t>SFC #3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92252" y="725287"/>
              <a:ext cx="3999285" cy="23336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+mj-lt"/>
                </a:rPr>
                <a:t>HMI Application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22872" y="1312144"/>
              <a:ext cx="271260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0" dirty="0" smtClean="0">
                  <a:solidFill>
                    <a:srgbClr val="FF0000"/>
                  </a:solidFill>
                  <a:effectLst/>
                  <a:latin typeface="+mj-lt"/>
                </a:rPr>
                <a:t>Actual </a:t>
              </a:r>
              <a:r>
                <a:rPr lang="en-US" altLang="ko-KR" sz="800" dirty="0" smtClean="0">
                  <a:solidFill>
                    <a:srgbClr val="FF0000"/>
                  </a:solidFill>
                  <a:latin typeface="+mj-lt"/>
                </a:rPr>
                <a:t>Output : </a:t>
              </a:r>
            </a:p>
            <a:p>
              <a:r>
                <a:rPr lang="en-US" altLang="ko-KR" sz="800" b="0" dirty="0" smtClean="0">
                  <a:solidFill>
                    <a:srgbClr val="FF0000"/>
                  </a:solidFill>
                  <a:effectLst/>
                  <a:latin typeface="+mj-lt"/>
                </a:rPr>
                <a:t>- SFC.EV_Battery_Warning.Telltale.EvBatWarn.Stat : 0x2</a:t>
              </a:r>
              <a:endParaRPr lang="ko-KR" altLang="en-US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22872" y="1096700"/>
              <a:ext cx="152798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0" dirty="0" smtClean="0">
                  <a:solidFill>
                    <a:schemeClr val="accent6"/>
                  </a:solidFill>
                  <a:effectLst/>
                  <a:latin typeface="+mj-lt"/>
                </a:rPr>
                <a:t>property EvBatWarn : 2 (ON)</a:t>
              </a:r>
              <a:endParaRPr lang="en-US" altLang="ko-KR" sz="800" dirty="0" smtClean="0">
                <a:solidFill>
                  <a:schemeClr val="accent6"/>
                </a:solidFill>
                <a:latin typeface="+mj-lt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73053" y="1711784"/>
              <a:ext cx="3637682" cy="7092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+mj-lt"/>
                </a:rPr>
                <a:t>Common Interface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462664" y="2554212"/>
              <a:ext cx="3637682" cy="343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+mj-lt"/>
                </a:rPr>
                <a:t>ccOS API</a:t>
              </a:r>
            </a:p>
          </p:txBody>
        </p:sp>
        <p:cxnSp>
          <p:nvCxnSpPr>
            <p:cNvPr id="20" name="직선 화살표 연결선 19"/>
            <p:cNvCxnSpPr>
              <a:stCxn id="10" idx="0"/>
              <a:endCxn id="12" idx="2"/>
            </p:cNvCxnSpPr>
            <p:nvPr/>
          </p:nvCxnSpPr>
          <p:spPr>
            <a:xfrm flipV="1">
              <a:off x="2281506" y="3842348"/>
              <a:ext cx="0" cy="3250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stCxn id="8" idx="0"/>
              <a:endCxn id="15" idx="2"/>
            </p:cNvCxnSpPr>
            <p:nvPr/>
          </p:nvCxnSpPr>
          <p:spPr>
            <a:xfrm flipH="1" flipV="1">
              <a:off x="2291895" y="3058893"/>
              <a:ext cx="1" cy="3259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직사각형 21"/>
            <p:cNvSpPr/>
            <p:nvPr/>
          </p:nvSpPr>
          <p:spPr>
            <a:xfrm>
              <a:off x="511411" y="1938659"/>
              <a:ext cx="102143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/>
                <a:t>- SFCHelper</a:t>
              </a: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357448" y="1650698"/>
              <a:ext cx="3865418" cy="821020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0884" y="623455"/>
              <a:ext cx="4378036" cy="596508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92253" y="3384801"/>
              <a:ext cx="3999285" cy="194552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 smtClean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462665" y="4167419"/>
              <a:ext cx="3637682" cy="10689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+mj-lt"/>
                </a:rPr>
                <a:t>altonservice</a:t>
              </a: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03982" y="4701877"/>
              <a:ext cx="836293" cy="3962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+mj-lt"/>
                </a:rPr>
                <a:t>SFC #1</a:t>
              </a: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462665" y="3498755"/>
              <a:ext cx="3637682" cy="343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+mj-lt"/>
                </a:rPr>
                <a:t>ccOS API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863359" y="4701877"/>
              <a:ext cx="836293" cy="3962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+mj-lt"/>
                </a:rPr>
                <a:t>SFC #2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122736" y="4701877"/>
              <a:ext cx="836293" cy="3962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+mj-lt"/>
                </a:rPr>
                <a:t>SFC #3</a:t>
              </a: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92252" y="5686045"/>
              <a:ext cx="3999285" cy="7334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  <a:latin typeface="+mj-lt"/>
                </a:rPr>
                <a:t>Input Signal</a:t>
              </a: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92252" y="725287"/>
              <a:ext cx="3999285" cy="23336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+mj-lt"/>
                </a:rPr>
                <a:t>HMI Application</a:t>
              </a: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422872" y="1312144"/>
              <a:ext cx="271260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0" dirty="0" smtClean="0">
                  <a:solidFill>
                    <a:srgbClr val="FF0000"/>
                  </a:solidFill>
                  <a:effectLst/>
                  <a:latin typeface="+mj-lt"/>
                </a:rPr>
                <a:t>Actual </a:t>
              </a:r>
              <a:r>
                <a:rPr lang="en-US" altLang="ko-KR" sz="800" dirty="0" smtClean="0">
                  <a:solidFill>
                    <a:srgbClr val="FF0000"/>
                  </a:solidFill>
                  <a:latin typeface="+mj-lt"/>
                </a:rPr>
                <a:t>Output : </a:t>
              </a:r>
            </a:p>
            <a:p>
              <a:r>
                <a:rPr lang="en-US" altLang="ko-KR" sz="800" b="0" dirty="0" smtClean="0">
                  <a:solidFill>
                    <a:srgbClr val="FF0000"/>
                  </a:solidFill>
                  <a:effectLst/>
                  <a:latin typeface="+mj-lt"/>
                </a:rPr>
                <a:t>- SFC.EV_Battery_Warning.Telltale.EvBatWarn.Stat : 0x2</a:t>
              </a:r>
              <a:endParaRPr lang="ko-KR" altLang="en-US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22872" y="1096700"/>
              <a:ext cx="152798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b="0" dirty="0" smtClean="0">
                  <a:solidFill>
                    <a:schemeClr val="accent6"/>
                  </a:solidFill>
                  <a:effectLst/>
                  <a:latin typeface="+mj-lt"/>
                </a:rPr>
                <a:t>property EvBatWarn : 2 (ON)</a:t>
              </a:r>
              <a:endParaRPr lang="en-US" altLang="ko-KR" sz="800" dirty="0" smtClean="0">
                <a:solidFill>
                  <a:schemeClr val="accent6"/>
                </a:solidFill>
                <a:latin typeface="+mj-lt"/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473053" y="1711784"/>
              <a:ext cx="3637682" cy="7092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altLang="ko-KR" sz="1200" b="1" dirty="0" smtClean="0">
                  <a:solidFill>
                    <a:schemeClr val="tx1"/>
                  </a:solidFill>
                  <a:latin typeface="+mj-lt"/>
                </a:rPr>
                <a:t>Common Interface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462664" y="2554212"/>
              <a:ext cx="3637682" cy="3435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+mj-lt"/>
                </a:rPr>
                <a:t>ccOS API</a:t>
              </a:r>
            </a:p>
          </p:txBody>
        </p:sp>
        <p:cxnSp>
          <p:nvCxnSpPr>
            <p:cNvPr id="37" name="직선 화살표 연결선 36"/>
            <p:cNvCxnSpPr>
              <a:stCxn id="26" idx="0"/>
              <a:endCxn id="28" idx="2"/>
            </p:cNvCxnSpPr>
            <p:nvPr/>
          </p:nvCxnSpPr>
          <p:spPr>
            <a:xfrm flipV="1">
              <a:off x="2281506" y="3842348"/>
              <a:ext cx="0" cy="3250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>
              <a:stCxn id="25" idx="0"/>
              <a:endCxn id="32" idx="2"/>
            </p:cNvCxnSpPr>
            <p:nvPr/>
          </p:nvCxnSpPr>
          <p:spPr>
            <a:xfrm flipH="1" flipV="1">
              <a:off x="2291895" y="3058893"/>
              <a:ext cx="1" cy="3259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직사각형 38"/>
            <p:cNvSpPr/>
            <p:nvPr/>
          </p:nvSpPr>
          <p:spPr>
            <a:xfrm>
              <a:off x="743497" y="5972983"/>
              <a:ext cx="3214343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800" dirty="0" smtClean="0">
                  <a:solidFill>
                    <a:schemeClr val="accent6">
                      <a:lumMod val="75000"/>
                    </a:schemeClr>
                  </a:solidFill>
                  <a:latin typeface="+mj-lt"/>
                </a:rPr>
                <a:t>Input Signal : </a:t>
              </a:r>
            </a:p>
            <a:p>
              <a:r>
                <a:rPr lang="en-US" altLang="ko-KR" sz="800" b="0" dirty="0" smtClean="0">
                  <a:solidFill>
                    <a:schemeClr val="accent6">
                      <a:lumMod val="75000"/>
                    </a:schemeClr>
                  </a:solidFill>
                  <a:effectLst/>
                  <a:latin typeface="+mj-lt"/>
                </a:rPr>
                <a:t>- </a:t>
              </a:r>
              <a:r>
                <a:rPr lang="en-US" altLang="ko-KR" sz="800" dirty="0">
                  <a:solidFill>
                    <a:schemeClr val="accent6">
                      <a:lumMod val="75000"/>
                    </a:schemeClr>
                  </a:solidFill>
                  <a:latin typeface="+mj-lt"/>
                </a:rPr>
                <a:t>Vehicle.PT.EV_Battery_Warning.Input_EvLowSocWarnStatus</a:t>
              </a:r>
            </a:p>
            <a:p>
              <a:endParaRPr lang="ko-KR" altLang="en-US" dirty="0">
                <a:solidFill>
                  <a:schemeClr val="accent6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11411" y="1938659"/>
              <a:ext cx="102143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/>
                <a:t>- SFCHelper</a:t>
              </a:r>
            </a:p>
          </p:txBody>
        </p:sp>
        <p:sp>
          <p:nvSpPr>
            <p:cNvPr id="41" name="모서리가 둥근 직사각형 40"/>
            <p:cNvSpPr/>
            <p:nvPr/>
          </p:nvSpPr>
          <p:spPr>
            <a:xfrm>
              <a:off x="357448" y="1312144"/>
              <a:ext cx="3865418" cy="1159574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2" name="직선 화살표 연결선 41"/>
            <p:cNvCxnSpPr>
              <a:stCxn id="31" idx="0"/>
              <a:endCxn id="25" idx="2"/>
            </p:cNvCxnSpPr>
            <p:nvPr/>
          </p:nvCxnSpPr>
          <p:spPr>
            <a:xfrm flipV="1">
              <a:off x="2291895" y="5330326"/>
              <a:ext cx="1" cy="3557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모서리가 둥근 직사각형 42"/>
            <p:cNvSpPr/>
            <p:nvPr/>
          </p:nvSpPr>
          <p:spPr>
            <a:xfrm>
              <a:off x="2373976" y="3872618"/>
              <a:ext cx="1114426" cy="256668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rgbClr val="FF0000"/>
                  </a:solidFill>
                </a:rPr>
                <a:t>publish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44" name="모서리가 둥근 직사각형 43"/>
            <p:cNvSpPr/>
            <p:nvPr/>
          </p:nvSpPr>
          <p:spPr>
            <a:xfrm>
              <a:off x="177648" y="5591618"/>
              <a:ext cx="4196578" cy="910094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3756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="" xmlns:a16="http://schemas.microsoft.com/office/drawing/2014/main" id="{A46124EA-BB7B-422C-87A8-E1A71F494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4810185"/>
            <a:ext cx="2743200" cy="365125"/>
          </a:xfrm>
        </p:spPr>
        <p:txBody>
          <a:bodyPr/>
          <a:lstStyle/>
          <a:p>
            <a:fld id="{6656D3EC-B5D2-734A-8DF8-BB984EE9AA9D}" type="slidenum">
              <a:rPr kumimoji="1" lang="ko-KR" altLang="en-US" smtClean="0">
                <a:latin typeface="Trebuchet MS" panose="020B0603020202020204" pitchFamily="34" charset="0"/>
              </a:rPr>
              <a:pPr/>
              <a:t>4</a:t>
            </a:fld>
            <a:endParaRPr kumimoji="1" lang="ko-KR" altLang="en-US">
              <a:latin typeface="Trebuchet MS" panose="020B0603020202020204" pitchFamily="34" charset="0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599"/>
            <a:ext cx="12192000" cy="2890327"/>
          </a:xfrm>
          <a:prstGeom prst="rect">
            <a:avLst/>
          </a:prstGeom>
        </p:spPr>
      </p:pic>
      <p:sp>
        <p:nvSpPr>
          <p:cNvPr id="47" name="직사각형 46"/>
          <p:cNvSpPr/>
          <p:nvPr/>
        </p:nvSpPr>
        <p:spPr>
          <a:xfrm>
            <a:off x="4326148" y="2959496"/>
            <a:ext cx="3853844" cy="3656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+mj-lt"/>
              </a:rPr>
              <a:t>Alton</a:t>
            </a:r>
            <a:r>
              <a:rPr lang="en-US" altLang="ko-KR" sz="800" dirty="0">
                <a:solidFill>
                  <a:srgbClr val="FF0000"/>
                </a:solidFill>
                <a:latin typeface="+mj-lt"/>
              </a:rPr>
              <a:t> </a:t>
            </a:r>
            <a:endParaRPr lang="en-US" altLang="ko-KR" sz="800" dirty="0" smtClean="0">
              <a:solidFill>
                <a:srgbClr val="FF0000"/>
              </a:solidFill>
              <a:latin typeface="+mj-lt"/>
            </a:endParaRPr>
          </a:p>
          <a:p>
            <a:pPr algn="ctr"/>
            <a:endParaRPr lang="en-US" altLang="ko-KR" sz="800" dirty="0">
              <a:solidFill>
                <a:srgbClr val="FF0000"/>
              </a:solidFill>
              <a:latin typeface="+mj-lt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4395384" y="3243679"/>
            <a:ext cx="3900716" cy="694627"/>
            <a:chOff x="4395384" y="4789844"/>
            <a:chExt cx="3900716" cy="694627"/>
          </a:xfrm>
        </p:grpSpPr>
        <p:sp>
          <p:nvSpPr>
            <p:cNvPr id="49" name="직사각형 48"/>
            <p:cNvSpPr/>
            <p:nvPr/>
          </p:nvSpPr>
          <p:spPr>
            <a:xfrm>
              <a:off x="4426899" y="4789844"/>
              <a:ext cx="3652340" cy="627765"/>
            </a:xfrm>
            <a:prstGeom prst="rect">
              <a:avLst/>
            </a:prstGeom>
            <a:noFill/>
            <a:ln>
              <a:solidFill>
                <a:srgbClr val="FFC000"/>
              </a:solidFill>
              <a:prstDash val="sys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4395384" y="5022806"/>
              <a:ext cx="390071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800" dirty="0">
                  <a:solidFill>
                    <a:schemeClr val="accent6"/>
                  </a:solidFill>
                </a:rPr>
                <a:t>SFC.EV_Battery_Warning.Telltale.EvBatWarn.Stat : </a:t>
              </a:r>
              <a:r>
                <a:rPr lang="en-US" altLang="ko-KR" sz="800" dirty="0" smtClean="0">
                  <a:solidFill>
                    <a:schemeClr val="accent6"/>
                  </a:solidFill>
                </a:rPr>
                <a:t>0x2</a:t>
              </a:r>
            </a:p>
            <a:p>
              <a:endParaRPr lang="en-US" altLang="ko-KR" sz="800" dirty="0">
                <a:solidFill>
                  <a:srgbClr val="FF0000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804235" y="4822234"/>
              <a:ext cx="189519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 smtClean="0"/>
                <a:t>Transaction 1</a:t>
              </a:r>
              <a:endParaRPr lang="ko-KR" altLang="en-US" sz="800" dirty="0"/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4395384" y="3938306"/>
            <a:ext cx="3900716" cy="627765"/>
            <a:chOff x="4395384" y="5484471"/>
            <a:chExt cx="3900716" cy="627765"/>
          </a:xfrm>
        </p:grpSpPr>
        <p:sp>
          <p:nvSpPr>
            <p:cNvPr id="53" name="직사각형 52"/>
            <p:cNvSpPr/>
            <p:nvPr/>
          </p:nvSpPr>
          <p:spPr>
            <a:xfrm>
              <a:off x="4436633" y="5484471"/>
              <a:ext cx="3652340" cy="627765"/>
            </a:xfrm>
            <a:prstGeom prst="rect">
              <a:avLst/>
            </a:prstGeom>
            <a:noFill/>
            <a:ln>
              <a:solidFill>
                <a:srgbClr val="FFC000"/>
              </a:solidFill>
              <a:prstDash val="sys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395384" y="5724075"/>
              <a:ext cx="390071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800" dirty="0">
                  <a:solidFill>
                    <a:schemeClr val="accent6"/>
                  </a:solidFill>
                </a:rPr>
                <a:t>SFC.EV_Battery_Warning.Constant.EvBatConSymbol.Stat: 0x2</a:t>
              </a: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5804235" y="5501989"/>
              <a:ext cx="189519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 smtClean="0"/>
                <a:t>Transaction 2</a:t>
              </a:r>
              <a:endParaRPr lang="ko-KR" altLang="en-US" sz="800" dirty="0"/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4425553" y="4814660"/>
            <a:ext cx="39007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 smtClean="0">
                <a:solidFill>
                  <a:srgbClr val="FF0000"/>
                </a:solidFill>
              </a:rPr>
              <a:t>SFC.ADAS_Driving_New.Constant.FrontVehicle.Color.Stat: 0x3</a:t>
            </a:r>
          </a:p>
          <a:p>
            <a:endParaRPr lang="en-US" altLang="ko-KR" sz="800" dirty="0" smtClean="0">
              <a:solidFill>
                <a:srgbClr val="FF0000"/>
              </a:solidFill>
            </a:endParaRPr>
          </a:p>
          <a:p>
            <a:r>
              <a:rPr lang="en-US" altLang="ko-KR" sz="800" dirty="0" smtClean="0">
                <a:solidFill>
                  <a:srgbClr val="FF0000"/>
                </a:solidFill>
              </a:rPr>
              <a:t>SFC.ADAS_Driving_New.Constant.FrontVehicle.Level.Value: 0x2</a:t>
            </a:r>
            <a:endParaRPr lang="en-US" altLang="ko-KR" sz="800" dirty="0"/>
          </a:p>
        </p:txBody>
      </p:sp>
      <p:grpSp>
        <p:nvGrpSpPr>
          <p:cNvPr id="57" name="그룹 56"/>
          <p:cNvGrpSpPr/>
          <p:nvPr/>
        </p:nvGrpSpPr>
        <p:grpSpPr>
          <a:xfrm>
            <a:off x="4436628" y="4626520"/>
            <a:ext cx="3652340" cy="921481"/>
            <a:chOff x="4436628" y="6172685"/>
            <a:chExt cx="3652340" cy="921481"/>
          </a:xfrm>
        </p:grpSpPr>
        <p:sp>
          <p:nvSpPr>
            <p:cNvPr id="58" name="직사각형 57"/>
            <p:cNvSpPr/>
            <p:nvPr/>
          </p:nvSpPr>
          <p:spPr>
            <a:xfrm>
              <a:off x="4436628" y="6172685"/>
              <a:ext cx="3652340" cy="921481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5279466" y="6187700"/>
              <a:ext cx="189519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Transaction </a:t>
              </a:r>
              <a:r>
                <a:rPr lang="en-US" altLang="ko-KR" sz="800" dirty="0" smtClean="0"/>
                <a:t>3</a:t>
              </a:r>
              <a:endParaRPr lang="ko-KR" altLang="en-US" sz="800" dirty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4408534" y="5866136"/>
            <a:ext cx="3900716" cy="694802"/>
            <a:chOff x="4406459" y="5892515"/>
            <a:chExt cx="3900716" cy="694802"/>
          </a:xfrm>
        </p:grpSpPr>
        <p:sp>
          <p:nvSpPr>
            <p:cNvPr id="60" name="직사각형 59"/>
            <p:cNvSpPr/>
            <p:nvPr/>
          </p:nvSpPr>
          <p:spPr>
            <a:xfrm>
              <a:off x="4406459" y="6125652"/>
              <a:ext cx="390071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800" dirty="0" smtClean="0">
                  <a:solidFill>
                    <a:srgbClr val="00B0F0"/>
                  </a:solidFill>
                </a:rPr>
                <a:t>SFC.ADAS_PARKING_NEW.Constant.ParkPcaRightBoundaryLane.Stat: 0x1</a:t>
              </a:r>
              <a:endParaRPr lang="en-US" altLang="ko-KR" sz="800" dirty="0">
                <a:solidFill>
                  <a:srgbClr val="00B0F0"/>
                </a:solidFill>
              </a:endParaRPr>
            </a:p>
          </p:txBody>
        </p:sp>
        <p:grpSp>
          <p:nvGrpSpPr>
            <p:cNvPr id="61" name="그룹 60"/>
            <p:cNvGrpSpPr/>
            <p:nvPr/>
          </p:nvGrpSpPr>
          <p:grpSpPr>
            <a:xfrm>
              <a:off x="4436628" y="5892515"/>
              <a:ext cx="3652340" cy="629376"/>
              <a:chOff x="4436628" y="7338924"/>
              <a:chExt cx="3652340" cy="629376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4436628" y="7340535"/>
                <a:ext cx="3652340" cy="62776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  <a:prstDash val="sysDash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5279466" y="7338924"/>
                <a:ext cx="1895192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800" dirty="0"/>
                  <a:t>Transaction </a:t>
                </a:r>
                <a:r>
                  <a:rPr lang="en-US" altLang="ko-KR" sz="800" dirty="0" smtClean="0"/>
                  <a:t>4</a:t>
                </a:r>
                <a:endParaRPr lang="ko-KR" altLang="en-US" sz="800" dirty="0"/>
              </a:p>
            </p:txBody>
          </p:sp>
        </p:grpSp>
      </p:grpSp>
      <p:sp>
        <p:nvSpPr>
          <p:cNvPr id="64" name="직사각형 63"/>
          <p:cNvSpPr/>
          <p:nvPr/>
        </p:nvSpPr>
        <p:spPr>
          <a:xfrm>
            <a:off x="107170" y="2959496"/>
            <a:ext cx="4070228" cy="3656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+mj-lt"/>
              </a:rPr>
              <a:t>Input</a:t>
            </a:r>
            <a:endParaRPr lang="en-US" altLang="ko-KR" sz="1400" dirty="0">
              <a:solidFill>
                <a:schemeClr val="tx1"/>
              </a:solidFill>
              <a:latin typeface="+mj-lt"/>
            </a:endParaRPr>
          </a:p>
          <a:p>
            <a:endParaRPr lang="en-US" altLang="ko-KR" sz="800" dirty="0" smtClean="0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For </a:t>
            </a:r>
            <a:r>
              <a:rPr lang="en-US" altLang="ko-KR" sz="800" dirty="0" smtClean="0">
                <a:solidFill>
                  <a:schemeClr val="accent6"/>
                </a:solidFill>
              </a:rPr>
              <a:t>EV_Battery_Warning</a:t>
            </a:r>
            <a:r>
              <a:rPr lang="en-US" altLang="ko-KR" sz="800" dirty="0" smtClean="0">
                <a:solidFill>
                  <a:schemeClr val="tx1"/>
                </a:solidFill>
              </a:rPr>
              <a:t> output</a:t>
            </a:r>
            <a:endParaRPr lang="ko-KR" altLang="en-US" sz="800" dirty="0">
              <a:solidFill>
                <a:schemeClr val="tx1"/>
              </a:solidFill>
            </a:endParaRPr>
          </a:p>
          <a:p>
            <a:r>
              <a:rPr lang="en-US" altLang="ko-KR" sz="800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   </a:t>
            </a:r>
          </a:p>
          <a:p>
            <a:r>
              <a:rPr lang="en-US" altLang="ko-KR" sz="8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 </a:t>
            </a:r>
            <a:r>
              <a:rPr lang="en-US" altLang="ko-KR" sz="800" dirty="0" smtClean="0">
                <a:solidFill>
                  <a:schemeClr val="accent6">
                    <a:lumMod val="75000"/>
                  </a:schemeClr>
                </a:solidFill>
                <a:latin typeface="+mj-lt"/>
              </a:rPr>
              <a:t>   Vehicle.PT.EV_Battery_Warning.Input_EvLowSocWarnStatus : 0x1</a:t>
            </a:r>
            <a:endParaRPr lang="en-US" altLang="ko-KR" sz="8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41163" y="3237177"/>
            <a:ext cx="3732004" cy="539074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6" name="그룹 65"/>
          <p:cNvGrpSpPr/>
          <p:nvPr/>
        </p:nvGrpSpPr>
        <p:grpSpPr>
          <a:xfrm>
            <a:off x="207914" y="5867747"/>
            <a:ext cx="4424828" cy="732006"/>
            <a:chOff x="207914" y="7339097"/>
            <a:chExt cx="4424828" cy="732006"/>
          </a:xfrm>
        </p:grpSpPr>
        <p:sp>
          <p:nvSpPr>
            <p:cNvPr id="67" name="직사각형 66"/>
            <p:cNvSpPr/>
            <p:nvPr/>
          </p:nvSpPr>
          <p:spPr>
            <a:xfrm>
              <a:off x="229630" y="7339097"/>
              <a:ext cx="3755263" cy="659857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sys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직사각형 67"/>
            <p:cNvSpPr/>
            <p:nvPr/>
          </p:nvSpPr>
          <p:spPr>
            <a:xfrm>
              <a:off x="207914" y="7609438"/>
              <a:ext cx="389219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800" dirty="0">
                  <a:solidFill>
                    <a:srgbClr val="00B0F0"/>
                  </a:solidFill>
                </a:rPr>
                <a:t>Vehicle.AD.ADAS_PARKING_NEW.Input_AdasPcaFrontBoundaryLaneStatus : </a:t>
              </a:r>
              <a:r>
                <a:rPr lang="en-US" altLang="ko-KR" sz="800" dirty="0" smtClean="0">
                  <a:solidFill>
                    <a:srgbClr val="00B0F0"/>
                  </a:solidFill>
                </a:rPr>
                <a:t>0x3</a:t>
              </a:r>
              <a:endParaRPr lang="en-US" altLang="ko-KR" sz="800" dirty="0">
                <a:solidFill>
                  <a:srgbClr val="00B0F0"/>
                </a:solidFill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1037424" y="7345379"/>
              <a:ext cx="359531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 smtClean="0"/>
                <a:t>For </a:t>
              </a:r>
              <a:r>
                <a:rPr lang="en-US" altLang="ko-KR" sz="800" dirty="0" smtClean="0">
                  <a:solidFill>
                    <a:srgbClr val="00B0F0"/>
                  </a:solidFill>
                </a:rPr>
                <a:t>ADAS_PARKING_NEW</a:t>
              </a:r>
              <a:r>
                <a:rPr lang="en-US" altLang="ko-KR" sz="800" dirty="0" smtClean="0"/>
                <a:t> output</a:t>
              </a:r>
              <a:endParaRPr lang="ko-KR" altLang="en-US" sz="800" dirty="0"/>
            </a:p>
          </p:txBody>
        </p:sp>
      </p:grpSp>
      <p:grpSp>
        <p:nvGrpSpPr>
          <p:cNvPr id="70" name="그룹 69"/>
          <p:cNvGrpSpPr/>
          <p:nvPr/>
        </p:nvGrpSpPr>
        <p:grpSpPr>
          <a:xfrm>
            <a:off x="163458" y="4623168"/>
            <a:ext cx="4273173" cy="633924"/>
            <a:chOff x="353346" y="3714808"/>
            <a:chExt cx="2052314" cy="633924"/>
          </a:xfrm>
        </p:grpSpPr>
        <p:sp>
          <p:nvSpPr>
            <p:cNvPr id="71" name="직사각형 70"/>
            <p:cNvSpPr/>
            <p:nvPr/>
          </p:nvSpPr>
          <p:spPr>
            <a:xfrm>
              <a:off x="383703" y="3714808"/>
              <a:ext cx="1799366" cy="624316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353346" y="4010178"/>
              <a:ext cx="186933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800" dirty="0">
                  <a:solidFill>
                    <a:srgbClr val="FF0000"/>
                  </a:solidFill>
                </a:rPr>
                <a:t>Vehicle.PT.EV_Battery_Warning.Input_EvLowSocWarnStatus : </a:t>
              </a:r>
              <a:r>
                <a:rPr lang="en-US" altLang="ko-KR" sz="800" dirty="0" smtClean="0">
                  <a:solidFill>
                    <a:srgbClr val="FF0000"/>
                  </a:solidFill>
                </a:rPr>
                <a:t>0x2</a:t>
              </a:r>
              <a:endParaRPr lang="en-US" altLang="ko-KR" sz="800" dirty="0">
                <a:solidFill>
                  <a:srgbClr val="FF0000"/>
                </a:solidFill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794321" y="3776016"/>
              <a:ext cx="1611339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 smtClean="0"/>
                <a:t>For </a:t>
              </a:r>
              <a:r>
                <a:rPr lang="en-US" altLang="ko-KR" sz="800" dirty="0" smtClean="0">
                  <a:solidFill>
                    <a:srgbClr val="FF0000"/>
                  </a:solidFill>
                </a:rPr>
                <a:t>ADAS_Driving_New </a:t>
              </a:r>
              <a:r>
                <a:rPr lang="en-US" altLang="ko-KR" sz="800" dirty="0" smtClean="0"/>
                <a:t>output</a:t>
              </a:r>
              <a:endParaRPr lang="ko-KR" altLang="en-US" sz="800" dirty="0"/>
            </a:p>
          </p:txBody>
        </p:sp>
      </p:grpSp>
      <p:sp>
        <p:nvSpPr>
          <p:cNvPr id="74" name="직사각형 73"/>
          <p:cNvSpPr/>
          <p:nvPr/>
        </p:nvSpPr>
        <p:spPr>
          <a:xfrm>
            <a:off x="8378283" y="2959496"/>
            <a:ext cx="3708859" cy="36565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+mj-lt"/>
              </a:rPr>
              <a:t>HMI</a:t>
            </a:r>
            <a:endParaRPr lang="en-US" altLang="ko-KR" sz="1400" dirty="0">
              <a:solidFill>
                <a:schemeClr val="tx1"/>
              </a:solidFill>
              <a:latin typeface="+mj-lt"/>
            </a:endParaRPr>
          </a:p>
          <a:p>
            <a:pPr algn="ctr"/>
            <a:endParaRPr lang="en-US" altLang="ko-KR" sz="800" dirty="0" smtClean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415355" y="3512115"/>
            <a:ext cx="37539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accent6"/>
                </a:solidFill>
              </a:rPr>
              <a:t>SFC.EV_Battery_Warning.Telltale.EvBatWarn.Stat : </a:t>
            </a:r>
            <a:r>
              <a:rPr lang="en-US" altLang="ko-KR" sz="800" dirty="0" smtClean="0">
                <a:solidFill>
                  <a:schemeClr val="accent6"/>
                </a:solidFill>
              </a:rPr>
              <a:t>0x2</a:t>
            </a:r>
          </a:p>
          <a:p>
            <a:endParaRPr lang="en-US" altLang="ko-KR" sz="800" dirty="0">
              <a:solidFill>
                <a:srgbClr val="FF0000"/>
              </a:solidFill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8468361" y="3229470"/>
            <a:ext cx="3514937" cy="546781"/>
            <a:chOff x="8468361" y="4775635"/>
            <a:chExt cx="3514937" cy="627765"/>
          </a:xfrm>
        </p:grpSpPr>
        <p:sp>
          <p:nvSpPr>
            <p:cNvPr id="77" name="직사각형 76"/>
            <p:cNvSpPr/>
            <p:nvPr/>
          </p:nvSpPr>
          <p:spPr>
            <a:xfrm>
              <a:off x="8468361" y="4775635"/>
              <a:ext cx="3514937" cy="627765"/>
            </a:xfrm>
            <a:prstGeom prst="rect">
              <a:avLst/>
            </a:prstGeom>
            <a:noFill/>
            <a:ln>
              <a:solidFill>
                <a:srgbClr val="FFC000"/>
              </a:solidFill>
              <a:prstDash val="sys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9313878" y="4825496"/>
              <a:ext cx="192156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 smtClean="0"/>
                <a:t>Subscription 1</a:t>
              </a:r>
              <a:endParaRPr lang="ko-KR" altLang="en-US" sz="800" dirty="0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8438030" y="3857593"/>
            <a:ext cx="3753967" cy="627765"/>
            <a:chOff x="8438030" y="5470262"/>
            <a:chExt cx="3753967" cy="627765"/>
          </a:xfrm>
        </p:grpSpPr>
        <p:sp>
          <p:nvSpPr>
            <p:cNvPr id="80" name="직사각형 79"/>
            <p:cNvSpPr/>
            <p:nvPr/>
          </p:nvSpPr>
          <p:spPr>
            <a:xfrm>
              <a:off x="8477726" y="5470262"/>
              <a:ext cx="3514935" cy="627765"/>
            </a:xfrm>
            <a:prstGeom prst="rect">
              <a:avLst/>
            </a:prstGeom>
            <a:noFill/>
            <a:ln>
              <a:solidFill>
                <a:srgbClr val="FFC000"/>
              </a:solidFill>
              <a:prstDash val="sys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8438030" y="5759473"/>
              <a:ext cx="375396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800" dirty="0">
                  <a:solidFill>
                    <a:schemeClr val="accent6"/>
                  </a:solidFill>
                </a:rPr>
                <a:t>SFC.EV_Battery_Warning.Constant.EvBatConSymbol.Stat: 0x2</a:t>
              </a: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9323247" y="5520123"/>
              <a:ext cx="192156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Subscription </a:t>
              </a:r>
              <a:r>
                <a:rPr lang="en-US" altLang="ko-KR" sz="800" dirty="0" smtClean="0"/>
                <a:t>2</a:t>
              </a:r>
              <a:endParaRPr lang="ko-KR" altLang="en-US" sz="800" dirty="0"/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8425672" y="4549010"/>
            <a:ext cx="3753969" cy="634280"/>
            <a:chOff x="8425672" y="6203242"/>
            <a:chExt cx="3753969" cy="634280"/>
          </a:xfrm>
        </p:grpSpPr>
        <p:sp>
          <p:nvSpPr>
            <p:cNvPr id="84" name="직사각형 83"/>
            <p:cNvSpPr/>
            <p:nvPr/>
          </p:nvSpPr>
          <p:spPr>
            <a:xfrm>
              <a:off x="8464338" y="6203242"/>
              <a:ext cx="3514935" cy="627765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8425672" y="6498968"/>
              <a:ext cx="375396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800" dirty="0" smtClean="0">
                  <a:solidFill>
                    <a:srgbClr val="FF0000"/>
                  </a:solidFill>
                </a:rPr>
                <a:t>SFC.ADAS_Driving_New.Constant.FrontVehicle.Color.Stat: 0x3</a:t>
              </a:r>
              <a:endParaRPr lang="en-US" altLang="ko-KR" sz="800" dirty="0">
                <a:solidFill>
                  <a:srgbClr val="FF0000"/>
                </a:solidFill>
              </a:endParaRPr>
            </a:p>
          </p:txBody>
        </p:sp>
        <p:sp>
          <p:nvSpPr>
            <p:cNvPr id="86" name="직사각형 85"/>
            <p:cNvSpPr/>
            <p:nvPr/>
          </p:nvSpPr>
          <p:spPr>
            <a:xfrm>
              <a:off x="9309856" y="6253103"/>
              <a:ext cx="192156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Subscription </a:t>
              </a:r>
              <a:r>
                <a:rPr lang="en-US" altLang="ko-KR" sz="800" dirty="0" smtClean="0"/>
                <a:t>3</a:t>
              </a:r>
              <a:endParaRPr lang="ko-KR" altLang="en-US" sz="800" dirty="0"/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8438032" y="5236729"/>
            <a:ext cx="3753969" cy="627765"/>
            <a:chOff x="8438032" y="6907588"/>
            <a:chExt cx="3753969" cy="627765"/>
          </a:xfrm>
        </p:grpSpPr>
        <p:sp>
          <p:nvSpPr>
            <p:cNvPr id="88" name="직사각형 87"/>
            <p:cNvSpPr/>
            <p:nvPr/>
          </p:nvSpPr>
          <p:spPr>
            <a:xfrm>
              <a:off x="8471076" y="6907588"/>
              <a:ext cx="3514937" cy="627765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8438032" y="7187677"/>
              <a:ext cx="375396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800" dirty="0">
                  <a:solidFill>
                    <a:srgbClr val="FF0000"/>
                  </a:solidFill>
                </a:rPr>
                <a:t>SFC.ADAS_Driving_New.Constant.FrontVehicle.Level.Value: 0x2</a:t>
              </a:r>
              <a:endParaRPr lang="en-US" altLang="ko-KR" sz="800" dirty="0"/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9316592" y="6957449"/>
              <a:ext cx="192156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800" dirty="0"/>
                <a:t>Subscription </a:t>
              </a:r>
              <a:r>
                <a:rPr lang="en-US" altLang="ko-KR" sz="800" dirty="0" smtClean="0"/>
                <a:t>4</a:t>
              </a:r>
              <a:endParaRPr lang="ko-KR" altLang="en-US" sz="800" dirty="0"/>
            </a:p>
          </p:txBody>
        </p:sp>
      </p:grpSp>
      <p:grpSp>
        <p:nvGrpSpPr>
          <p:cNvPr id="91" name="그룹 90"/>
          <p:cNvGrpSpPr/>
          <p:nvPr/>
        </p:nvGrpSpPr>
        <p:grpSpPr>
          <a:xfrm>
            <a:off x="8464338" y="5911835"/>
            <a:ext cx="3514937" cy="584775"/>
            <a:chOff x="8467492" y="7618466"/>
            <a:chExt cx="3514937" cy="486800"/>
          </a:xfrm>
        </p:grpSpPr>
        <p:sp>
          <p:nvSpPr>
            <p:cNvPr id="92" name="직사각형 91"/>
            <p:cNvSpPr/>
            <p:nvPr/>
          </p:nvSpPr>
          <p:spPr>
            <a:xfrm>
              <a:off x="8467492" y="7631289"/>
              <a:ext cx="3514937" cy="450954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sysDash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8739849" y="7618466"/>
              <a:ext cx="2973892" cy="4868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800" dirty="0" smtClean="0"/>
                <a:t>No receive</a:t>
              </a:r>
            </a:p>
            <a:p>
              <a:pPr algn="ctr"/>
              <a:r>
                <a:rPr lang="en-US" altLang="ko-KR" sz="800" dirty="0" smtClean="0"/>
                <a:t> </a:t>
              </a:r>
              <a:r>
                <a:rPr lang="en-US" altLang="ko-KR" sz="800" dirty="0" smtClean="0">
                  <a:solidFill>
                    <a:srgbClr val="00B0F0"/>
                  </a:solidFill>
                </a:rPr>
                <a:t>ADAS_PARKING_NEW</a:t>
              </a:r>
            </a:p>
            <a:p>
              <a:pPr algn="ctr"/>
              <a:r>
                <a:rPr lang="en-US" altLang="ko-KR" sz="800" dirty="0" smtClean="0"/>
                <a:t>output signal</a:t>
              </a:r>
            </a:p>
            <a:p>
              <a:pPr algn="ctr"/>
              <a:r>
                <a:rPr lang="en-US" altLang="ko-KR" sz="800" dirty="0" smtClean="0"/>
                <a:t>-&gt; </a:t>
              </a:r>
              <a:r>
                <a:rPr lang="ko-KR" altLang="en-US" sz="800" dirty="0" smtClean="0"/>
                <a:t>출력되지 않고</a:t>
              </a:r>
              <a:r>
                <a:rPr lang="en-US" altLang="ko-KR" sz="800" dirty="0" smtClean="0"/>
                <a:t>, data</a:t>
              </a:r>
              <a:r>
                <a:rPr lang="ko-KR" altLang="en-US" sz="800" dirty="0" smtClean="0"/>
                <a:t>가 오지 않았음을 표시하기 위한 요소</a:t>
              </a:r>
              <a:endParaRPr lang="ko-KR" altLang="en-US" sz="800" dirty="0"/>
            </a:p>
          </p:txBody>
        </p:sp>
      </p:grpSp>
      <p:sp>
        <p:nvSpPr>
          <p:cNvPr id="94" name="직사각형 93"/>
          <p:cNvSpPr/>
          <p:nvPr/>
        </p:nvSpPr>
        <p:spPr>
          <a:xfrm>
            <a:off x="-2174" y="2869490"/>
            <a:ext cx="12194173" cy="38721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altLang="ko-KR" sz="1400" dirty="0" smtClean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99954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A46124EA-BB7B-422C-87A8-E1A71F494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6D3EC-B5D2-734A-8DF8-BB984EE9AA9D}" type="slidenum">
              <a:rPr kumimoji="1" lang="ko-KR" altLang="en-US" smtClean="0">
                <a:latin typeface="Trebuchet MS" panose="020B0603020202020204" pitchFamily="34" charset="0"/>
              </a:rPr>
              <a:pPr/>
              <a:t>5</a:t>
            </a:fld>
            <a:endParaRPr kumimoji="1" lang="ko-KR" altLang="en-US">
              <a:latin typeface="Trebuchet MS" panose="020B0603020202020204" pitchFamily="34" charset="0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58A4A245-BBC6-43FF-89B3-8930B17B1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305" y="99753"/>
            <a:ext cx="8976717" cy="657299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Test Application Validation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상세 구현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방안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A29F7AD-7E96-2088-89BA-18FD8893C104}"/>
              </a:ext>
            </a:extLst>
          </p:cNvPr>
          <p:cNvSpPr txBox="1"/>
          <p:nvPr/>
        </p:nvSpPr>
        <p:spPr>
          <a:xfrm>
            <a:off x="663547" y="1375646"/>
            <a:ext cx="11273529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fontAlgn="ctr">
              <a:buFont typeface="Wingdings" panose="05000000000000000000" pitchFamily="2" charset="2"/>
              <a:buChar char="ü"/>
              <a:defRPr/>
            </a:pP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Test </a:t>
            </a:r>
            <a:r>
              <a:rPr lang="en-US" altLang="ko-KR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Application 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Validation Application </a:t>
            </a:r>
            <a:r>
              <a:rPr lang="ko-KR" altLang="en-US" sz="2000" b="0" i="0" u="none" strike="noStrike" dirty="0" smtClean="0">
                <a:solidFill>
                  <a:srgbClr val="000000"/>
                </a:solidFill>
                <a:effectLst/>
                <a:latin typeface="HY그래픽M" panose="02030600000101010101" pitchFamily="18" charset="-127"/>
                <a:ea typeface="HY그래픽M" panose="02030600000101010101" pitchFamily="18" charset="-127"/>
              </a:rPr>
              <a:t>개발을 위한 </a:t>
            </a:r>
            <a:r>
              <a:rPr lang="ko-KR" altLang="en-US" sz="20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시나리오 파일 설정 및 </a:t>
            </a:r>
            <a:r>
              <a:rPr lang="en-US" altLang="ko-KR" sz="20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GUI </a:t>
            </a:r>
            <a:r>
              <a:rPr lang="ko-KR" altLang="en-US" sz="20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화면 </a:t>
            </a:r>
            <a:r>
              <a:rPr lang="ko-KR" altLang="en-US" sz="2000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출력에 </a:t>
            </a:r>
            <a:r>
              <a:rPr lang="en-US" altLang="ko-KR" sz="2000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sz="2000" dirty="0" smtClean="0">
                <a:latin typeface="HY그래픽M" panose="02030600000101010101" pitchFamily="18" charset="-127"/>
                <a:ea typeface="HY그래픽M" panose="02030600000101010101" pitchFamily="18" charset="-127"/>
              </a:rPr>
              <a:t>대한 </a:t>
            </a:r>
            <a:r>
              <a:rPr lang="ko-KR" altLang="en-US" sz="2000" b="0" i="0" u="none" strike="noStrike" dirty="0" smtClean="0">
                <a:solidFill>
                  <a:srgbClr val="000000"/>
                </a:solidFill>
                <a:effectLst/>
                <a:latin typeface="HY그래픽M" panose="02030600000101010101" pitchFamily="18" charset="-127"/>
                <a:ea typeface="HY그래픽M" panose="02030600000101010101" pitchFamily="18" charset="-127"/>
              </a:rPr>
              <a:t>상세 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HY그래픽M" panose="02030600000101010101" pitchFamily="18" charset="-127"/>
                <a:ea typeface="HY그래픽M" panose="02030600000101010101" pitchFamily="18" charset="-127"/>
              </a:rPr>
              <a:t>방안 </a:t>
            </a:r>
            <a:r>
              <a:rPr lang="ko-KR" altLang="en-US" sz="2000" b="0" i="0" u="none" strike="noStrike" dirty="0" smtClean="0">
                <a:solidFill>
                  <a:srgbClr val="000000"/>
                </a:solidFill>
                <a:effectLst/>
                <a:latin typeface="HY그래픽M" panose="02030600000101010101" pitchFamily="18" charset="-127"/>
                <a:ea typeface="HY그래픽M" panose="02030600000101010101" pitchFamily="18" charset="-127"/>
              </a:rPr>
              <a:t>기술</a:t>
            </a:r>
            <a:endParaRPr lang="en-US" altLang="ko-KR" sz="2800" b="0" i="0" u="none" strike="noStrike" dirty="0">
              <a:solidFill>
                <a:srgbClr val="000000"/>
              </a:solidFill>
              <a:effectLst/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800100" marR="0" lvl="1" indent="-342900" algn="l" defTabSz="914400" rtl="0" eaLnBrk="1" fontAlgn="ctr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b="0" i="0" u="none" strike="noStrike" dirty="0" smtClean="0">
                <a:solidFill>
                  <a:srgbClr val="000000"/>
                </a:solidFill>
                <a:effectLst/>
                <a:latin typeface="HY그래픽M" panose="02030600000101010101" pitchFamily="18" charset="-127"/>
                <a:ea typeface="HY그래픽M" panose="02030600000101010101" pitchFamily="18" charset="-127"/>
              </a:rPr>
              <a:t>이슈</a:t>
            </a:r>
            <a:r>
              <a:rPr lang="ko-KR" altLang="en-US" sz="2400" b="0" i="0" u="none" strike="noStrike" dirty="0" smtClean="0">
                <a:solidFill>
                  <a:srgbClr val="000000"/>
                </a:solidFill>
                <a:effectLst/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b="0" i="0" u="none" strike="noStrike" dirty="0" smtClean="0">
                <a:solidFill>
                  <a:srgbClr val="000000"/>
                </a:solidFill>
                <a:effectLst/>
                <a:latin typeface="HY그래픽M" panose="02030600000101010101" pitchFamily="18" charset="-127"/>
                <a:ea typeface="HY그래픽M" panose="02030600000101010101" pitchFamily="18" charset="-127"/>
              </a:rPr>
              <a:t>시나리오 수행 </a:t>
            </a:r>
            <a:r>
              <a:rPr lang="ko-KR" altLang="en-US" dirty="0" smtClean="0">
                <a:solidFill>
                  <a:srgbClr val="000000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방법</a:t>
            </a:r>
            <a:r>
              <a:rPr lang="ko-KR" altLang="en-US" b="0" i="0" u="none" strike="noStrike" dirty="0" smtClean="0">
                <a:solidFill>
                  <a:srgbClr val="000000"/>
                </a:solidFill>
                <a:effectLst/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b="0" i="0" u="none" strike="noStrike" dirty="0" smtClean="0">
                <a:solidFill>
                  <a:srgbClr val="000000"/>
                </a:solidFill>
                <a:effectLst/>
                <a:latin typeface="HY그래픽M" panose="02030600000101010101" pitchFamily="18" charset="-127"/>
                <a:ea typeface="HY그래픽M" panose="02030600000101010101" pitchFamily="18" charset="-127"/>
              </a:rPr>
              <a:t>Guide</a:t>
            </a:r>
            <a:endParaRPr lang="en-US" altLang="ko-KR" b="0" i="0" u="none" strike="noStrike" dirty="0">
              <a:solidFill>
                <a:srgbClr val="000000"/>
              </a:solidFill>
              <a:effectLst/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1257300" lvl="2" indent="-342900" fontAlgn="ctr">
              <a:buFont typeface="Arial" panose="020B0604020202020204" pitchFamily="34" charset="0"/>
              <a:buChar char="•"/>
              <a:defRPr/>
            </a:pPr>
            <a:r>
              <a:rPr lang="ko-KR" altLang="en-US" b="0" i="0" u="none" strike="noStrike" dirty="0" smtClean="0">
                <a:solidFill>
                  <a:srgbClr val="000000"/>
                </a:solidFill>
                <a:effectLst/>
                <a:latin typeface="HY그래픽M" panose="02030600000101010101" pitchFamily="18" charset="-127"/>
                <a:ea typeface="HY그래픽M" panose="02030600000101010101" pitchFamily="18" charset="-127"/>
              </a:rPr>
              <a:t>시나리오 동작을 위한 파일 </a:t>
            </a:r>
            <a:r>
              <a:rPr lang="ko-KR" altLang="en-US" dirty="0" smtClean="0">
                <a:solidFill>
                  <a:srgbClr val="000000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설정</a:t>
            </a:r>
            <a:r>
              <a:rPr lang="en-US" altLang="ko-KR" dirty="0" smtClean="0">
                <a:solidFill>
                  <a:srgbClr val="000000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(.</a:t>
            </a:r>
            <a:r>
              <a:rPr lang="en-US" altLang="ko-KR" dirty="0" err="1" smtClean="0">
                <a:solidFill>
                  <a:srgbClr val="000000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tav</a:t>
            </a:r>
            <a:r>
              <a:rPr lang="en-US" altLang="ko-KR" dirty="0" smtClean="0">
                <a:solidFill>
                  <a:srgbClr val="000000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)</a:t>
            </a:r>
          </a:p>
          <a:p>
            <a:pPr marL="1257300" lvl="2" indent="-342900" fontAlgn="ctr"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Test Application Validation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시나리오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파일 구성 설명</a:t>
            </a:r>
            <a:endParaRPr lang="en-US" altLang="ko-KR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L="1257300" lvl="2" indent="-342900" fontAlgn="ctr"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Test Application Validation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시나리오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파일 작성 가이드 및 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Sample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파일 공유</a:t>
            </a:r>
            <a:endParaRPr lang="en-US" altLang="ko-KR" dirty="0">
              <a:solidFill>
                <a:srgbClr val="000000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1200150" lvl="2" indent="-285750" fontAlgn="ctr">
              <a:buFont typeface="Wingdings" panose="05000000000000000000" pitchFamily="2" charset="2"/>
              <a:buChar char="ü"/>
              <a:defRPr/>
            </a:pPr>
            <a:endParaRPr lang="en-US" altLang="ko-KR" b="0" i="0" u="none" strike="noStrike" dirty="0">
              <a:solidFill>
                <a:srgbClr val="000000"/>
              </a:solidFill>
              <a:effectLst/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742950" marR="0" lvl="1" indent="-285750" algn="l" defTabSz="914400" rtl="0" eaLnBrk="1" fontAlgn="ctr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HY그래픽M" panose="02030600000101010101" pitchFamily="18" charset="-127"/>
                <a:ea typeface="HY그래픽M" panose="02030600000101010101" pitchFamily="18" charset="-127"/>
              </a:rPr>
              <a:t>화면표시 방안</a:t>
            </a:r>
            <a:endParaRPr lang="en-US" altLang="ko-KR" b="0" i="0" u="none" strike="noStrike" dirty="0">
              <a:solidFill>
                <a:srgbClr val="000000"/>
              </a:solidFill>
              <a:effectLst/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1200150" lvl="2" indent="-285750" fontAlgn="ctr"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Test Application </a:t>
            </a:r>
            <a:r>
              <a:rPr lang="en-US" altLang="ko-KR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Validation GUI </a:t>
            </a:r>
            <a:r>
              <a:rPr lang="ko-KR" altLang="en-US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화면 구성 및 동작 설명</a:t>
            </a:r>
            <a:endParaRPr lang="en-US" altLang="ko-KR" dirty="0" smtClean="0"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marR="0" lvl="1" algn="l" defTabSz="914400" rtl="0" eaLnBrk="1" fontAlgn="ctr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800" b="0" i="0" u="none" strike="noStrike" dirty="0">
              <a:solidFill>
                <a:srgbClr val="000000"/>
              </a:solidFill>
              <a:effectLst/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endParaRPr lang="x-none" sz="5400" dirty="0"/>
          </a:p>
        </p:txBody>
      </p:sp>
    </p:spTree>
    <p:extLst>
      <p:ext uri="{BB962C8B-B14F-4D97-AF65-F5344CB8AC3E}">
        <p14:creationId xmlns:p14="http://schemas.microsoft.com/office/powerpoint/2010/main" val="3959376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A46124EA-BB7B-422C-87A8-E1A71F494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6D3EC-B5D2-734A-8DF8-BB984EE9AA9D}" type="slidenum">
              <a:rPr kumimoji="1" lang="ko-KR" altLang="en-US" smtClean="0">
                <a:latin typeface="Trebuchet MS" panose="020B0603020202020204" pitchFamily="34" charset="0"/>
              </a:rPr>
              <a:pPr/>
              <a:t>6</a:t>
            </a:fld>
            <a:endParaRPr kumimoji="1" lang="ko-KR" altLang="en-US">
              <a:latin typeface="Trebuchet MS" panose="020B0603020202020204" pitchFamily="34" charset="0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58A4A245-BBC6-43FF-89B3-8930B17B1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305" y="99753"/>
            <a:ext cx="8976717" cy="657299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Test Application Validation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시나리오 파일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xmlns="" id="{06692AF2-1D5A-479B-A325-DEA76A48D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995958"/>
              </p:ext>
            </p:extLst>
          </p:nvPr>
        </p:nvGraphicFramePr>
        <p:xfrm>
          <a:off x="315884" y="914121"/>
          <a:ext cx="11596254" cy="5516420"/>
        </p:xfrm>
        <a:graphic>
          <a:graphicData uri="http://schemas.openxmlformats.org/drawingml/2006/table">
            <a:tbl>
              <a:tblPr/>
              <a:tblGrid>
                <a:gridCol w="1811963">
                  <a:extLst>
                    <a:ext uri="{9D8B030D-6E8A-4147-A177-3AD203B41FA5}">
                      <a16:colId xmlns:a16="http://schemas.microsoft.com/office/drawing/2014/main" xmlns="" val="3574846576"/>
                    </a:ext>
                  </a:extLst>
                </a:gridCol>
                <a:gridCol w="9784291">
                  <a:extLst>
                    <a:ext uri="{9D8B030D-6E8A-4147-A177-3AD203B41FA5}">
                      <a16:colId xmlns:a16="http://schemas.microsoft.com/office/drawing/2014/main" xmlns="" val="384165325"/>
                    </a:ext>
                  </a:extLst>
                </a:gridCol>
              </a:tblGrid>
              <a:tr h="224228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설명</a:t>
                      </a:r>
                      <a:endParaRPr lang="en-US" altLang="ko-KR" sz="1100" b="1" dirty="0"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이슈 재현 시나리오 파일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  <a:p>
                      <a:pPr marL="742950" marR="0" lvl="1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File</a:t>
                      </a:r>
                      <a:r>
                        <a:rPr lang="en-US" altLang="ko-KR" sz="105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Name Extension : 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.</a:t>
                      </a:r>
                      <a:r>
                        <a:rPr lang="en-US" altLang="ko-KR" sz="105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tav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  <a:p>
                      <a:pPr marL="742950" marR="0" lvl="1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File Contents</a:t>
                      </a:r>
                    </a:p>
                    <a:p>
                      <a:pPr marL="1200150" marR="0" lvl="2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Description</a:t>
                      </a:r>
                    </a:p>
                    <a:p>
                      <a:pPr marL="1657350" marR="0" lvl="3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Ticket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No : Jira ticket</a:t>
                      </a:r>
                    </a:p>
                    <a:p>
                      <a:pPr marL="1657350" marR="0" lvl="3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Issue Type : Spec, Human, Transaction, Logic, Recursive Call, HMI, MCU, Alton, VSM …</a:t>
                      </a:r>
                    </a:p>
                    <a:p>
                      <a:pPr marL="1657350" marR="0" lvl="3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Module : Issue Module</a:t>
                      </a:r>
                    </a:p>
                    <a:p>
                      <a:pPr marL="1657350" marR="0" lvl="3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URL 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: HMC Jira ticket link</a:t>
                      </a:r>
                    </a:p>
                    <a:p>
                      <a:pPr marL="1657350" marR="0" lvl="3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Info : description for issue</a:t>
                      </a:r>
                    </a:p>
                    <a:p>
                      <a:pPr marL="1200150" marR="0" lvl="2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Precondition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  <a:p>
                      <a:pPr marL="1657350" marR="0" lvl="3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Issue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재현을 위한 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pre-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입력 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signals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  <a:p>
                      <a:pPr marL="1200150" marR="0" lvl="2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Step</a:t>
                      </a:r>
                    </a:p>
                    <a:p>
                      <a:pPr marL="1657350" marR="0" lvl="3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Issue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재현을 위한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trigger-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입력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signals</a:t>
                      </a:r>
                    </a:p>
                    <a:p>
                      <a:pPr marL="1200150" marR="0" lvl="2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Expected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Result</a:t>
                      </a:r>
                    </a:p>
                    <a:p>
                      <a:pPr marL="1657350" marR="0" lvl="3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검증을 위한 결과값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(Signal: Value)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10413741"/>
                  </a:ext>
                </a:extLst>
              </a:tr>
              <a:tr h="319994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Sample</a:t>
                      </a:r>
                      <a:endParaRPr lang="en-US" altLang="ko-KR" sz="1100" b="1" dirty="0"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000" b="1" dirty="0"/>
                        <a:t>File Name : </a:t>
                      </a:r>
                      <a:r>
                        <a:rPr lang="en-US" altLang="ko-KR" sz="1000" b="1" dirty="0" smtClean="0"/>
                        <a:t>EXNCP-40685.tav</a:t>
                      </a:r>
                      <a:endParaRPr lang="en-US" altLang="ko-KR" sz="1000" b="1" dirty="0"/>
                    </a:p>
                    <a:p>
                      <a:pPr marL="457200" marR="0" lvl="1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000" b="1" dirty="0"/>
                        <a:t>File Contents</a:t>
                      </a:r>
                    </a:p>
                    <a:p>
                      <a:pPr marL="914400" marR="0" lvl="2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000" b="1" dirty="0"/>
                        <a:t>[Description]</a:t>
                      </a:r>
                      <a:br>
                        <a:rPr lang="en-US" altLang="ko-KR" sz="1000" b="1" dirty="0"/>
                      </a:br>
                      <a:r>
                        <a:rPr lang="ko-KR" altLang="en-US" sz="1000" dirty="0" smtClean="0"/>
                        <a:t>    </a:t>
                      </a:r>
                      <a:r>
                        <a:rPr lang="en-US" altLang="ko-KR" sz="1000" dirty="0" smtClean="0"/>
                        <a:t>Ticket No : EXNCP-40685</a:t>
                      </a:r>
                    </a:p>
                    <a:p>
                      <a:pPr marL="914400" marR="0" lvl="2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    Issue Type : Spec</a:t>
                      </a:r>
                    </a:p>
                    <a:p>
                      <a:pPr marL="914400" marR="0" lvl="2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    Module : High Performance Gauge [PT280]</a:t>
                      </a:r>
                    </a:p>
                    <a:p>
                      <a:pPr marL="914400" marR="0" lvl="2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    HMC : https://jira.ccos.dev/browse/EXNCP-40685</a:t>
                      </a:r>
                    </a:p>
                    <a:p>
                      <a:pPr marL="914400" marR="0" lvl="2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    Info : 40685 - NX4E_Bar</a:t>
                      </a:r>
                      <a:r>
                        <a:rPr lang="ko-KR" altLang="en-US" sz="1000" dirty="0" smtClean="0"/>
                        <a:t>조건</a:t>
                      </a:r>
                      <a:r>
                        <a:rPr lang="en-US" altLang="ko-KR" sz="1000" dirty="0" smtClean="0"/>
                        <a:t>(0~1.3)</a:t>
                      </a:r>
                      <a:r>
                        <a:rPr lang="ko-KR" altLang="en-US" sz="1000" dirty="0" smtClean="0"/>
                        <a:t>에서 </a:t>
                      </a:r>
                      <a:r>
                        <a:rPr lang="ko-KR" altLang="en-US" sz="1000" dirty="0" err="1" smtClean="0"/>
                        <a:t>가속시</a:t>
                      </a:r>
                      <a:r>
                        <a:rPr lang="ko-KR" altLang="en-US" sz="1000" dirty="0" smtClean="0"/>
                        <a:t> 약 </a:t>
                      </a:r>
                      <a:r>
                        <a:rPr lang="en-US" altLang="ko-KR" sz="1000" dirty="0" smtClean="0"/>
                        <a:t>1.0bar</a:t>
                      </a:r>
                      <a:r>
                        <a:rPr lang="ko-KR" altLang="en-US" sz="1000" dirty="0" smtClean="0"/>
                        <a:t>로 바로 올라가고 </a:t>
                      </a:r>
                      <a:r>
                        <a:rPr lang="ko-KR" altLang="en-US" sz="1000" dirty="0" err="1" smtClean="0"/>
                        <a:t>감속시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0</a:t>
                      </a:r>
                      <a:r>
                        <a:rPr lang="ko-KR" altLang="en-US" sz="1000" dirty="0" smtClean="0"/>
                        <a:t>로 바로 </a:t>
                      </a:r>
                      <a:r>
                        <a:rPr lang="ko-KR" altLang="en-US" sz="1000" dirty="0" err="1" smtClean="0"/>
                        <a:t>떨러지는</a:t>
                      </a:r>
                      <a:r>
                        <a:rPr lang="ko-KR" altLang="en-US" sz="1000" dirty="0" smtClean="0"/>
                        <a:t> 현상과 천천히 </a:t>
                      </a:r>
                      <a:r>
                        <a:rPr lang="ko-KR" altLang="en-US" sz="1000" dirty="0" err="1" smtClean="0"/>
                        <a:t>감속시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900rpm</a:t>
                      </a:r>
                      <a:r>
                        <a:rPr lang="ko-KR" altLang="en-US" sz="1000" dirty="0" smtClean="0"/>
                        <a:t>까지도</a:t>
                      </a:r>
                      <a:endParaRPr lang="en-US" altLang="ko-KR" sz="1000" dirty="0" smtClean="0"/>
                    </a:p>
                    <a:p>
                      <a:pPr marL="914400" marR="0" lvl="2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            </a:t>
                      </a:r>
                      <a:r>
                        <a:rPr lang="ko-KR" altLang="en-US" sz="1000" dirty="0" err="1" smtClean="0"/>
                        <a:t>터보바가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1.0bar</a:t>
                      </a:r>
                      <a:r>
                        <a:rPr lang="ko-KR" altLang="en-US" sz="1000" dirty="0" smtClean="0"/>
                        <a:t>에서 </a:t>
                      </a:r>
                      <a:r>
                        <a:rPr lang="en-US" altLang="ko-KR" sz="1000" dirty="0" smtClean="0"/>
                        <a:t>holding</a:t>
                      </a:r>
                      <a:r>
                        <a:rPr lang="ko-KR" altLang="en-US" sz="1000" dirty="0" smtClean="0"/>
                        <a:t>되는 현상이 나타남</a:t>
                      </a:r>
                      <a:r>
                        <a:rPr lang="en-US" altLang="ko-KR" sz="1000" dirty="0"/>
                        <a:t/>
                      </a:r>
                      <a:br>
                        <a:rPr lang="en-US" altLang="ko-KR" sz="1000" dirty="0"/>
                      </a:br>
                      <a:r>
                        <a:rPr lang="en-US" altLang="ko-KR" sz="1000" b="1" dirty="0"/>
                        <a:t>[Precondition]</a:t>
                      </a:r>
                      <a:r>
                        <a:rPr lang="en-US" altLang="ko-KR" sz="1000" dirty="0"/>
                        <a:t/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    SFC.Private.IGNElapsed.ElapsedOn0ms 1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    </a:t>
                      </a:r>
                      <a:r>
                        <a:rPr lang="en-US" altLang="ko-KR" sz="1000" dirty="0" err="1"/>
                        <a:t>SFC.Extension.Settings.Inter_TurboPressureUnitSetStatus</a:t>
                      </a:r>
                      <a:r>
                        <a:rPr lang="en-US" altLang="ko-KR" sz="1000" dirty="0"/>
                        <a:t> 2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    </a:t>
                      </a:r>
                      <a:r>
                        <a:rPr lang="en-US" altLang="ko-KR" sz="1000" dirty="0" err="1"/>
                        <a:t>SFC.Input_Output_Processing.Inter_EngineOnStatus</a:t>
                      </a:r>
                      <a:r>
                        <a:rPr lang="en-US" altLang="ko-KR" sz="1000" dirty="0"/>
                        <a:t> 1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    </a:t>
                      </a:r>
                      <a:r>
                        <a:rPr lang="en-US" altLang="ko-KR" sz="1000" dirty="0" err="1"/>
                        <a:t>Vehicle.PT.High_Performance_Gauge.Input_TurboBoostPressureValue</a:t>
                      </a:r>
                      <a:r>
                        <a:rPr lang="en-US" altLang="ko-KR" sz="1000" dirty="0"/>
                        <a:t> 1000 # </a:t>
                      </a:r>
                      <a:r>
                        <a:rPr lang="en-US" altLang="ko-KR" sz="1000" dirty="0" err="1"/>
                        <a:t>ENG_BstPrsrVal</a:t>
                      </a:r>
                      <a:r>
                        <a:rPr lang="en-US" altLang="ko-KR" sz="1000" dirty="0"/>
                        <a:t> 1000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    Vehicle.PT.High_Performance_Gauge.Input_AtmosphericPressureValue 10  # </a:t>
                      </a:r>
                      <a:r>
                        <a:rPr lang="en-US" altLang="ko-KR" sz="1000" dirty="0" err="1"/>
                        <a:t>ENG_AtmsphPrsrVal</a:t>
                      </a:r>
                      <a:r>
                        <a:rPr lang="en-US" altLang="ko-KR" sz="1000" dirty="0"/>
                        <a:t> 10	</a:t>
                      </a:r>
                      <a:br>
                        <a:rPr lang="en-US" altLang="ko-KR" sz="1000" dirty="0"/>
                      </a:br>
                      <a:r>
                        <a:rPr lang="en-US" altLang="ko-KR" sz="1000" b="1" dirty="0"/>
                        <a:t>[Step]</a:t>
                      </a:r>
                      <a:r>
                        <a:rPr lang="en-US" altLang="ko-KR" sz="1000" dirty="0"/>
                        <a:t/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    </a:t>
                      </a:r>
                      <a:r>
                        <a:rPr lang="en-US" altLang="ko-KR" sz="1000" dirty="0" err="1"/>
                        <a:t>SFC.Extension.Settings.Inter_TurboPressureUnitSetStatus</a:t>
                      </a:r>
                      <a:r>
                        <a:rPr lang="en-US" altLang="ko-KR" sz="1000" dirty="0"/>
                        <a:t> 3</a:t>
                      </a:r>
                      <a:br>
                        <a:rPr lang="en-US" altLang="ko-KR" sz="1000" dirty="0"/>
                      </a:br>
                      <a:r>
                        <a:rPr lang="en-US" altLang="ko-KR" sz="1000" b="1" dirty="0"/>
                        <a:t>[Expected Result]</a:t>
                      </a:r>
                      <a:r>
                        <a:rPr lang="en-US" altLang="ko-KR" sz="1000" dirty="0"/>
                        <a:t/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    </a:t>
                      </a:r>
                      <a:r>
                        <a:rPr lang="en-US" altLang="ko-KR" sz="1000" dirty="0" err="1"/>
                        <a:t>SFC.High_Performance_Gauge.Constant.TurboGauge.Value</a:t>
                      </a:r>
                      <a:r>
                        <a:rPr lang="en-US" altLang="ko-KR" sz="1000" dirty="0"/>
                        <a:t> 0.57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9971733"/>
              </p:ext>
            </p:extLst>
          </p:nvPr>
        </p:nvGraphicFramePr>
        <p:xfrm>
          <a:off x="9942022" y="3525231"/>
          <a:ext cx="1357312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포장기 셸 개체" showAsIcon="1" r:id="rId3" imgW="1357920" imgH="601200" progId="Package">
                  <p:embed/>
                </p:oleObj>
              </mc:Choice>
              <mc:Fallback>
                <p:oleObj name="포장기 셸 개체" showAsIcon="1" r:id="rId3" imgW="1357920" imgH="601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42022" y="3525231"/>
                        <a:ext cx="1357312" cy="601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9521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A46124EA-BB7B-422C-87A8-E1A71F494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6D3EC-B5D2-734A-8DF8-BB984EE9AA9D}" type="slidenum">
              <a:rPr kumimoji="1" lang="ko-KR" altLang="en-US" smtClean="0">
                <a:latin typeface="Trebuchet MS" panose="020B0603020202020204" pitchFamily="34" charset="0"/>
              </a:rPr>
              <a:pPr/>
              <a:t>7</a:t>
            </a:fld>
            <a:endParaRPr kumimoji="1" lang="ko-KR" altLang="en-US">
              <a:latin typeface="Trebuchet MS" panose="020B0603020202020204" pitchFamily="34" charset="0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58A4A245-BBC6-43FF-89B3-8930B17B1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305" y="99753"/>
            <a:ext cx="8976717" cy="657299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Test Application Validation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시나리오 파일</a:t>
            </a:r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 </a:t>
            </a:r>
            <a:r>
              <a:rPr lang="ko-KR" altLang="en-US" dirty="0">
                <a:latin typeface="HY중고딕" panose="02030600000101010101" pitchFamily="18" charset="-127"/>
                <a:ea typeface="HY중고딕" panose="02030600000101010101" pitchFamily="18" charset="-127"/>
              </a:rPr>
              <a:t>작성법</a:t>
            </a:r>
            <a:endParaRPr lang="en-US" altLang="ko-KR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xmlns="" id="{06692AF2-1D5A-479B-A325-DEA76A48D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968420"/>
              </p:ext>
            </p:extLst>
          </p:nvPr>
        </p:nvGraphicFramePr>
        <p:xfrm>
          <a:off x="315884" y="914121"/>
          <a:ext cx="11596254" cy="5442229"/>
        </p:xfrm>
        <a:graphic>
          <a:graphicData uri="http://schemas.openxmlformats.org/drawingml/2006/table">
            <a:tbl>
              <a:tblPr/>
              <a:tblGrid>
                <a:gridCol w="1811963">
                  <a:extLst>
                    <a:ext uri="{9D8B030D-6E8A-4147-A177-3AD203B41FA5}">
                      <a16:colId xmlns:a16="http://schemas.microsoft.com/office/drawing/2014/main" xmlns="" val="3574846576"/>
                    </a:ext>
                  </a:extLst>
                </a:gridCol>
                <a:gridCol w="9784291">
                  <a:extLst>
                    <a:ext uri="{9D8B030D-6E8A-4147-A177-3AD203B41FA5}">
                      <a16:colId xmlns:a16="http://schemas.microsoft.com/office/drawing/2014/main" xmlns="" val="384165325"/>
                    </a:ext>
                  </a:extLst>
                </a:gridCol>
              </a:tblGrid>
              <a:tr h="544222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작성 </a:t>
                      </a:r>
                      <a:r>
                        <a:rPr lang="en-US" altLang="ko-KR" sz="1600" b="1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Guide</a:t>
                      </a:r>
                      <a:endParaRPr lang="en-US" altLang="ko-KR" sz="1100" b="1" dirty="0"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[</a:t>
                      </a:r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공통사항</a:t>
                      </a:r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] </a:t>
                      </a:r>
                    </a:p>
                    <a:p>
                      <a:pPr marL="742950" marR="0" lvl="1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주석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: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해당 라인에서 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#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이후는 주석으로 인식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  <a:p>
                      <a:pPr marL="742950" marR="0" lvl="1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Indent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: </a:t>
                      </a:r>
                      <a:r>
                        <a:rPr lang="ko-KR" altLang="en-US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공백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(space) 4</a:t>
                      </a:r>
                      <a:r>
                        <a:rPr lang="ko-KR" altLang="en-US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칸으로 작성</a:t>
                      </a:r>
                      <a:endParaRPr lang="en-US" altLang="ko-KR" sz="1050" b="0" i="0" u="none" strike="noStrike" baseline="0" dirty="0">
                        <a:solidFill>
                          <a:srgbClr val="000000"/>
                        </a:solidFill>
                        <a:effectLst/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  <a:p>
                      <a:pPr marL="742950" marR="0" lvl="1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ko-KR" altLang="en-US" sz="1050" b="1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확장자</a:t>
                      </a:r>
                      <a:r>
                        <a:rPr lang="ko-KR" altLang="en-US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: .</a:t>
                      </a:r>
                      <a:r>
                        <a:rPr lang="en-US" altLang="ko-KR" sz="1050" b="0" i="0" u="none" strike="noStrike" baseline="0" dirty="0" err="1" smtClean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tav</a:t>
                      </a:r>
                      <a:endParaRPr lang="en-US" altLang="ko-KR" sz="1050" b="0" i="0" u="none" strike="noStrike" baseline="0" dirty="0">
                        <a:solidFill>
                          <a:srgbClr val="000000"/>
                        </a:solidFill>
                        <a:effectLst/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  <a:p>
                      <a:pPr marL="742950" marR="0" lvl="1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  <a:p>
                      <a:pPr marL="285750" marR="0" lvl="0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[Description]</a:t>
                      </a:r>
                    </a:p>
                    <a:p>
                      <a:pPr marL="742950" marR="0" lvl="1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Ticket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No, 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Issue Type, Module, URL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, </a:t>
                      </a:r>
                      <a:r>
                        <a:rPr lang="en-US" altLang="ko-KR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Info </a:t>
                      </a:r>
                      <a:r>
                        <a:rPr lang="ko-KR" altLang="en-US" sz="10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항목 </a:t>
                      </a:r>
                      <a:r>
                        <a:rPr lang="ko-KR" altLang="en-US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작성</a:t>
                      </a:r>
                      <a:endParaRPr lang="en-US" altLang="ko-KR" sz="1050" b="0" i="0" u="none" strike="noStrike" baseline="0" dirty="0">
                        <a:solidFill>
                          <a:srgbClr val="000000"/>
                        </a:solidFill>
                        <a:effectLst/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  <a:p>
                      <a:pPr marL="285750" marR="0" lvl="0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[Precondition]</a:t>
                      </a:r>
                    </a:p>
                    <a:p>
                      <a:pPr marL="742950" marR="0" lvl="1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SFC output Node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의 경우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, </a:t>
                      </a:r>
                      <a:r>
                        <a:rPr lang="en-US" altLang="ko-KR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alton_client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set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사용 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manual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을 기본으로 한다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.</a:t>
                      </a:r>
                    </a:p>
                    <a:p>
                      <a:pPr marL="1200150" marR="0" lvl="2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Format</a:t>
                      </a:r>
                      <a:r>
                        <a:rPr lang="en-US" altLang="ko-KR" sz="105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: 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[Node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Address] [Value Type] [Value]</a:t>
                      </a:r>
                    </a:p>
                    <a:p>
                      <a:pPr marL="1200150" marR="0" lvl="2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05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Value </a:t>
                      </a:r>
                      <a:r>
                        <a:rPr lang="fr-FR" altLang="ko-KR" sz="105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type :</a:t>
                      </a:r>
                      <a:r>
                        <a:rPr lang="fr-FR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(s)tring, (u)int64_t, (i)nt64_t, (d)ouble, (b)ool</a:t>
                      </a:r>
                      <a:endParaRPr lang="en-US" altLang="ko-KR" sz="1050" b="0" i="0" u="none" strike="noStrike" baseline="0" dirty="0">
                        <a:solidFill>
                          <a:srgbClr val="000000"/>
                        </a:solidFill>
                        <a:effectLst/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  <a:p>
                      <a:pPr marL="1200150" marR="0" lvl="2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05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e.g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) </a:t>
                      </a:r>
                      <a:r>
                        <a:rPr lang="ko-KR" altLang="en-US" sz="105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SFC.Extension.AEM.Inter_AEMInitializeComplete </a:t>
                      </a:r>
                      <a:r>
                        <a:rPr lang="en-US" altLang="ko-KR" sz="105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b</a:t>
                      </a:r>
                      <a:r>
                        <a:rPr lang="ko-KR" altLang="en-US" sz="105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true</a:t>
                      </a:r>
                      <a:endParaRPr lang="en-US" altLang="ko-KR" sz="1050" dirty="0"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  <a:p>
                      <a:pPr marL="1200150" marR="0" lvl="2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1050" dirty="0"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  <a:p>
                      <a:pPr marL="742950" marR="0" lvl="1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05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Vehicle Signal</a:t>
                      </a:r>
                      <a:r>
                        <a:rPr lang="ko-KR" altLang="en-US" sz="105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의 경우</a:t>
                      </a:r>
                      <a:r>
                        <a:rPr lang="en-US" altLang="ko-KR" sz="105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, Abstraction</a:t>
                      </a:r>
                      <a:r>
                        <a:rPr lang="en-US" altLang="ko-KR" sz="1050" baseline="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Full Node Address</a:t>
                      </a:r>
                      <a:r>
                        <a:rPr lang="ko-KR" altLang="en-US" sz="1050" baseline="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로 작성해야 한다</a:t>
                      </a:r>
                      <a:r>
                        <a:rPr lang="en-US" altLang="ko-KR" sz="1050" baseline="0" dirty="0" smtClean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.</a:t>
                      </a:r>
                    </a:p>
                    <a:p>
                      <a:pPr marL="1200150" marR="0" lvl="2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050" baseline="0" dirty="0" smtClean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Runtime</a:t>
                      </a:r>
                      <a:r>
                        <a:rPr lang="ko-KR" altLang="en-US" sz="1050" baseline="0" dirty="0" smtClean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에 </a:t>
                      </a:r>
                      <a:r>
                        <a:rPr lang="en-US" altLang="ko-KR" sz="1050" baseline="0" dirty="0" smtClean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Abstraction Signal</a:t>
                      </a:r>
                      <a:r>
                        <a:rPr lang="ko-KR" altLang="en-US" sz="1050" baseline="0" dirty="0" smtClean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을 </a:t>
                      </a:r>
                      <a:r>
                        <a:rPr lang="en-US" altLang="ko-KR" sz="1050" baseline="0" dirty="0" smtClean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VSM </a:t>
                      </a:r>
                      <a:r>
                        <a:rPr lang="ko-KR" altLang="en-US" sz="1050" baseline="0" dirty="0" smtClean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기반 </a:t>
                      </a:r>
                      <a:r>
                        <a:rPr lang="en-US" altLang="ko-KR" sz="1050" baseline="0" dirty="0" smtClean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CAN </a:t>
                      </a:r>
                      <a:r>
                        <a:rPr lang="en-US" altLang="ko-KR" sz="1050" baseline="0" dirty="0" err="1" smtClean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SignalName</a:t>
                      </a:r>
                      <a:r>
                        <a:rPr lang="ko-KR" altLang="en-US" sz="1050" baseline="0" dirty="0" smtClean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으로 </a:t>
                      </a:r>
                      <a:r>
                        <a:rPr lang="en-US" altLang="ko-KR" sz="1050" baseline="0" dirty="0" smtClean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convert</a:t>
                      </a:r>
                      <a:r>
                        <a:rPr lang="ko-KR" altLang="en-US" sz="1050" baseline="0" dirty="0" smtClean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하여 실행</a:t>
                      </a:r>
                      <a:endParaRPr lang="en-US" altLang="ko-KR" sz="1050" baseline="0" dirty="0"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  <a:p>
                      <a:pPr marL="1200150" marR="0" lvl="2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050" dirty="0" err="1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e.g</a:t>
                      </a:r>
                      <a:r>
                        <a:rPr lang="en-US" altLang="ko-KR" sz="105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) </a:t>
                      </a:r>
                      <a:r>
                        <a:rPr lang="ko-KR" altLang="en-US" sz="105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Vehicle.PT.High_Performance_Gauge.Input_TurboBoostPressureValue 1000</a:t>
                      </a:r>
                      <a:endParaRPr lang="en-US" altLang="ko-KR" sz="1050" dirty="0"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  <a:p>
                      <a:pPr marL="1200150" marR="0" lvl="2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altLang="ko-KR" sz="1050" dirty="0"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  <a:p>
                      <a:pPr marL="742950" marR="0" lvl="1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05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기본 입력 단위는 </a:t>
                      </a:r>
                      <a:r>
                        <a:rPr lang="en-US" altLang="ko-KR" sz="105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indent</a:t>
                      </a:r>
                      <a:r>
                        <a:rPr lang="en-US" altLang="ko-KR" sz="1050" baseline="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4</a:t>
                      </a:r>
                      <a:r>
                        <a:rPr lang="ko-KR" altLang="en-US" sz="1050" baseline="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칸의 </a:t>
                      </a:r>
                      <a:r>
                        <a:rPr lang="en-US" altLang="ko-KR" sz="105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Signal/Value</a:t>
                      </a:r>
                      <a:r>
                        <a:rPr lang="en-US" altLang="ko-KR" sz="1050" baseline="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</a:t>
                      </a:r>
                      <a:r>
                        <a:rPr lang="ko-KR" altLang="en-US" sz="1050" baseline="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단위이며</a:t>
                      </a:r>
                      <a:r>
                        <a:rPr lang="en-US" altLang="ko-KR" sz="1050" baseline="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,</a:t>
                      </a:r>
                      <a:br>
                        <a:rPr lang="en-US" altLang="ko-KR" sz="1050" baseline="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</a:br>
                      <a:r>
                        <a:rPr lang="ko-KR" altLang="en-US" sz="1050" baseline="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하나의 </a:t>
                      </a:r>
                      <a:r>
                        <a:rPr lang="en-US" altLang="ko-KR" sz="1050" baseline="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Transaction</a:t>
                      </a:r>
                      <a:r>
                        <a:rPr lang="ko-KR" altLang="en-US" sz="1050" baseline="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으로 인가되어야 하는 경우는 </a:t>
                      </a:r>
                      <a:r>
                        <a:rPr lang="en-US" altLang="ko-KR" sz="1050" b="1" baseline="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[Group]</a:t>
                      </a:r>
                      <a:r>
                        <a:rPr lang="ko-KR" altLang="en-US" sz="1050" b="1" baseline="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키워드 </a:t>
                      </a:r>
                      <a:r>
                        <a:rPr lang="ko-KR" altLang="en-US" sz="1050" baseline="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하위 </a:t>
                      </a:r>
                      <a:r>
                        <a:rPr lang="en-US" altLang="ko-KR" sz="1050" baseline="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indent 4</a:t>
                      </a:r>
                      <a:r>
                        <a:rPr lang="ko-KR" altLang="en-US" sz="1050" baseline="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칸 기반 </a:t>
                      </a:r>
                      <a:r>
                        <a:rPr lang="en-US" altLang="ko-KR" sz="1050" baseline="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list-up </a:t>
                      </a:r>
                      <a:r>
                        <a:rPr lang="ko-KR" altLang="en-US" sz="1050" baseline="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해야 한다</a:t>
                      </a:r>
                      <a:r>
                        <a:rPr lang="en-US" altLang="ko-KR" sz="1050" baseline="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.</a:t>
                      </a:r>
                    </a:p>
                    <a:p>
                      <a:pPr marL="1200150" marR="0" lvl="2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050" dirty="0" err="1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e.g</a:t>
                      </a:r>
                      <a:r>
                        <a:rPr lang="en-US" altLang="ko-KR" sz="105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) </a:t>
                      </a:r>
                      <a:r>
                        <a:rPr lang="ko-KR" altLang="en-US" sz="105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alton_client inject ENG_BstPrsrVal 1000 ENG_AtmsphPrsrVal 10</a:t>
                      </a:r>
                      <a:endParaRPr lang="en-US" altLang="ko-KR" sz="1050" baseline="0" dirty="0"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  <a:p>
                      <a:pPr marL="1200150" marR="0" lvl="2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050" baseline="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[Group]</a:t>
                      </a:r>
                      <a:br>
                        <a:rPr lang="en-US" altLang="ko-KR" sz="1050" baseline="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</a:br>
                      <a:r>
                        <a:rPr lang="en-US" altLang="ko-KR" sz="1050" baseline="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   </a:t>
                      </a:r>
                      <a:r>
                        <a:rPr lang="ko-KR" altLang="en-US" sz="105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Vehicle.PT.High_Performance_Gauge.Input_TurboBoostPressureValue 1000</a:t>
                      </a:r>
                      <a:r>
                        <a:rPr lang="en-US" altLang="ko-KR" sz="105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/>
                      </a:r>
                      <a:br>
                        <a:rPr lang="en-US" altLang="ko-KR" sz="105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</a:br>
                      <a:r>
                        <a:rPr lang="en-US" altLang="ko-KR" sz="105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   </a:t>
                      </a:r>
                      <a:r>
                        <a:rPr lang="ko-KR" altLang="en-US" sz="105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Vehicle.PT.High_Performance_Gauge.Input_AtmosphericPressureValue 10</a:t>
                      </a:r>
                      <a:endParaRPr lang="en-US" altLang="ko-KR" sz="1050" dirty="0"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  <a:p>
                      <a:pPr marL="285750" marR="0" lvl="0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050" b="1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[Step]</a:t>
                      </a:r>
                      <a:endParaRPr lang="en-US" altLang="ko-KR" sz="1050" b="0" baseline="0" dirty="0"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  <a:p>
                      <a:pPr marL="742950" marR="0" lvl="1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050" b="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작성 방법은 </a:t>
                      </a:r>
                      <a:r>
                        <a:rPr lang="en-US" altLang="ko-KR" sz="1050" b="1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[Precondition]</a:t>
                      </a:r>
                      <a:r>
                        <a:rPr lang="ko-KR" altLang="en-US" sz="1050" b="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의 </a:t>
                      </a:r>
                      <a:r>
                        <a:rPr lang="en-US" altLang="ko-KR" sz="1050" b="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signal </a:t>
                      </a:r>
                      <a:r>
                        <a:rPr lang="ko-KR" altLang="en-US" sz="1050" b="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입력 규칙과 동일하게 작성해야 한다</a:t>
                      </a:r>
                      <a:r>
                        <a:rPr lang="en-US" altLang="ko-KR" sz="1050" b="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.</a:t>
                      </a:r>
                    </a:p>
                    <a:p>
                      <a:pPr marL="285750" marR="0" lvl="0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050" b="1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[Expected</a:t>
                      </a:r>
                      <a:r>
                        <a:rPr lang="en-US" altLang="ko-KR" sz="1050" b="1" baseline="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Result]</a:t>
                      </a:r>
                    </a:p>
                    <a:p>
                      <a:pPr marL="742950" marR="0" lvl="1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050" b="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Format</a:t>
                      </a:r>
                      <a:r>
                        <a:rPr lang="en-US" altLang="ko-KR" sz="1050" b="0" baseline="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: [Expected Result Node Address] [Value]</a:t>
                      </a:r>
                      <a:endParaRPr lang="ko-KR" altLang="en-US" sz="1050" b="0" dirty="0"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1041374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051" y="2614653"/>
            <a:ext cx="4145620" cy="102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59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67" y="3174585"/>
            <a:ext cx="9931867" cy="324000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A46124EA-BB7B-422C-87A8-E1A71F494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6D3EC-B5D2-734A-8DF8-BB984EE9AA9D}" type="slidenum">
              <a:rPr kumimoji="1" lang="ko-KR" altLang="en-US" smtClean="0">
                <a:latin typeface="Trebuchet MS" panose="020B0603020202020204" pitchFamily="34" charset="0"/>
              </a:rPr>
              <a:pPr/>
              <a:t>8</a:t>
            </a:fld>
            <a:endParaRPr kumimoji="1" lang="ko-KR" altLang="en-US">
              <a:latin typeface="Trebuchet MS" panose="020B0603020202020204" pitchFamily="34" charset="0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58A4A245-BBC6-43FF-89B3-8930B17B1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305" y="99753"/>
            <a:ext cx="8976717" cy="657299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Test Application Validation GUI Sample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xmlns="" id="{06692AF2-1D5A-479B-A325-DEA76A48D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795977"/>
              </p:ext>
            </p:extLst>
          </p:nvPr>
        </p:nvGraphicFramePr>
        <p:xfrm>
          <a:off x="282633" y="922433"/>
          <a:ext cx="11596254" cy="2244715"/>
        </p:xfrm>
        <a:graphic>
          <a:graphicData uri="http://schemas.openxmlformats.org/drawingml/2006/table">
            <a:tbl>
              <a:tblPr/>
              <a:tblGrid>
                <a:gridCol w="1811963">
                  <a:extLst>
                    <a:ext uri="{9D8B030D-6E8A-4147-A177-3AD203B41FA5}">
                      <a16:colId xmlns:a16="http://schemas.microsoft.com/office/drawing/2014/main" xmlns="" val="3574846576"/>
                    </a:ext>
                  </a:extLst>
                </a:gridCol>
                <a:gridCol w="9784291">
                  <a:extLst>
                    <a:ext uri="{9D8B030D-6E8A-4147-A177-3AD203B41FA5}">
                      <a16:colId xmlns:a16="http://schemas.microsoft.com/office/drawing/2014/main" xmlns="" val="384165325"/>
                    </a:ext>
                  </a:extLst>
                </a:gridCol>
              </a:tblGrid>
              <a:tr h="224471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설명</a:t>
                      </a:r>
                      <a:endParaRPr lang="en-US" altLang="ko-KR" sz="1100" dirty="0"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이슈 재현 시나리오 파일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(.</a:t>
                      </a:r>
                      <a:r>
                        <a:rPr lang="en-US" altLang="ko-KR" sz="105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tav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) 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Open</a:t>
                      </a:r>
                    </a:p>
                    <a:p>
                      <a:pPr marL="742950" marR="0" lvl="1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.</a:t>
                      </a:r>
                      <a:r>
                        <a:rPr lang="en-US" altLang="ko-KR" sz="105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tav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파일을 한 개 이상 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open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하여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①번 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Layer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표시되어 선택이 가능하다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742950" marR="0" lvl="1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10413741"/>
                  </a:ext>
                </a:extLst>
              </a:tr>
            </a:tbl>
          </a:graphicData>
        </a:graphic>
      </p:graphicFrame>
      <p:sp>
        <p:nvSpPr>
          <p:cNvPr id="3" name="타원 2"/>
          <p:cNvSpPr/>
          <p:nvPr/>
        </p:nvSpPr>
        <p:spPr>
          <a:xfrm>
            <a:off x="1670858" y="3549535"/>
            <a:ext cx="299258" cy="2743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4691149" y="3549535"/>
            <a:ext cx="299258" cy="2743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7783484" y="3549535"/>
            <a:ext cx="299258" cy="2743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3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67" y="3167147"/>
            <a:ext cx="9931866" cy="324000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A46124EA-BB7B-422C-87A8-E1A71F494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65406"/>
            <a:ext cx="2743200" cy="365125"/>
          </a:xfrm>
        </p:spPr>
        <p:txBody>
          <a:bodyPr/>
          <a:lstStyle/>
          <a:p>
            <a:fld id="{6656D3EC-B5D2-734A-8DF8-BB984EE9AA9D}" type="slidenum">
              <a:rPr kumimoji="1" lang="ko-KR" altLang="en-US" smtClean="0">
                <a:latin typeface="Trebuchet MS" panose="020B0603020202020204" pitchFamily="34" charset="0"/>
              </a:rPr>
              <a:pPr/>
              <a:t>9</a:t>
            </a:fld>
            <a:endParaRPr kumimoji="1" lang="ko-KR" altLang="en-US">
              <a:latin typeface="Trebuchet MS" panose="020B0603020202020204" pitchFamily="34" charset="0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58A4A245-BBC6-43FF-89B3-8930B17B1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305" y="99753"/>
            <a:ext cx="8976717" cy="657299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HY중고딕" panose="02030600000101010101" pitchFamily="18" charset="-127"/>
                <a:ea typeface="HY중고딕" panose="02030600000101010101" pitchFamily="18" charset="-127"/>
              </a:rPr>
              <a:t>Test Application Validation GUI Sample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xmlns="" id="{06692AF2-1D5A-479B-A325-DEA76A48D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620769"/>
              </p:ext>
            </p:extLst>
          </p:nvPr>
        </p:nvGraphicFramePr>
        <p:xfrm>
          <a:off x="282633" y="922433"/>
          <a:ext cx="11596254" cy="2244715"/>
        </p:xfrm>
        <a:graphic>
          <a:graphicData uri="http://schemas.openxmlformats.org/drawingml/2006/table">
            <a:tbl>
              <a:tblPr/>
              <a:tblGrid>
                <a:gridCol w="1811963">
                  <a:extLst>
                    <a:ext uri="{9D8B030D-6E8A-4147-A177-3AD203B41FA5}">
                      <a16:colId xmlns:a16="http://schemas.microsoft.com/office/drawing/2014/main" xmlns="" val="3574846576"/>
                    </a:ext>
                  </a:extLst>
                </a:gridCol>
                <a:gridCol w="9784291">
                  <a:extLst>
                    <a:ext uri="{9D8B030D-6E8A-4147-A177-3AD203B41FA5}">
                      <a16:colId xmlns:a16="http://schemas.microsoft.com/office/drawing/2014/main" xmlns="" val="384165325"/>
                    </a:ext>
                  </a:extLst>
                </a:gridCol>
              </a:tblGrid>
              <a:tr h="224471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설명</a:t>
                      </a:r>
                      <a:endParaRPr lang="en-US" altLang="ko-KR" sz="1100" dirty="0"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Open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한 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.</a:t>
                      </a:r>
                      <a:r>
                        <a:rPr lang="en-US" altLang="ko-KR" sz="10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tc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파일</a:t>
                      </a:r>
                      <a:r>
                        <a:rPr lang="ko-KR" altLang="en-US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중 원하는 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element</a:t>
                      </a:r>
                      <a:r>
                        <a:rPr lang="ko-KR" altLang="en-US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를 클릭하면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,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HY그래픽M" panose="02030600000101010101" pitchFamily="18" charset="-127"/>
                          <a:ea typeface="HY그래픽M" panose="02030600000101010101" pitchFamily="18" charset="-127"/>
                        </a:rPr>
                        <a:t>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①번 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Layer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</a:t>
                      </a:r>
                      <a:r>
                        <a:rPr lang="ko-KR" altLang="en-US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해당 시나리오 파일 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format</a:t>
                      </a:r>
                      <a:r>
                        <a:rPr lang="ko-KR" altLang="en-US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출력한다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742950" marR="0" lvl="1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①번 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Layer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의 우측 상단의 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Start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버튼을 클릭하면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시나리오 대로 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signal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들이 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inject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된다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</a:p>
                    <a:p>
                      <a:pPr marL="742950" marR="0" lvl="1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Start </a:t>
                      </a:r>
                      <a:r>
                        <a:rPr lang="ko-KR" alt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버튼을 클릭하면</a:t>
                      </a:r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Application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내부적으로 첨부된 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en-US" altLang="ko-KR" sz="105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파일을 생성하고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수행한다</a:t>
                      </a:r>
                      <a:r>
                        <a:rPr lang="en-US" altLang="ko-KR" sz="10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42950" marR="0" lvl="1" indent="-28575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HY그래픽M" panose="02030600000101010101" pitchFamily="18" charset="-127"/>
                        <a:ea typeface="HY그래픽M" panose="02030600000101010101" pitchFamily="18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10413741"/>
                  </a:ext>
                </a:extLst>
              </a:tr>
            </a:tbl>
          </a:graphicData>
        </a:graphic>
      </p:graphicFrame>
      <p:sp>
        <p:nvSpPr>
          <p:cNvPr id="3" name="타원 2"/>
          <p:cNvSpPr/>
          <p:nvPr/>
        </p:nvSpPr>
        <p:spPr>
          <a:xfrm>
            <a:off x="1670858" y="3258591"/>
            <a:ext cx="299258" cy="2743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4691149" y="3258591"/>
            <a:ext cx="299258" cy="2743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7783484" y="3258591"/>
            <a:ext cx="299258" cy="2743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개체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1260777"/>
              </p:ext>
            </p:extLst>
          </p:nvPr>
        </p:nvGraphicFramePr>
        <p:xfrm>
          <a:off x="2777316" y="2380686"/>
          <a:ext cx="130175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" name="포장기 셸 개체" showAsIcon="1" r:id="rId4" imgW="1301760" imgH="601200" progId="Package">
                  <p:embed/>
                </p:oleObj>
              </mc:Choice>
              <mc:Fallback>
                <p:oleObj name="포장기 셸 개체" showAsIcon="1" r:id="rId4" imgW="1301760" imgH="601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77316" y="2380686"/>
                        <a:ext cx="1301750" cy="601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2520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1023</Words>
  <Application>Microsoft Office PowerPoint</Application>
  <PresentationFormat>와이드스크린</PresentationFormat>
  <Paragraphs>187</Paragraphs>
  <Slides>10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1" baseType="lpstr">
      <vt:lpstr>Apple SD Gothic Neo</vt:lpstr>
      <vt:lpstr>Apple SD Gothic Neo SemiBold</vt:lpstr>
      <vt:lpstr>HY그래픽M</vt:lpstr>
      <vt:lpstr>HY중고딕</vt:lpstr>
      <vt:lpstr>SpoqaHanSans</vt:lpstr>
      <vt:lpstr>맑은 고딕</vt:lpstr>
      <vt:lpstr>Arial</vt:lpstr>
      <vt:lpstr>Trebuchet MS</vt:lpstr>
      <vt:lpstr>Wingdings</vt:lpstr>
      <vt:lpstr>Office 테마</vt:lpstr>
      <vt:lpstr>패키지</vt:lpstr>
      <vt:lpstr>Test Application Validation 보완을 위한 검토 내용</vt:lpstr>
      <vt:lpstr>Test Application Validation 보완을 위한 검토 내용</vt:lpstr>
      <vt:lpstr>PowerPoint 프레젠테이션</vt:lpstr>
      <vt:lpstr>PowerPoint 프레젠테이션</vt:lpstr>
      <vt:lpstr>Test Application Validation 상세 구현 방안</vt:lpstr>
      <vt:lpstr>Test Application Validation 시나리오 파일</vt:lpstr>
      <vt:lpstr>Test Application Validation 시나리오 파일 작성법</vt:lpstr>
      <vt:lpstr>Test Application Validation GUI Sample</vt:lpstr>
      <vt:lpstr>Test Application Validation GUI Sample</vt:lpstr>
      <vt:lpstr>Test Application Validation GUI Sample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csh</dc:creator>
  <cp:lastModifiedBy>csh</cp:lastModifiedBy>
  <cp:revision>65</cp:revision>
  <dcterms:created xsi:type="dcterms:W3CDTF">2024-01-11T01:39:28Z</dcterms:created>
  <dcterms:modified xsi:type="dcterms:W3CDTF">2024-02-28T06:19:07Z</dcterms:modified>
</cp:coreProperties>
</file>