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63" r:id="rId4"/>
    <p:sldId id="265" r:id="rId5"/>
    <p:sldId id="266" r:id="rId6"/>
    <p:sldId id="267" r:id="rId7"/>
    <p:sldId id="264" r:id="rId8"/>
    <p:sldId id="268" r:id="rId9"/>
    <p:sldId id="261" r:id="rId10"/>
    <p:sldId id="260" r:id="rId11"/>
    <p:sldId id="258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석범 김" initials="석김" lastIdx="3" clrIdx="0">
    <p:extLst>
      <p:ext uri="{19B8F6BF-5375-455C-9EA6-DF929625EA0E}">
        <p15:presenceInfo xmlns:p15="http://schemas.microsoft.com/office/powerpoint/2012/main" userId="55fc4f4bdd830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5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7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5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8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16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4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2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64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플로우차트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#</a:t>
            </a:r>
            <a:fld id="{21543E80-37D8-4FE9-BE23-89186067F6F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8912-A717-DA26-B721-428FBD46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C9079-AF69-2A9D-37E9-0FADDDEA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B1E7-87E7-4FE8-BE49-12D8073402B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FF19-307D-777C-9657-49A2BD57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338CD-1D55-0499-7416-7211D6320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202034007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C890E-ECF2-803A-7311-2B06E0F2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6958D8-0247-962F-70F1-29ADEF08F8FE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1BA589-0085-AAC8-A73A-D4CC353F0D80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AddUser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985D08-56BA-D726-B8C2-12EF96E733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FD5112-0582-7AC9-1C1E-A593420267E3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1839233" y="4479709"/>
            <a:ext cx="0" cy="356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03096-7B29-BD95-FC01-CD43014AAC0C}"/>
              </a:ext>
            </a:extLst>
          </p:cNvPr>
          <p:cNvSpPr/>
          <p:nvPr/>
        </p:nvSpPr>
        <p:spPr>
          <a:xfrm>
            <a:off x="800097" y="388371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</a:t>
            </a:r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0769D-584E-06FB-CD22-F254340CDA6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1839233" y="2383317"/>
            <a:ext cx="3" cy="356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68FEB424-91EC-948F-D477-F82AFBF78B69}"/>
              </a:ext>
            </a:extLst>
          </p:cNvPr>
          <p:cNvSpPr/>
          <p:nvPr/>
        </p:nvSpPr>
        <p:spPr>
          <a:xfrm>
            <a:off x="705791" y="2739427"/>
            <a:ext cx="2266884" cy="788179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OPCODE 100?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1D97B1-1470-CCC1-E397-567278883712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1839233" y="3527606"/>
            <a:ext cx="0" cy="356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7CFC28-DB7D-BA2B-9356-6354D0CAF56A}"/>
              </a:ext>
            </a:extLst>
          </p:cNvPr>
          <p:cNvSpPr/>
          <p:nvPr/>
        </p:nvSpPr>
        <p:spPr>
          <a:xfrm>
            <a:off x="430892" y="4835820"/>
            <a:ext cx="281668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List&lt;</a:t>
            </a:r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57999E-4A6C-9DDB-A461-CE150F6DF743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1268F7-5D08-2C18-EAA5-F87CD8EF480D}"/>
              </a:ext>
            </a:extLst>
          </p:cNvPr>
          <p:cNvSpPr/>
          <p:nvPr/>
        </p:nvSpPr>
        <p:spPr>
          <a:xfrm>
            <a:off x="4905824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StartListening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1B9537-CBF5-BFCD-AD1D-8F667354D39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944960" y="1522465"/>
            <a:ext cx="2" cy="264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F8C184-AF6F-C034-AEAB-B267529F6DF1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StartListening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4CB79F-3D6A-06C0-7005-441F6364009F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잘린 위쪽 모서리 33">
            <a:extLst>
              <a:ext uri="{FF2B5EF4-FFF2-40B4-BE49-F238E27FC236}">
                <a16:creationId xmlns:a16="http://schemas.microsoft.com/office/drawing/2014/main" id="{E2453D1B-8956-EC20-8A1F-D59D662860ED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사각형: 잘린 위쪽 모서리 34">
            <a:extLst>
              <a:ext uri="{FF2B5EF4-FFF2-40B4-BE49-F238E27FC236}">
                <a16:creationId xmlns:a16="http://schemas.microsoft.com/office/drawing/2014/main" id="{0575A10D-189C-CD5F-7739-6E89945F5E19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9C6D9D-A6C1-A8BA-EFB5-C231588C1446}"/>
              </a:ext>
            </a:extLst>
          </p:cNvPr>
          <p:cNvCxnSpPr>
            <a:cxnSpLocks/>
            <a:stCxn id="34" idx="1"/>
            <a:endCxn id="33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C98500-AB0A-89CC-4430-2CCDB2759063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 flipH="1">
            <a:off x="10201723" y="3310441"/>
            <a:ext cx="1" cy="382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F29CD4-DDE7-1568-BE4F-A9426E5891CC}"/>
              </a:ext>
            </a:extLst>
          </p:cNvPr>
          <p:cNvCxnSpPr>
            <a:cxnSpLocks/>
            <a:stCxn id="45" idx="4"/>
            <a:endCxn id="35" idx="3"/>
          </p:cNvCxnSpPr>
          <p:nvPr/>
        </p:nvCxnSpPr>
        <p:spPr>
          <a:xfrm>
            <a:off x="10201723" y="4119651"/>
            <a:ext cx="0" cy="382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1A7FEC-ACBC-A728-56CB-3EB28B3ABED7}"/>
              </a:ext>
            </a:extLst>
          </p:cNvPr>
          <p:cNvCxnSpPr>
            <a:cxnSpLocks/>
            <a:stCxn id="32" idx="2"/>
            <a:endCxn id="34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3054A1-A2AD-A8D6-E00D-1BE440FF56C0}"/>
              </a:ext>
            </a:extLst>
          </p:cNvPr>
          <p:cNvSpPr txBox="1"/>
          <p:nvPr/>
        </p:nvSpPr>
        <p:spPr>
          <a:xfrm>
            <a:off x="1365706" y="3527654"/>
            <a:ext cx="47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97DF96-37FC-E7E9-C62B-6EFF279DCCCC}"/>
              </a:ext>
            </a:extLst>
          </p:cNvPr>
          <p:cNvSpPr/>
          <p:nvPr/>
        </p:nvSpPr>
        <p:spPr>
          <a:xfrm>
            <a:off x="4371940" y="1872103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C45D6C-AD3C-42E7-F091-9DA252733D09}"/>
              </a:ext>
            </a:extLst>
          </p:cNvPr>
          <p:cNvSpPr/>
          <p:nvPr/>
        </p:nvSpPr>
        <p:spPr>
          <a:xfrm>
            <a:off x="9988505" y="3693215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5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44D8D-FBA8-B217-46A0-0A67C84C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E9B7-AFD1-EDF8-4C1E-4E1C10B7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845629" cy="51683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ServerSocket_ClientHandle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31AE84-74CF-88D7-1B3D-360F95C5DE8C}"/>
              </a:ext>
            </a:extLst>
          </p:cNvPr>
          <p:cNvSpPr/>
          <p:nvPr/>
        </p:nvSpPr>
        <p:spPr>
          <a:xfrm>
            <a:off x="1626017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FEF2D9-F08D-3240-8935-CF8F381CC981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5B21C1-98BB-6FB0-9466-76FC929C3C2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839235" y="1397038"/>
            <a:ext cx="1" cy="390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4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7FFA-795C-896C-B5BD-4786D7E91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0176-EAA5-99A9-C166-89A1135B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관계도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99D21-8912-CE14-6B3F-2EBC7AE15D53}"/>
              </a:ext>
            </a:extLst>
          </p:cNvPr>
          <p:cNvSpPr/>
          <p:nvPr/>
        </p:nvSpPr>
        <p:spPr>
          <a:xfrm>
            <a:off x="1792944" y="3447257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KSB_Server_TCP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208485-1D6E-7E27-010B-AC5EE5DC7983}"/>
              </a:ext>
            </a:extLst>
          </p:cNvPr>
          <p:cNvSpPr/>
          <p:nvPr/>
        </p:nvSpPr>
        <p:spPr>
          <a:xfrm>
            <a:off x="8348340" y="3447257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KSB_Client_TCP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1A5261-FECB-F67A-DDCB-C7DD21E3A9FC}"/>
              </a:ext>
            </a:extLst>
          </p:cNvPr>
          <p:cNvSpPr/>
          <p:nvPr/>
        </p:nvSpPr>
        <p:spPr>
          <a:xfrm>
            <a:off x="1792944" y="4374106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8950B-FA97-D0AF-26C5-20D9C3F1852B}"/>
              </a:ext>
            </a:extLst>
          </p:cNvPr>
          <p:cNvSpPr/>
          <p:nvPr/>
        </p:nvSpPr>
        <p:spPr>
          <a:xfrm>
            <a:off x="3840703" y="1793791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945C8-C7C0-4054-C568-D6A89F5C77E4}"/>
              </a:ext>
            </a:extLst>
          </p:cNvPr>
          <p:cNvSpPr/>
          <p:nvPr/>
        </p:nvSpPr>
        <p:spPr>
          <a:xfrm>
            <a:off x="6270068" y="1793791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92249F-7E87-7E7D-F2A8-05392A49176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832080" y="4043249"/>
            <a:ext cx="0" cy="33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55A436-B0B0-960F-A528-4BBF1AA1B16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871216" y="2389783"/>
            <a:ext cx="1008623" cy="228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58283D-DB91-B09F-B561-9806137387A9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3871216" y="2389783"/>
            <a:ext cx="3437988" cy="228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651C19-F3B4-9157-4E63-5CF0A9086122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flipH="1" flipV="1">
            <a:off x="7309204" y="2389783"/>
            <a:ext cx="1039136" cy="135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5ABB8AB-2822-0EB7-2604-2355116EF3C1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 flipV="1">
            <a:off x="4879839" y="2389783"/>
            <a:ext cx="3468501" cy="135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9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2749-6E51-0C1E-5DB7-70A93ABF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7B52-9DD9-426F-7AFF-9FE5C9B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1221D1-4EC7-768B-1942-DEA73BF9E3D6}"/>
              </a:ext>
            </a:extLst>
          </p:cNvPr>
          <p:cNvSpPr/>
          <p:nvPr/>
        </p:nvSpPr>
        <p:spPr>
          <a:xfrm>
            <a:off x="838200" y="1742744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KSB_Server_TCP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3C69C0-9071-5C80-8B36-4485803D87F2}"/>
              </a:ext>
            </a:extLst>
          </p:cNvPr>
          <p:cNvSpPr/>
          <p:nvPr/>
        </p:nvSpPr>
        <p:spPr>
          <a:xfrm>
            <a:off x="2365609" y="270176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0AB4974-61AC-5D30-40B8-90936A3991A6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790960" y="2425111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ED7878-A9B3-449A-B3B3-7FCCC32B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RootServer</a:t>
            </a:r>
            <a:r>
              <a:rPr lang="ko-KR" altLang="en-US" sz="1800" dirty="0"/>
              <a:t>라는 단 한 개의 라이브러리 사용</a:t>
            </a:r>
            <a:endParaRPr lang="en-US" altLang="ko-KR" sz="1800" dirty="0"/>
          </a:p>
          <a:p>
            <a:r>
              <a:rPr lang="ko-KR" altLang="en-US" sz="1800" dirty="0"/>
              <a:t>자세한 내부 코드는 모르더라도 대략적인 흐름은 파악할 수 있도록 메시지 출력을 위주로 구성함</a:t>
            </a:r>
            <a:endParaRPr lang="en-US" altLang="ko-KR" sz="1800" dirty="0"/>
          </a:p>
          <a:p>
            <a:r>
              <a:rPr lang="ko-KR" altLang="en-US" sz="1800" dirty="0"/>
              <a:t>추후 </a:t>
            </a:r>
            <a:r>
              <a:rPr lang="en-US" altLang="ko-KR" sz="1800" dirty="0"/>
              <a:t>Log</a:t>
            </a:r>
            <a:r>
              <a:rPr lang="ko-KR" altLang="en-US" sz="1800" dirty="0"/>
              <a:t>용 </a:t>
            </a:r>
            <a:r>
              <a:rPr lang="en-US" altLang="ko-KR" sz="1800" dirty="0"/>
              <a:t>UDP </a:t>
            </a:r>
            <a:r>
              <a:rPr lang="ko-KR" altLang="en-US" sz="1800" dirty="0"/>
              <a:t>서버를 개설하는 등 여러 개의 서버를 운용할 경우 이 로직에 추가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095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2749-6E51-0C1E-5DB7-70A93ABF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7B52-9DD9-426F-7AFF-9FE5C9B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D02126-2796-4AD2-72C2-D80D3DCD5FD6}"/>
              </a:ext>
            </a:extLst>
          </p:cNvPr>
          <p:cNvSpPr/>
          <p:nvPr/>
        </p:nvSpPr>
        <p:spPr>
          <a:xfrm>
            <a:off x="838200" y="1742744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8BA1D-10D9-D0FE-A2E3-DA6CD0D0A195}"/>
              </a:ext>
            </a:extLst>
          </p:cNvPr>
          <p:cNvSpPr/>
          <p:nvPr/>
        </p:nvSpPr>
        <p:spPr>
          <a:xfrm>
            <a:off x="2365609" y="270176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RootServer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03CAED1-58BC-542F-76A6-66BCA07D817D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1790960" y="2425111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B503902-9A55-2456-5AF6-ACDF2C304764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1311450" y="2904621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9703DF-2CF4-B751-3A4C-62030A4E84E3}"/>
              </a:ext>
            </a:extLst>
          </p:cNvPr>
          <p:cNvSpPr/>
          <p:nvPr/>
        </p:nvSpPr>
        <p:spPr>
          <a:xfrm>
            <a:off x="2365609" y="3660785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F89B364B-EB0E-467C-A140-636627E4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TCP </a:t>
            </a:r>
            <a:r>
              <a:rPr lang="ko-KR" altLang="en-US" sz="1800" dirty="0"/>
              <a:t>서버인 </a:t>
            </a:r>
            <a:r>
              <a:rPr lang="en-US" altLang="ko-KR" sz="1800" dirty="0" err="1"/>
              <a:t>RootServer</a:t>
            </a:r>
            <a:r>
              <a:rPr lang="ko-KR" altLang="en-US" sz="1800" dirty="0"/>
              <a:t>와 접속한 클라이언트들을 각각 관리하는 </a:t>
            </a:r>
            <a:r>
              <a:rPr lang="en-US" altLang="ko-KR" sz="1800" dirty="0" err="1"/>
              <a:t>ClientHandle</a:t>
            </a:r>
            <a:r>
              <a:rPr lang="ko-KR" altLang="en-US" sz="1800" dirty="0"/>
              <a:t>로 구성</a:t>
            </a:r>
            <a:endParaRPr lang="en-US" altLang="ko-KR" sz="1800" dirty="0"/>
          </a:p>
          <a:p>
            <a:r>
              <a:rPr lang="en-US" altLang="ko-KR" sz="1800" dirty="0" err="1"/>
              <a:t>RootServer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싱글톤으로</a:t>
            </a:r>
            <a:r>
              <a:rPr lang="ko-KR" altLang="en-US" sz="1800" dirty="0"/>
              <a:t> 되어 있고 핸들 타입 리스트 변수를 포함한다</a:t>
            </a:r>
            <a:endParaRPr lang="en-US" altLang="ko-KR" sz="1800" dirty="0"/>
          </a:p>
          <a:p>
            <a:r>
              <a:rPr lang="ko-KR" altLang="en-US" sz="1800" dirty="0"/>
              <a:t>핸들의 생성자에서 </a:t>
            </a:r>
            <a:r>
              <a:rPr lang="ko-KR" altLang="en-US" sz="1800" dirty="0" err="1"/>
              <a:t>람다식</a:t>
            </a:r>
            <a:r>
              <a:rPr lang="ko-KR" altLang="en-US" sz="1800" dirty="0"/>
              <a:t> </a:t>
            </a:r>
            <a:r>
              <a:rPr lang="en-US" altLang="ko-KR" sz="1800" dirty="0"/>
              <a:t>+ Task</a:t>
            </a:r>
            <a:r>
              <a:rPr lang="ko-KR" altLang="en-US" sz="1800" dirty="0"/>
              <a:t>로 항상 듣는 상태 유지</a:t>
            </a:r>
            <a:endParaRPr lang="en-US" altLang="ko-KR" sz="1800" dirty="0"/>
          </a:p>
          <a:p>
            <a:r>
              <a:rPr lang="ko-KR" altLang="en-US" sz="1800" dirty="0" err="1"/>
              <a:t>반복문</a:t>
            </a:r>
            <a:r>
              <a:rPr lang="ko-KR" altLang="en-US" sz="1800" dirty="0"/>
              <a:t> 내에서 </a:t>
            </a:r>
            <a:r>
              <a:rPr lang="en-US" altLang="ko-KR" sz="1800" dirty="0"/>
              <a:t>switch</a:t>
            </a:r>
            <a:r>
              <a:rPr lang="ko-KR" altLang="en-US" sz="1800" dirty="0"/>
              <a:t>문으로 이동해 </a:t>
            </a:r>
            <a:r>
              <a:rPr lang="en-US" altLang="ko-KR" sz="1800" dirty="0"/>
              <a:t>OPCODE</a:t>
            </a:r>
            <a:r>
              <a:rPr lang="ko-KR" altLang="en-US" sz="1800" dirty="0"/>
              <a:t>에 맞는 응답 처리</a:t>
            </a:r>
          </a:p>
        </p:txBody>
      </p:sp>
    </p:spTree>
    <p:extLst>
      <p:ext uri="{BB962C8B-B14F-4D97-AF65-F5344CB8AC3E}">
        <p14:creationId xmlns:p14="http://schemas.microsoft.com/office/powerpoint/2010/main" val="5326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2749-6E51-0C1E-5DB7-70A93ABF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7B52-9DD9-426F-7AFF-9FE5C9B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B2D04F-B1CC-111C-3778-9501C9E89E20}"/>
              </a:ext>
            </a:extLst>
          </p:cNvPr>
          <p:cNvSpPr/>
          <p:nvPr/>
        </p:nvSpPr>
        <p:spPr>
          <a:xfrm>
            <a:off x="838200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KSB_Client_TCP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D1DE8B-5F13-D4FA-CD66-6DF1F39F04D7}"/>
              </a:ext>
            </a:extLst>
          </p:cNvPr>
          <p:cNvSpPr/>
          <p:nvPr/>
        </p:nvSpPr>
        <p:spPr>
          <a:xfrm>
            <a:off x="2365609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6BFC8D8-6A7C-48AA-1B05-0D31AB2BB523}"/>
              </a:ext>
            </a:extLst>
          </p:cNvPr>
          <p:cNvCxnSpPr>
            <a:stCxn id="27" idx="2"/>
            <a:endCxn id="28" idx="1"/>
          </p:cNvCxnSpPr>
          <p:nvPr/>
        </p:nvCxnSpPr>
        <p:spPr>
          <a:xfrm rot="16200000" flipH="1">
            <a:off x="1790960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6AEE82D-14CB-4392-B8A6-F6A81696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클라이언트 </a:t>
            </a:r>
            <a:r>
              <a:rPr lang="en-US" altLang="ko-KR" sz="1800" dirty="0"/>
              <a:t>-&gt; </a:t>
            </a:r>
            <a:r>
              <a:rPr lang="ko-KR" altLang="en-US" sz="1800" dirty="0"/>
              <a:t>서버로 패킷을 전송하기 위해 작성한 클래스</a:t>
            </a:r>
            <a:endParaRPr lang="en-US" altLang="ko-KR" sz="1800" dirty="0"/>
          </a:p>
          <a:p>
            <a:r>
              <a:rPr lang="ko-KR" altLang="en-US" sz="1800" dirty="0"/>
              <a:t>테스트를 중심으로 작성했기 때문에 라이브러리로 분할한 정도는 낮음</a:t>
            </a:r>
            <a:endParaRPr lang="en-US" altLang="ko-KR" sz="1800" dirty="0"/>
          </a:p>
          <a:p>
            <a:r>
              <a:rPr lang="ko-KR" altLang="en-US" sz="1800" dirty="0"/>
              <a:t>파일 또는 텍스트를 패킷으로 전환하는 과정은 서버와 동일한 라이브러리를 참조함</a:t>
            </a:r>
            <a:endParaRPr lang="en-US" altLang="ko-KR" sz="1800" dirty="0"/>
          </a:p>
          <a:p>
            <a:r>
              <a:rPr lang="ko-KR" altLang="en-US" sz="1800" dirty="0"/>
              <a:t>현재는 접속요청</a:t>
            </a:r>
            <a:r>
              <a:rPr lang="en-US" altLang="ko-KR" sz="1800" dirty="0"/>
              <a:t>-</a:t>
            </a:r>
            <a:r>
              <a:rPr lang="ko-KR" altLang="en-US" sz="1800" dirty="0"/>
              <a:t>접속</a:t>
            </a:r>
            <a:r>
              <a:rPr lang="en-US" altLang="ko-KR" sz="1800" dirty="0"/>
              <a:t>-</a:t>
            </a:r>
            <a:r>
              <a:rPr lang="ko-KR" altLang="en-US" sz="1800" dirty="0"/>
              <a:t>파일요청</a:t>
            </a:r>
            <a:r>
              <a:rPr lang="en-US" altLang="ko-KR" sz="1800" dirty="0"/>
              <a:t>-</a:t>
            </a:r>
            <a:r>
              <a:rPr lang="ko-KR" altLang="en-US" sz="1800" dirty="0"/>
              <a:t>파일전송으로 고정된 순서를 거치고 있으나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추후 명령을 선택하도록 메뉴를 추가하거나 어떤 파일을 전송할지 선택 하는 등 확장 할 예정</a:t>
            </a:r>
          </a:p>
        </p:txBody>
      </p:sp>
    </p:spTree>
    <p:extLst>
      <p:ext uri="{BB962C8B-B14F-4D97-AF65-F5344CB8AC3E}">
        <p14:creationId xmlns:p14="http://schemas.microsoft.com/office/powerpoint/2010/main" val="210462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9B46-9D71-5B94-B8F2-6D55D8B8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0D7D-A459-0046-3DED-6D94EB42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424143-FF9C-3C67-3AD8-CB9FBE275927}"/>
              </a:ext>
            </a:extLst>
          </p:cNvPr>
          <p:cNvSpPr/>
          <p:nvPr/>
        </p:nvSpPr>
        <p:spPr>
          <a:xfrm>
            <a:off x="838200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4A961E-5853-D97E-1BF8-BFE3DB0936B0}"/>
              </a:ext>
            </a:extLst>
          </p:cNvPr>
          <p:cNvSpPr/>
          <p:nvPr/>
        </p:nvSpPr>
        <p:spPr>
          <a:xfrm>
            <a:off x="2365609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C13023-943E-AD16-3ECA-C79AEB4711A9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1790960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6067227-2889-FC19-3A2F-BA51DE5BEE33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1311450" y="2904619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C8335-85AD-6CBA-DEB8-C08847D6E33E}"/>
              </a:ext>
            </a:extLst>
          </p:cNvPr>
          <p:cNvSpPr/>
          <p:nvPr/>
        </p:nvSpPr>
        <p:spPr>
          <a:xfrm>
            <a:off x="2365609" y="3660783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Protocol1_File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147190-5CF0-573E-4F60-CFCB19460E38}"/>
              </a:ext>
            </a:extLst>
          </p:cNvPr>
          <p:cNvSpPr/>
          <p:nvPr/>
        </p:nvSpPr>
        <p:spPr>
          <a:xfrm>
            <a:off x="2365609" y="461980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Protocol2_Plane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25AE14E-45FC-9565-DFED-A42A0EF0B5A1}"/>
              </a:ext>
            </a:extLst>
          </p:cNvPr>
          <p:cNvCxnSpPr>
            <a:cxnSpLocks/>
            <a:stCxn id="5" idx="2"/>
            <a:endCxn id="30" idx="1"/>
          </p:cNvCxnSpPr>
          <p:nvPr/>
        </p:nvCxnSpPr>
        <p:spPr>
          <a:xfrm rot="16200000" flipH="1">
            <a:off x="831939" y="3384130"/>
            <a:ext cx="2579066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15C6360-9C64-542A-B36D-F7509C32A728}"/>
              </a:ext>
            </a:extLst>
          </p:cNvPr>
          <p:cNvSpPr/>
          <p:nvPr/>
        </p:nvSpPr>
        <p:spPr>
          <a:xfrm>
            <a:off x="4616389" y="2701762"/>
            <a:ext cx="736846" cy="595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171F7EB-B0DC-BA4D-5938-D990025AA47C}"/>
              </a:ext>
            </a:extLst>
          </p:cNvPr>
          <p:cNvSpPr/>
          <p:nvPr/>
        </p:nvSpPr>
        <p:spPr>
          <a:xfrm>
            <a:off x="4616389" y="3660783"/>
            <a:ext cx="736846" cy="595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 (본문)"/>
                <a:ea typeface="돋움체" panose="020B0609000101010101" pitchFamily="49" charset="-127"/>
              </a:rPr>
              <a:t>Log</a:t>
            </a:r>
            <a:endParaRPr lang="ko-KR" altLang="en-US" sz="1200" dirty="0">
              <a:solidFill>
                <a:schemeClr val="tx1"/>
              </a:solidFill>
              <a:latin typeface="맑은 고딕 (본문)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EAFAAD-83DD-97FA-5339-990AA69445BB}"/>
              </a:ext>
            </a:extLst>
          </p:cNvPr>
          <p:cNvCxnSpPr>
            <a:cxnSpLocks/>
            <a:stCxn id="12" idx="3"/>
            <a:endCxn id="42" idx="2"/>
          </p:cNvCxnSpPr>
          <p:nvPr/>
        </p:nvCxnSpPr>
        <p:spPr>
          <a:xfrm>
            <a:off x="4443881" y="2999758"/>
            <a:ext cx="172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DE046A-6EC7-B5B9-DFF7-4D78D0856855}"/>
              </a:ext>
            </a:extLst>
          </p:cNvPr>
          <p:cNvCxnSpPr>
            <a:cxnSpLocks/>
            <a:stCxn id="18" idx="3"/>
            <a:endCxn id="43" idx="2"/>
          </p:cNvCxnSpPr>
          <p:nvPr/>
        </p:nvCxnSpPr>
        <p:spPr>
          <a:xfrm>
            <a:off x="4443881" y="3958779"/>
            <a:ext cx="172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34DB4D1-B246-4F9B-933D-6B3C6A50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패킷 앞에 붙을 헤더와 두가지의 프로토콜로 구성되어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서버와 클라이언트는 각각 패킷을 전송 받으면 </a:t>
            </a:r>
            <a:r>
              <a:rPr lang="en-US" altLang="ko-KR" sz="1800" dirty="0"/>
              <a:t>Header</a:t>
            </a:r>
            <a:r>
              <a:rPr lang="ko-KR" altLang="en-US" sz="1800" dirty="0"/>
              <a:t>를 생성해 어떤 프로토콜을 이용할지</a:t>
            </a:r>
            <a:r>
              <a:rPr lang="en-US" altLang="ko-KR" sz="1800" dirty="0"/>
              <a:t>, </a:t>
            </a:r>
            <a:r>
              <a:rPr lang="ko-KR" altLang="en-US" sz="1800" dirty="0"/>
              <a:t>길이나 오류 검출 등의 정보를 해석한다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각 프로토콜은 파일에서 바이트로의 변환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문자열에서 바이트로의 변환과 그 반대로의 복원을 담당한다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헤더에는 </a:t>
            </a:r>
            <a:r>
              <a:rPr lang="en-US" altLang="ko-KR" sz="1800" dirty="0"/>
              <a:t>OPCODE</a:t>
            </a:r>
            <a:r>
              <a:rPr lang="ko-KR" altLang="en-US" sz="1800" dirty="0"/>
              <a:t>를 쉽게 알기 위한 보조 클래스를 포함하고 있다</a:t>
            </a:r>
            <a:r>
              <a:rPr lang="en-US" altLang="ko-KR" sz="1800" dirty="0"/>
              <a:t>. C</a:t>
            </a:r>
            <a:r>
              <a:rPr lang="ko-KR" altLang="en-US" sz="1800" dirty="0"/>
              <a:t>언어의 </a:t>
            </a:r>
            <a:r>
              <a:rPr lang="en-US" altLang="ko-KR" sz="1800" dirty="0"/>
              <a:t>#defin</a:t>
            </a:r>
            <a:r>
              <a:rPr lang="ko-KR" altLang="en-US" sz="1800" dirty="0"/>
              <a:t>과 비슷하게 사용하기 위함이다</a:t>
            </a:r>
            <a:r>
              <a:rPr lang="en-US" altLang="ko-KR" sz="1800" dirty="0"/>
              <a:t>. (ex. CONNECT_REJECT = 001)</a:t>
            </a:r>
          </a:p>
        </p:txBody>
      </p:sp>
    </p:spTree>
    <p:extLst>
      <p:ext uri="{BB962C8B-B14F-4D97-AF65-F5344CB8AC3E}">
        <p14:creationId xmlns:p14="http://schemas.microsoft.com/office/powerpoint/2010/main" val="9558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9B46-9D71-5B94-B8F2-6D55D8B8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0D7D-A459-0046-3DED-6D94EB42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3D82A9-5BBD-37A6-E20A-B8BE53BE762A}"/>
              </a:ext>
            </a:extLst>
          </p:cNvPr>
          <p:cNvSpPr/>
          <p:nvPr/>
        </p:nvSpPr>
        <p:spPr>
          <a:xfrm>
            <a:off x="838200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4207FB-0F23-7992-C47A-5F639EDEA8BA}"/>
              </a:ext>
            </a:extLst>
          </p:cNvPr>
          <p:cNvSpPr/>
          <p:nvPr/>
        </p:nvSpPr>
        <p:spPr>
          <a:xfrm>
            <a:off x="2365609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80DAA56-17CD-3F07-58F3-4F20E61B3B4E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790960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C5DEF70-122D-29BD-11DB-C755A259FB16}"/>
              </a:ext>
            </a:extLst>
          </p:cNvPr>
          <p:cNvCxnSpPr>
            <a:cxnSpLocks/>
            <a:stCxn id="35" idx="2"/>
            <a:endCxn id="39" idx="1"/>
          </p:cNvCxnSpPr>
          <p:nvPr/>
        </p:nvCxnSpPr>
        <p:spPr>
          <a:xfrm rot="16200000" flipH="1">
            <a:off x="1311450" y="2904619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B20AA3-4C2E-55AD-7B3A-B2DB43D89E81}"/>
              </a:ext>
            </a:extLst>
          </p:cNvPr>
          <p:cNvSpPr/>
          <p:nvPr/>
        </p:nvSpPr>
        <p:spPr>
          <a:xfrm>
            <a:off x="2365609" y="3660783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241F611-188E-456E-AB03-645A474A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715617"/>
            <a:ext cx="5867400" cy="54613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암호화를 담당하는 라이브러리</a:t>
            </a:r>
            <a:endParaRPr lang="en-US" altLang="ko-KR" sz="1800" dirty="0"/>
          </a:p>
          <a:p>
            <a:r>
              <a:rPr lang="en-US" altLang="ko-KR" sz="1800" dirty="0"/>
              <a:t>AES </a:t>
            </a:r>
            <a:r>
              <a:rPr lang="ko-KR" altLang="en-US" sz="1800" dirty="0"/>
              <a:t>방식의 경우 하드코딩으로 생성한 키를 사용한다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Aes.key</a:t>
            </a:r>
            <a:r>
              <a:rPr lang="ko-KR" altLang="en-US" sz="1800" dirty="0"/>
              <a:t>에서 생성한 키를 고정으로 사용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Byte[]</a:t>
            </a:r>
            <a:r>
              <a:rPr lang="ko-KR" altLang="en-US" sz="1800" dirty="0"/>
              <a:t>를 입력 받은 뒤 암호화</a:t>
            </a:r>
            <a:r>
              <a:rPr lang="en-US" altLang="ko-KR" sz="1800" dirty="0"/>
              <a:t>/</a:t>
            </a:r>
            <a:r>
              <a:rPr lang="ko-KR" altLang="en-US" sz="1800" dirty="0"/>
              <a:t>복호화 후 </a:t>
            </a:r>
            <a:r>
              <a:rPr lang="en-US" altLang="ko-KR" sz="1800" dirty="0"/>
              <a:t>Byte[]</a:t>
            </a:r>
            <a:r>
              <a:rPr lang="ko-KR" altLang="en-US" sz="1800" dirty="0"/>
              <a:t>를 반환하는 파이프라인 형태를 가짐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5558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99A7-458D-C73D-31A9-42E405715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2304-20D5-A7A8-48C2-50AB8BA3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여기부터는 만들다 만 페이지들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6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A373-1797-93B5-4AE2-59B3853C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AF7F6-B0AA-6C4D-2837-B0ECF911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Server_main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C34945-48A5-4965-C746-AA1043368812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5687A-08F2-E217-ACC8-424ADA66F1FC}"/>
              </a:ext>
            </a:extLst>
          </p:cNvPr>
          <p:cNvSpPr/>
          <p:nvPr/>
        </p:nvSpPr>
        <p:spPr>
          <a:xfrm>
            <a:off x="800100" y="2652086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E25DE-BA12-C781-69AB-3BE80DC0D9A4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RootServer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3AC5FA-86F6-1F7E-0FC9-DDED7B17B98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1ECEF3-3977-4D5D-ED07-852F8B54AB5C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839236" y="2383317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655CF4-7DAA-4A3F-4976-83CE8D905E38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flipH="1">
            <a:off x="1839233" y="3248078"/>
            <a:ext cx="3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잘린 위쪽 모서리 20">
            <a:extLst>
              <a:ext uri="{FF2B5EF4-FFF2-40B4-BE49-F238E27FC236}">
                <a16:creationId xmlns:a16="http://schemas.microsoft.com/office/drawing/2014/main" id="{0A5CC51A-E188-50FF-FE01-FDC4E00AE034}"/>
              </a:ext>
            </a:extLst>
          </p:cNvPr>
          <p:cNvSpPr/>
          <p:nvPr/>
        </p:nvSpPr>
        <p:spPr>
          <a:xfrm>
            <a:off x="905981" y="4381608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BC8FCA-C469-9B3A-7E62-26A8EEC7026C}"/>
              </a:ext>
            </a:extLst>
          </p:cNvPr>
          <p:cNvCxnSpPr>
            <a:cxnSpLocks/>
            <a:stCxn id="40" idx="2"/>
            <a:endCxn id="21" idx="3"/>
          </p:cNvCxnSpPr>
          <p:nvPr/>
        </p:nvCxnSpPr>
        <p:spPr>
          <a:xfrm>
            <a:off x="1839233" y="4112839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887488-A89A-FE7C-7FF9-665318B518AD}"/>
              </a:ext>
            </a:extLst>
          </p:cNvPr>
          <p:cNvCxnSpPr>
            <a:cxnSpLocks/>
            <a:stCxn id="21" idx="1"/>
            <a:endCxn id="43" idx="0"/>
          </p:cNvCxnSpPr>
          <p:nvPr/>
        </p:nvCxnSpPr>
        <p:spPr>
          <a:xfrm flipH="1">
            <a:off x="1839233" y="4977600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B626A25C-016E-3223-9DDC-1DA3A74A45D3}"/>
              </a:ext>
            </a:extLst>
          </p:cNvPr>
          <p:cNvSpPr/>
          <p:nvPr/>
        </p:nvSpPr>
        <p:spPr>
          <a:xfrm>
            <a:off x="905981" y="6111130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E825C5-3A8D-5FA7-7A2B-7EC2D3A3AFBC}"/>
              </a:ext>
            </a:extLst>
          </p:cNvPr>
          <p:cNvCxnSpPr>
            <a:cxnSpLocks/>
            <a:stCxn id="43" idx="2"/>
            <a:endCxn id="32" idx="3"/>
          </p:cNvCxnSpPr>
          <p:nvPr/>
        </p:nvCxnSpPr>
        <p:spPr>
          <a:xfrm>
            <a:off x="1839233" y="5842361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7755623-C5D9-0CBF-8AD6-A6C41E51C426}"/>
              </a:ext>
            </a:extLst>
          </p:cNvPr>
          <p:cNvSpPr/>
          <p:nvPr/>
        </p:nvSpPr>
        <p:spPr>
          <a:xfrm>
            <a:off x="800098" y="3516847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3D1814F-E839-5E75-777F-228995B5FB5B}"/>
              </a:ext>
            </a:extLst>
          </p:cNvPr>
          <p:cNvSpPr/>
          <p:nvPr/>
        </p:nvSpPr>
        <p:spPr>
          <a:xfrm>
            <a:off x="800098" y="5246369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CB1B690-DFED-33D2-CA3A-B94AFC386117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45528-36C2-07FF-83E9-06B831AAEC26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2B8E01-76F1-CBA8-DF04-BD1AC22034E5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print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2AF81F-647F-C158-1857-C91142C9D9F7}"/>
              </a:ext>
            </a:extLst>
          </p:cNvPr>
          <p:cNvCxnSpPr>
            <a:cxnSpLocks/>
            <a:stCxn id="49" idx="2"/>
            <a:endCxn id="57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30149E8E-0664-D463-E104-82ECC3BD06D7}"/>
              </a:ext>
            </a:extLst>
          </p:cNvPr>
          <p:cNvSpPr/>
          <p:nvPr/>
        </p:nvSpPr>
        <p:spPr>
          <a:xfrm>
            <a:off x="252293" y="3601625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6B2C11-4FB9-15F7-7CC3-1C8910C24023}"/>
              </a:ext>
            </a:extLst>
          </p:cNvPr>
          <p:cNvSpPr/>
          <p:nvPr/>
        </p:nvSpPr>
        <p:spPr>
          <a:xfrm>
            <a:off x="252294" y="5265470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8553D0-6F97-BBB7-284B-3A47E5061958}"/>
              </a:ext>
            </a:extLst>
          </p:cNvPr>
          <p:cNvSpPr/>
          <p:nvPr/>
        </p:nvSpPr>
        <p:spPr>
          <a:xfrm>
            <a:off x="4354525" y="970602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AB276A-9F16-32AE-873B-31F206A40FDB}"/>
              </a:ext>
            </a:extLst>
          </p:cNvPr>
          <p:cNvSpPr/>
          <p:nvPr/>
        </p:nvSpPr>
        <p:spPr>
          <a:xfrm>
            <a:off x="8615441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사각형: 잘린 위쪽 모서리 56">
            <a:extLst>
              <a:ext uri="{FF2B5EF4-FFF2-40B4-BE49-F238E27FC236}">
                <a16:creationId xmlns:a16="http://schemas.microsoft.com/office/drawing/2014/main" id="{1EDCBE8C-1A2A-4684-21D0-1ABD2D9F7BC9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Is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rootServer</a:t>
            </a:r>
            <a:r>
              <a:rPr lang="en-US" altLang="ko-KR" dirty="0">
                <a:solidFill>
                  <a:sysClr val="windowText" lastClr="000000"/>
                </a:solidFill>
              </a:rPr>
              <a:t> run?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사각형: 잘린 위쪽 모서리 57">
            <a:extLst>
              <a:ext uri="{FF2B5EF4-FFF2-40B4-BE49-F238E27FC236}">
                <a16:creationId xmlns:a16="http://schemas.microsoft.com/office/drawing/2014/main" id="{DB14E1FF-7665-9823-41BD-83B5451DF625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12B68CE-CD10-D623-985E-DD0C48976AFF}"/>
              </a:ext>
            </a:extLst>
          </p:cNvPr>
          <p:cNvCxnSpPr>
            <a:cxnSpLocks/>
            <a:stCxn id="57" idx="1"/>
            <a:endCxn id="50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24EC4D-1C2F-14DF-2E7C-EDFC2A892F6E}"/>
              </a:ext>
            </a:extLst>
          </p:cNvPr>
          <p:cNvSpPr/>
          <p:nvPr/>
        </p:nvSpPr>
        <p:spPr>
          <a:xfrm>
            <a:off x="9162587" y="360843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sleep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CFCCC5-1DE5-D5D8-7CC1-0873C294B5D8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 flipH="1">
            <a:off x="10201723" y="3310441"/>
            <a:ext cx="1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7CF6D8D-56A5-A392-61CA-B58F3C5A4958}"/>
              </a:ext>
            </a:extLst>
          </p:cNvPr>
          <p:cNvCxnSpPr>
            <a:cxnSpLocks/>
            <a:stCxn id="64" idx="2"/>
            <a:endCxn id="58" idx="3"/>
          </p:cNvCxnSpPr>
          <p:nvPr/>
        </p:nvCxnSpPr>
        <p:spPr>
          <a:xfrm>
            <a:off x="10201723" y="4204429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3198A7-DBDC-732B-4D66-A6A1D20BDD82}"/>
              </a:ext>
            </a:extLst>
          </p:cNvPr>
          <p:cNvSpPr/>
          <p:nvPr/>
        </p:nvSpPr>
        <p:spPr>
          <a:xfrm>
            <a:off x="4905827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ServerSocket.Lib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잘린 위쪽 모서리 23">
            <a:extLst>
              <a:ext uri="{FF2B5EF4-FFF2-40B4-BE49-F238E27FC236}">
                <a16:creationId xmlns:a16="http://schemas.microsoft.com/office/drawing/2014/main" id="{F7D3254D-8685-2D6A-3646-295757DEE00B}"/>
              </a:ext>
            </a:extLst>
          </p:cNvPr>
          <p:cNvSpPr/>
          <p:nvPr/>
        </p:nvSpPr>
        <p:spPr>
          <a:xfrm>
            <a:off x="5011706" y="1820461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잘린 위쪽 모서리 25">
            <a:extLst>
              <a:ext uri="{FF2B5EF4-FFF2-40B4-BE49-F238E27FC236}">
                <a16:creationId xmlns:a16="http://schemas.microsoft.com/office/drawing/2014/main" id="{2BE319AF-0BE7-E50F-A504-D1ABBC81796B}"/>
              </a:ext>
            </a:extLst>
          </p:cNvPr>
          <p:cNvSpPr/>
          <p:nvPr/>
        </p:nvSpPr>
        <p:spPr>
          <a:xfrm>
            <a:off x="5011705" y="3608437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98D5184-3B57-A7E0-11D3-7FD3E7EE4725}"/>
              </a:ext>
            </a:extLst>
          </p:cNvPr>
          <p:cNvCxnSpPr>
            <a:cxnSpLocks/>
            <a:stCxn id="48" idx="2"/>
            <a:endCxn id="24" idx="3"/>
          </p:cNvCxnSpPr>
          <p:nvPr/>
        </p:nvCxnSpPr>
        <p:spPr>
          <a:xfrm flipH="1">
            <a:off x="5944960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096D4E-E85E-404F-B8F9-1784C0F345E1}"/>
              </a:ext>
            </a:extLst>
          </p:cNvPr>
          <p:cNvCxnSpPr>
            <a:cxnSpLocks/>
            <a:stCxn id="24" idx="1"/>
            <a:endCxn id="3" idx="0"/>
          </p:cNvCxnSpPr>
          <p:nvPr/>
        </p:nvCxnSpPr>
        <p:spPr>
          <a:xfrm>
            <a:off x="5944960" y="2416453"/>
            <a:ext cx="3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F6585A4-3B14-E3FC-1D99-363742F2AF81}"/>
              </a:ext>
            </a:extLst>
          </p:cNvPr>
          <p:cNvCxnSpPr>
            <a:cxnSpLocks/>
            <a:stCxn id="3" idx="2"/>
            <a:endCxn id="26" idx="3"/>
          </p:cNvCxnSpPr>
          <p:nvPr/>
        </p:nvCxnSpPr>
        <p:spPr>
          <a:xfrm flipH="1">
            <a:off x="5944959" y="3310441"/>
            <a:ext cx="4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BB4542-5B3B-CE4F-5A91-873C2CF60CCB}"/>
              </a:ext>
            </a:extLst>
          </p:cNvPr>
          <p:cNvSpPr txBox="1"/>
          <p:nvPr/>
        </p:nvSpPr>
        <p:spPr>
          <a:xfrm>
            <a:off x="2848062" y="21266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+Bind()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F09831-821F-BACF-57AE-04BC4FD43351}"/>
              </a:ext>
            </a:extLst>
          </p:cNvPr>
          <p:cNvSpPr txBox="1"/>
          <p:nvPr/>
        </p:nvSpPr>
        <p:spPr>
          <a:xfrm>
            <a:off x="2863217" y="298726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+Listen()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31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378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맑은 고딕 (본문)</vt:lpstr>
      <vt:lpstr>Arial</vt:lpstr>
      <vt:lpstr>Office 테마</vt:lpstr>
      <vt:lpstr>1_Office 테마</vt:lpstr>
      <vt:lpstr>서버프로그래밍</vt:lpstr>
      <vt:lpstr>라이브러리 관계도</vt:lpstr>
      <vt:lpstr>라이브러리 내부 클래스</vt:lpstr>
      <vt:lpstr>라이브러리 내부 클래스</vt:lpstr>
      <vt:lpstr>라이브러리 내부 클래스</vt:lpstr>
      <vt:lpstr>라이브러리 내부 클래스</vt:lpstr>
      <vt:lpstr>라이브러리 내부 클래스</vt:lpstr>
      <vt:lpstr>PowerPoint 프레젠테이션</vt:lpstr>
      <vt:lpstr>Server_main</vt:lpstr>
      <vt:lpstr>ServerSocket</vt:lpstr>
      <vt:lpstr>ServerSocket_ClientHandle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석범 김</dc:creator>
  <cp:lastModifiedBy>YUHAN</cp:lastModifiedBy>
  <cp:revision>13</cp:revision>
  <dcterms:created xsi:type="dcterms:W3CDTF">2024-11-05T14:40:52Z</dcterms:created>
  <dcterms:modified xsi:type="dcterms:W3CDTF">2024-11-19T05:33:05Z</dcterms:modified>
</cp:coreProperties>
</file>