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02" r:id="rId5"/>
    <p:sldId id="30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231-88D7-4434-B377-8233F95E7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2C63-5150-4CD1-89C7-EB1421036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685B-DB94-4C2F-B1AF-E3B6279E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241E-7FDC-4FD7-83BB-23383AC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7E79-7478-468A-A4CA-F9B0886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BE55-8D67-4CBB-A1B0-9C3676C6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A8C38-8B39-4009-B543-D396BF40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D8AA-18DD-4EF6-BB53-B2585CC8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453C-B7AD-498D-8B4F-5D33A624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C430-40BD-48A9-8E1B-928CB279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F5342-81AB-4507-B843-DDA690060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7A898-5610-442E-8858-497F5E68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9C19-F33D-42D3-B0F8-21AA387D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40F4-A88E-49E3-AAF8-F428E4C5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461C-D083-4477-B37C-9CDFC4E9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529C-05D2-4E6C-B0BE-2B6FEC77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4C29-6CFD-4CC0-B846-44845C44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4B4B-6274-469B-8860-7479659E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3BAC-D8F1-4F7D-B9AF-EF716375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BAFB-F402-41AF-999C-ABBA62CD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16D7-94D2-406D-AF77-544E76C8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02F3-E9F3-477D-996F-CBE39CE8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41BD-4648-4E23-A6FD-D087AD2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3413-6BA5-4E27-966E-24B247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34D8-48F0-4DED-B12A-6D5C7D76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5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B81C-35CF-4AC0-93D1-2274994C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2A66-6FC5-4D8A-A69F-F4F8F4F6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246A-1EA5-4056-B6A4-6F922D7B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9178-49C1-4117-9001-6E1EEC78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F2F8-7E08-4D6D-A894-D3B5A369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A4C8-04C5-46FD-B362-59F60A57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A272-79D8-4456-978A-C90AE50D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2344-FEC1-4A9B-9499-7A6DBBCD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0B8E-F6C9-47DF-BE53-32759B4B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0A331-698E-4AE5-9A32-4CA5BB4EF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D9B0B-D1F7-4944-BC74-446FFDF5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19D13-A603-47C6-B561-DC217C9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35A98-D670-4E66-9A9E-6EF16928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66615-AABF-4425-BCF7-F4B65F2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89C8-EC90-4AE5-8471-E5A6869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8C4EB-CC15-47F8-817F-9BE0ED9D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0092-F459-4CA1-935F-0D43A344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EDA5A-AB17-4A74-B94D-A6E7B910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F5579-D58F-4E94-B412-3D021FE1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2173F-6F06-41A5-846B-B661D904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04AA-5A0A-4A00-BA0E-C1F4764C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814-9F4D-41F2-961A-470D3CCA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45DD-16F4-4621-ADA4-617A75F8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6897-0210-46D0-A234-321C2169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F2CE-4B74-4C5A-A333-BC7E7C6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0C3C-C612-4CF5-9BBD-22E98EB4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5666-2147-4FB7-9352-A66CBDED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007D-8557-49D2-9719-84DC7639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F6DF5-D21A-41F0-8DB8-18CCC817F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F363F-60F8-4EE4-8DA3-7DD9C35D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C6C42-C172-4C52-895B-4ADFC6D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902E-CB1C-47E6-8222-DBFFA359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6B7DA-17EC-46CF-9F02-6CF6DC4A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47531-DC89-419A-B9FF-1A435962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75A6-DB8A-4D3D-B9CC-1C6BAC82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6734-12F2-4CCD-B980-8028DCB63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A971-E35D-4E90-B6B4-468FC854387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AE60-3155-41B6-912F-88F3C364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1088-A9B3-4DE5-833F-905601B88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BBCE-38C4-4BBE-A0F0-55E5CB296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Verification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9094-3C33-43E9-974C-88EBE52A4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Solution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2802-0514-48E7-B993-84FD4388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AD5E-21EA-4E54-8EC4-0FC41772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Test Plan is a grouping of Test Runs </a:t>
            </a:r>
          </a:p>
          <a:p>
            <a:r>
              <a:rPr lang="en-US" dirty="0"/>
              <a:t>A Test Run can be:</a:t>
            </a:r>
          </a:p>
          <a:p>
            <a:pPr lvl="1"/>
            <a:r>
              <a:rPr lang="en-US" dirty="0"/>
              <a:t>Are assigned to „Tester“ and „Test Reviewer“</a:t>
            </a:r>
          </a:p>
          <a:p>
            <a:pPr lvl="1"/>
            <a:r>
              <a:rPr lang="en-US" dirty="0"/>
              <a:t>Related to a Simulation and its results</a:t>
            </a:r>
          </a:p>
          <a:p>
            <a:pPr lvl="1"/>
            <a:r>
              <a:rPr lang="en-US" dirty="0"/>
              <a:t>Defined Test Procedures with recorded results</a:t>
            </a:r>
          </a:p>
          <a:p>
            <a:pPr lvl="2"/>
            <a:r>
              <a:rPr lang="en-US" dirty="0"/>
              <a:t>Run automated</a:t>
            </a:r>
          </a:p>
          <a:p>
            <a:pPr lvl="2"/>
            <a:r>
              <a:rPr lang="en-US" dirty="0"/>
              <a:t>Run step by step manually with automated results recording</a:t>
            </a:r>
          </a:p>
          <a:p>
            <a:pPr lvl="2"/>
            <a:r>
              <a:rPr lang="en-US" dirty="0"/>
              <a:t>Run step by step manually with manual results recording</a:t>
            </a:r>
          </a:p>
          <a:p>
            <a:r>
              <a:rPr lang="en-US" dirty="0"/>
              <a:t>Test Plan Templates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 Integration with Aras RE, SM, SA</a:t>
            </a:r>
          </a:p>
          <a:p>
            <a:r>
              <a:rPr lang="en-US" dirty="0"/>
              <a:t>Provide evidence that Requirements are satisfied by related Product Design</a:t>
            </a:r>
          </a:p>
          <a:p>
            <a:r>
              <a:rPr lang="en-US" dirty="0"/>
              <a:t>Evidences are the result of Test Runs.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5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BE5-C26F-4A8F-9615-0B3C9138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880"/>
            <a:ext cx="8626968" cy="73152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Object</a:t>
            </a:r>
            <a:r>
              <a:rPr lang="de-DE" dirty="0"/>
              <a:t> Model</a:t>
            </a:r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F645921-1DE2-4629-90AC-E91F99D112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rot="16200000" flipV="1">
            <a:off x="8461862" y="3071967"/>
            <a:ext cx="1666149" cy="604417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114">
            <a:extLst>
              <a:ext uri="{FF2B5EF4-FFF2-40B4-BE49-F238E27FC236}">
                <a16:creationId xmlns:a16="http://schemas.microsoft.com/office/drawing/2014/main" id="{7A41530A-5CCD-446A-AB31-77B730F97CB7}"/>
              </a:ext>
            </a:extLst>
          </p:cNvPr>
          <p:cNvSpPr/>
          <p:nvPr/>
        </p:nvSpPr>
        <p:spPr>
          <a:xfrm>
            <a:off x="1240467" y="2303293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30DB0-3AEF-4A6E-9CC2-5F4DFC05C78F}"/>
              </a:ext>
            </a:extLst>
          </p:cNvPr>
          <p:cNvSpPr txBox="1"/>
          <p:nvPr/>
        </p:nvSpPr>
        <p:spPr>
          <a:xfrm>
            <a:off x="9670327" y="249423"/>
            <a:ext cx="231986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050" dirty="0" err="1"/>
              <a:t>Prefix</a:t>
            </a:r>
            <a:r>
              <a:rPr lang="de-DE" sz="1050" dirty="0"/>
              <a:t>:  </a:t>
            </a:r>
            <a:r>
              <a:rPr lang="de-DE" sz="1050" dirty="0" err="1">
                <a:solidFill>
                  <a:srgbClr val="FF0000"/>
                </a:solidFill>
              </a:rPr>
              <a:t>vt</a:t>
            </a:r>
            <a:r>
              <a:rPr lang="de-DE" sz="1050" dirty="0">
                <a:solidFill>
                  <a:srgbClr val="FF0000"/>
                </a:solidFill>
              </a:rPr>
              <a:t>_  </a:t>
            </a:r>
            <a:r>
              <a:rPr lang="de-DE" sz="1050" dirty="0"/>
              <a:t>(Validation and </a:t>
            </a:r>
            <a:r>
              <a:rPr lang="de-DE" sz="1050" dirty="0" err="1"/>
              <a:t>Testing</a:t>
            </a:r>
            <a:r>
              <a:rPr lang="de-DE" sz="1050" dirty="0"/>
              <a:t>)</a:t>
            </a:r>
            <a:endParaRPr lang="en-US" sz="1050" dirty="0"/>
          </a:p>
        </p:txBody>
      </p:sp>
      <p:sp>
        <p:nvSpPr>
          <p:cNvPr id="27" name="Rechteck 114">
            <a:extLst>
              <a:ext uri="{FF2B5EF4-FFF2-40B4-BE49-F238E27FC236}">
                <a16:creationId xmlns:a16="http://schemas.microsoft.com/office/drawing/2014/main" id="{7A995A3F-5002-4620-9976-8D06A993D4A5}"/>
              </a:ext>
            </a:extLst>
          </p:cNvPr>
          <p:cNvSpPr/>
          <p:nvPr/>
        </p:nvSpPr>
        <p:spPr>
          <a:xfrm>
            <a:off x="538997" y="1119653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echteck 114">
            <a:extLst>
              <a:ext uri="{FF2B5EF4-FFF2-40B4-BE49-F238E27FC236}">
                <a16:creationId xmlns:a16="http://schemas.microsoft.com/office/drawing/2014/main" id="{8C926F92-1F35-4482-83A9-69DC634BC976}"/>
              </a:ext>
            </a:extLst>
          </p:cNvPr>
          <p:cNvSpPr/>
          <p:nvPr/>
        </p:nvSpPr>
        <p:spPr>
          <a:xfrm>
            <a:off x="2474763" y="4383490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hteck 114">
            <a:extLst>
              <a:ext uri="{FF2B5EF4-FFF2-40B4-BE49-F238E27FC236}">
                <a16:creationId xmlns:a16="http://schemas.microsoft.com/office/drawing/2014/main" id="{6B96CEBE-057F-47A3-82DA-398C2FD3D01E}"/>
              </a:ext>
            </a:extLst>
          </p:cNvPr>
          <p:cNvSpPr/>
          <p:nvPr/>
        </p:nvSpPr>
        <p:spPr>
          <a:xfrm>
            <a:off x="5762066" y="3592432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Requirement</a:t>
            </a:r>
          </a:p>
        </p:txBody>
      </p:sp>
      <p:sp>
        <p:nvSpPr>
          <p:cNvPr id="30" name="Rechteck 114">
            <a:extLst>
              <a:ext uri="{FF2B5EF4-FFF2-40B4-BE49-F238E27FC236}">
                <a16:creationId xmlns:a16="http://schemas.microsoft.com/office/drawing/2014/main" id="{9053E31B-37E7-412C-83C5-2AA8E877803D}"/>
              </a:ext>
            </a:extLst>
          </p:cNvPr>
          <p:cNvSpPr/>
          <p:nvPr/>
        </p:nvSpPr>
        <p:spPr>
          <a:xfrm>
            <a:off x="9087312" y="4207250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&lt;&lt;PolyItemType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err="1">
                <a:solidFill>
                  <a:schemeClr val="bg2">
                    <a:lumMod val="50000"/>
                  </a:schemeClr>
                </a:solidFill>
              </a:rPr>
              <a:t>sys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_SolutionElement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hteck: abgerundete Ecken 98">
            <a:extLst>
              <a:ext uri="{FF2B5EF4-FFF2-40B4-BE49-F238E27FC236}">
                <a16:creationId xmlns:a16="http://schemas.microsoft.com/office/drawing/2014/main" id="{3E69FCB0-CBEC-4310-A521-3094426A073F}"/>
              </a:ext>
            </a:extLst>
          </p:cNvPr>
          <p:cNvSpPr/>
          <p:nvPr/>
        </p:nvSpPr>
        <p:spPr>
          <a:xfrm>
            <a:off x="7198217" y="425738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sys_Reqt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SolutionElement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600" dirty="0">
                <a:solidFill>
                  <a:srgbClr val="0070C0"/>
                </a:solidFill>
              </a:rPr>
              <a:t>“Satisfied By”</a:t>
            </a:r>
          </a:p>
        </p:txBody>
      </p:sp>
      <p:sp>
        <p:nvSpPr>
          <p:cNvPr id="32" name="Rechteck 114">
            <a:extLst>
              <a:ext uri="{FF2B5EF4-FFF2-40B4-BE49-F238E27FC236}">
                <a16:creationId xmlns:a16="http://schemas.microsoft.com/office/drawing/2014/main" id="{1C9D689F-77FC-45E4-92CC-38E2DBBA50F4}"/>
              </a:ext>
            </a:extLst>
          </p:cNvPr>
          <p:cNvSpPr/>
          <p:nvPr/>
        </p:nvSpPr>
        <p:spPr>
          <a:xfrm>
            <a:off x="8482895" y="2107363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Part</a:t>
            </a:r>
          </a:p>
        </p:txBody>
      </p:sp>
      <p:sp>
        <p:nvSpPr>
          <p:cNvPr id="33" name="Rechteck: abgerundete Ecken 98">
            <a:extLst>
              <a:ext uri="{FF2B5EF4-FFF2-40B4-BE49-F238E27FC236}">
                <a16:creationId xmlns:a16="http://schemas.microsoft.com/office/drawing/2014/main" id="{B6178B7D-7C55-4528-9E5E-41A967296830}"/>
              </a:ext>
            </a:extLst>
          </p:cNvPr>
          <p:cNvSpPr/>
          <p:nvPr/>
        </p:nvSpPr>
        <p:spPr>
          <a:xfrm>
            <a:off x="6399485" y="283395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re_Part_Requirement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Verbinder: gewinkelt 21">
            <a:extLst>
              <a:ext uri="{FF2B5EF4-FFF2-40B4-BE49-F238E27FC236}">
                <a16:creationId xmlns:a16="http://schemas.microsoft.com/office/drawing/2014/main" id="{E2ED14AF-F076-4445-A2A6-412B9DDF5DC7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6523548" y="3774519"/>
            <a:ext cx="423018" cy="92631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21">
            <a:extLst>
              <a:ext uri="{FF2B5EF4-FFF2-40B4-BE49-F238E27FC236}">
                <a16:creationId xmlns:a16="http://schemas.microsoft.com/office/drawing/2014/main" id="{7B63B1C4-5E64-439D-8810-DFC6F08C1A1A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8482895" y="4424119"/>
            <a:ext cx="604417" cy="2506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21">
            <a:extLst>
              <a:ext uri="{FF2B5EF4-FFF2-40B4-BE49-F238E27FC236}">
                <a16:creationId xmlns:a16="http://schemas.microsoft.com/office/drawing/2014/main" id="{3928D53D-1914-4FC2-AF60-F151BB772B16}"/>
              </a:ext>
            </a:extLst>
          </p:cNvPr>
          <p:cNvCxnSpPr>
            <a:cxnSpLocks/>
            <a:stCxn id="33" idx="1"/>
            <a:endCxn id="29" idx="0"/>
          </p:cNvCxnSpPr>
          <p:nvPr/>
        </p:nvCxnSpPr>
        <p:spPr>
          <a:xfrm rot="10800000" flipV="1">
            <a:off x="6271899" y="3025758"/>
            <a:ext cx="127587" cy="566674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21">
            <a:extLst>
              <a:ext uri="{FF2B5EF4-FFF2-40B4-BE49-F238E27FC236}">
                <a16:creationId xmlns:a16="http://schemas.microsoft.com/office/drawing/2014/main" id="{DA05B22B-3C54-47A1-BFCC-337B0765DEFB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rot="10800000" flipV="1">
            <a:off x="7684163" y="2324232"/>
            <a:ext cx="798732" cy="70152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: abgerundete Ecken 98">
            <a:extLst>
              <a:ext uri="{FF2B5EF4-FFF2-40B4-BE49-F238E27FC236}">
                <a16:creationId xmlns:a16="http://schemas.microsoft.com/office/drawing/2014/main" id="{A9071C28-769C-43CC-B7CD-20C26F8E052A}"/>
              </a:ext>
            </a:extLst>
          </p:cNvPr>
          <p:cNvSpPr/>
          <p:nvPr/>
        </p:nvSpPr>
        <p:spPr>
          <a:xfrm>
            <a:off x="3154501" y="5573553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vt_TestRun_Result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48" name="Rechteck 114">
            <a:extLst>
              <a:ext uri="{FF2B5EF4-FFF2-40B4-BE49-F238E27FC236}">
                <a16:creationId xmlns:a16="http://schemas.microsoft.com/office/drawing/2014/main" id="{07B1BC32-673A-4319-8F01-1D77BAB60D59}"/>
              </a:ext>
            </a:extLst>
          </p:cNvPr>
          <p:cNvSpPr/>
          <p:nvPr/>
        </p:nvSpPr>
        <p:spPr>
          <a:xfrm>
            <a:off x="9767572" y="2099030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sys</a:t>
            </a:r>
            <a:r>
              <a:rPr lang="en-US" sz="600" err="1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Function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echteck 114">
            <a:extLst>
              <a:ext uri="{FF2B5EF4-FFF2-40B4-BE49-F238E27FC236}">
                <a16:creationId xmlns:a16="http://schemas.microsoft.com/office/drawing/2014/main" id="{D1E69FC9-D2D8-4B0E-AEDA-95C2E7E3C565}"/>
              </a:ext>
            </a:extLst>
          </p:cNvPr>
          <p:cNvSpPr/>
          <p:nvPr/>
        </p:nvSpPr>
        <p:spPr>
          <a:xfrm>
            <a:off x="11042102" y="2093703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sys</a:t>
            </a:r>
            <a:r>
              <a:rPr lang="en-US" sz="600" err="1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SystemElement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98C40D5-CF7D-4A06-9DAF-A5F975AE1ADD}"/>
              </a:ext>
            </a:extLst>
          </p:cNvPr>
          <p:cNvCxnSpPr>
            <a:cxnSpLocks/>
            <a:stCxn id="30" idx="0"/>
            <a:endCxn id="48" idx="2"/>
          </p:cNvCxnSpPr>
          <p:nvPr/>
        </p:nvCxnSpPr>
        <p:spPr>
          <a:xfrm rot="5400000" flipH="1" flipV="1">
            <a:off x="9100033" y="3029879"/>
            <a:ext cx="1674482" cy="68026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616F4EC-4125-497E-BE26-D7C1EEAC01C6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rot="5400000" flipH="1" flipV="1">
            <a:off x="9734635" y="2389951"/>
            <a:ext cx="1679809" cy="195479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21">
            <a:extLst>
              <a:ext uri="{FF2B5EF4-FFF2-40B4-BE49-F238E27FC236}">
                <a16:creationId xmlns:a16="http://schemas.microsoft.com/office/drawing/2014/main" id="{D5EB281B-D7C6-4493-A635-B6458B4031D7}"/>
              </a:ext>
            </a:extLst>
          </p:cNvPr>
          <p:cNvCxnSpPr>
            <a:cxnSpLocks/>
            <a:stCxn id="24" idx="1"/>
            <a:endCxn id="27" idx="1"/>
          </p:cNvCxnSpPr>
          <p:nvPr/>
        </p:nvCxnSpPr>
        <p:spPr>
          <a:xfrm rot="10800000">
            <a:off x="538997" y="1336522"/>
            <a:ext cx="701470" cy="1183640"/>
          </a:xfrm>
          <a:prstGeom prst="bentConnector3">
            <a:avLst>
              <a:gd name="adj1" fmla="val 132589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: abgerundete Ecken 98">
            <a:extLst>
              <a:ext uri="{FF2B5EF4-FFF2-40B4-BE49-F238E27FC236}">
                <a16:creationId xmlns:a16="http://schemas.microsoft.com/office/drawing/2014/main" id="{9FF98812-0875-45C7-B420-8FE6D471B670}"/>
              </a:ext>
            </a:extLst>
          </p:cNvPr>
          <p:cNvSpPr/>
          <p:nvPr/>
        </p:nvSpPr>
        <p:spPr>
          <a:xfrm>
            <a:off x="1574382" y="295625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5" name="Verbinder: gewinkelt 21">
            <a:extLst>
              <a:ext uri="{FF2B5EF4-FFF2-40B4-BE49-F238E27FC236}">
                <a16:creationId xmlns:a16="http://schemas.microsoft.com/office/drawing/2014/main" id="{E4D3011C-0BEB-4323-BFF6-C071176F5996}"/>
              </a:ext>
            </a:extLst>
          </p:cNvPr>
          <p:cNvCxnSpPr>
            <a:cxnSpLocks/>
            <a:stCxn id="70" idx="3"/>
            <a:endCxn id="62" idx="0"/>
          </p:cNvCxnSpPr>
          <p:nvPr/>
        </p:nvCxnSpPr>
        <p:spPr>
          <a:xfrm>
            <a:off x="2859060" y="3148058"/>
            <a:ext cx="1054107" cy="32599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21">
            <a:extLst>
              <a:ext uri="{FF2B5EF4-FFF2-40B4-BE49-F238E27FC236}">
                <a16:creationId xmlns:a16="http://schemas.microsoft.com/office/drawing/2014/main" id="{39495086-0CC7-446A-BECF-9BCEA8846B3B}"/>
              </a:ext>
            </a:extLst>
          </p:cNvPr>
          <p:cNvCxnSpPr>
            <a:cxnSpLocks/>
            <a:stCxn id="28" idx="2"/>
            <a:endCxn id="47" idx="1"/>
          </p:cNvCxnSpPr>
          <p:nvPr/>
        </p:nvCxnSpPr>
        <p:spPr>
          <a:xfrm rot="16200000" flipH="1">
            <a:off x="2595486" y="5206337"/>
            <a:ext cx="948125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21">
            <a:extLst>
              <a:ext uri="{FF2B5EF4-FFF2-40B4-BE49-F238E27FC236}">
                <a16:creationId xmlns:a16="http://schemas.microsoft.com/office/drawing/2014/main" id="{91E418D7-3BFF-47F3-9BA7-BE1DD0DA9108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 rot="16200000" flipH="1">
            <a:off x="1873897" y="2613433"/>
            <a:ext cx="219227" cy="46642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: abgerundete Ecken 98">
            <a:extLst>
              <a:ext uri="{FF2B5EF4-FFF2-40B4-BE49-F238E27FC236}">
                <a16:creationId xmlns:a16="http://schemas.microsoft.com/office/drawing/2014/main" id="{60F38525-8056-4871-8098-41B529A94C85}"/>
              </a:ext>
            </a:extLst>
          </p:cNvPr>
          <p:cNvSpPr/>
          <p:nvPr/>
        </p:nvSpPr>
        <p:spPr>
          <a:xfrm>
            <a:off x="3177602" y="4959876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vt_TestRun_ReqToValidate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1" name="Verbinder: gewinkelt 21">
            <a:extLst>
              <a:ext uri="{FF2B5EF4-FFF2-40B4-BE49-F238E27FC236}">
                <a16:creationId xmlns:a16="http://schemas.microsoft.com/office/drawing/2014/main" id="{5E6B69F5-A32B-4391-A2D0-6789AE792AFD}"/>
              </a:ext>
            </a:extLst>
          </p:cNvPr>
          <p:cNvCxnSpPr>
            <a:cxnSpLocks/>
            <a:stCxn id="28" idx="2"/>
            <a:endCxn id="89" idx="1"/>
          </p:cNvCxnSpPr>
          <p:nvPr/>
        </p:nvCxnSpPr>
        <p:spPr>
          <a:xfrm rot="16200000" flipH="1">
            <a:off x="2913874" y="4887948"/>
            <a:ext cx="334448" cy="19300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FD8AAC7-1F56-4C72-9516-8A3F630A78BD}"/>
              </a:ext>
            </a:extLst>
          </p:cNvPr>
          <p:cNvSpPr txBox="1"/>
          <p:nvPr/>
        </p:nvSpPr>
        <p:spPr>
          <a:xfrm>
            <a:off x="1533480" y="4594479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Run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0" name="Rechteck 114">
            <a:extLst>
              <a:ext uri="{FF2B5EF4-FFF2-40B4-BE49-F238E27FC236}">
                <a16:creationId xmlns:a16="http://schemas.microsoft.com/office/drawing/2014/main" id="{4F6CD26F-9DE9-4E37-9809-075A68207BF3}"/>
              </a:ext>
            </a:extLst>
          </p:cNvPr>
          <p:cNvSpPr/>
          <p:nvPr/>
        </p:nvSpPr>
        <p:spPr>
          <a:xfrm>
            <a:off x="5131754" y="1382095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sm_Task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" name="Callout: Bent Line 110">
            <a:extLst>
              <a:ext uri="{FF2B5EF4-FFF2-40B4-BE49-F238E27FC236}">
                <a16:creationId xmlns:a16="http://schemas.microsoft.com/office/drawing/2014/main" id="{C033C562-4352-45B7-8FF7-14A1990E0E4D}"/>
              </a:ext>
            </a:extLst>
          </p:cNvPr>
          <p:cNvSpPr/>
          <p:nvPr/>
        </p:nvSpPr>
        <p:spPr>
          <a:xfrm flipH="1">
            <a:off x="170290" y="4090622"/>
            <a:ext cx="972034" cy="11007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627"/>
              <a:gd name="adj6" fmla="val -148632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-Software v hardware</a:t>
            </a:r>
          </a:p>
          <a:p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-Virtual v physical</a:t>
            </a:r>
          </a:p>
          <a:p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-Manual v automated</a:t>
            </a:r>
          </a:p>
        </p:txBody>
      </p:sp>
      <p:sp>
        <p:nvSpPr>
          <p:cNvPr id="113" name="Rechteck 114">
            <a:extLst>
              <a:ext uri="{FF2B5EF4-FFF2-40B4-BE49-F238E27FC236}">
                <a16:creationId xmlns:a16="http://schemas.microsoft.com/office/drawing/2014/main" id="{04852A93-EE58-43A7-91AA-2284CCE5D7CD}"/>
              </a:ext>
            </a:extLst>
          </p:cNvPr>
          <p:cNvSpPr/>
          <p:nvPr/>
        </p:nvSpPr>
        <p:spPr>
          <a:xfrm>
            <a:off x="5745921" y="5486125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PolyItemType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sm_DesignRepresentation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4" name="Verbinder: gewinkelt 21">
            <a:extLst>
              <a:ext uri="{FF2B5EF4-FFF2-40B4-BE49-F238E27FC236}">
                <a16:creationId xmlns:a16="http://schemas.microsoft.com/office/drawing/2014/main" id="{1325930B-3C15-4D92-B669-64AE8B2C0655}"/>
              </a:ext>
            </a:extLst>
          </p:cNvPr>
          <p:cNvCxnSpPr>
            <a:cxnSpLocks/>
            <a:stCxn id="28" idx="3"/>
            <a:endCxn id="113" idx="1"/>
          </p:cNvCxnSpPr>
          <p:nvPr/>
        </p:nvCxnSpPr>
        <p:spPr>
          <a:xfrm>
            <a:off x="3494427" y="4600359"/>
            <a:ext cx="2251494" cy="1102635"/>
          </a:xfrm>
          <a:prstGeom prst="bentConnector3">
            <a:avLst>
              <a:gd name="adj1" fmla="val 75337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Folded Corner 118">
            <a:extLst>
              <a:ext uri="{FF2B5EF4-FFF2-40B4-BE49-F238E27FC236}">
                <a16:creationId xmlns:a16="http://schemas.microsoft.com/office/drawing/2014/main" id="{36D97143-E5F4-4DE4-BED5-F01C900DC27B}"/>
              </a:ext>
            </a:extLst>
          </p:cNvPr>
          <p:cNvSpPr/>
          <p:nvPr/>
        </p:nvSpPr>
        <p:spPr>
          <a:xfrm>
            <a:off x="4356219" y="5793053"/>
            <a:ext cx="526173" cy="341459"/>
          </a:xfrm>
          <a:prstGeom prst="foldedCorne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bg2">
                    <a:lumMod val="50000"/>
                  </a:schemeClr>
                </a:solidFill>
              </a:rPr>
              <a:t>&lt;&lt;File&gt;&gt;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0" name="Rechteck 114">
            <a:extLst>
              <a:ext uri="{FF2B5EF4-FFF2-40B4-BE49-F238E27FC236}">
                <a16:creationId xmlns:a16="http://schemas.microsoft.com/office/drawing/2014/main" id="{AF831029-5539-447F-9395-02136E366934}"/>
              </a:ext>
            </a:extLst>
          </p:cNvPr>
          <p:cNvSpPr/>
          <p:nvPr/>
        </p:nvSpPr>
        <p:spPr>
          <a:xfrm>
            <a:off x="9737439" y="628890"/>
            <a:ext cx="321072" cy="142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D1C481-6841-4796-B673-D83AAE26E275}"/>
              </a:ext>
            </a:extLst>
          </p:cNvPr>
          <p:cNvSpPr txBox="1"/>
          <p:nvPr/>
        </p:nvSpPr>
        <p:spPr>
          <a:xfrm>
            <a:off x="10058511" y="573380"/>
            <a:ext cx="1457450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other</a:t>
            </a:r>
            <a:r>
              <a:rPr lang="de-DE" sz="1050" dirty="0"/>
              <a:t> Aras Apps</a:t>
            </a:r>
            <a:endParaRPr lang="en-US" sz="1050" dirty="0"/>
          </a:p>
        </p:txBody>
      </p:sp>
      <p:sp>
        <p:nvSpPr>
          <p:cNvPr id="122" name="Rechteck: abgerundete Ecken 98">
            <a:extLst>
              <a:ext uri="{FF2B5EF4-FFF2-40B4-BE49-F238E27FC236}">
                <a16:creationId xmlns:a16="http://schemas.microsoft.com/office/drawing/2014/main" id="{5094D249-2451-4CFD-94A4-0E5149D010DB}"/>
              </a:ext>
            </a:extLst>
          </p:cNvPr>
          <p:cNvSpPr/>
          <p:nvPr/>
        </p:nvSpPr>
        <p:spPr>
          <a:xfrm>
            <a:off x="1183746" y="1626584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vt_TestPlanTempl_Run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5" name="Verbinder: gewinkelt 21">
            <a:extLst>
              <a:ext uri="{FF2B5EF4-FFF2-40B4-BE49-F238E27FC236}">
                <a16:creationId xmlns:a16="http://schemas.microsoft.com/office/drawing/2014/main" id="{4CE1AA51-2873-40D2-8DC7-3083A66EB713}"/>
              </a:ext>
            </a:extLst>
          </p:cNvPr>
          <p:cNvCxnSpPr>
            <a:cxnSpLocks/>
            <a:stCxn id="27" idx="2"/>
            <a:endCxn id="122" idx="1"/>
          </p:cNvCxnSpPr>
          <p:nvPr/>
        </p:nvCxnSpPr>
        <p:spPr>
          <a:xfrm rot="16200000" flipH="1">
            <a:off x="983791" y="1618428"/>
            <a:ext cx="264993" cy="13491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98">
            <a:extLst>
              <a:ext uri="{FF2B5EF4-FFF2-40B4-BE49-F238E27FC236}">
                <a16:creationId xmlns:a16="http://schemas.microsoft.com/office/drawing/2014/main" id="{FF9DDD2F-9CAD-4EDA-9E19-8FF78C3D5BD7}"/>
              </a:ext>
            </a:extLst>
          </p:cNvPr>
          <p:cNvSpPr/>
          <p:nvPr/>
        </p:nvSpPr>
        <p:spPr>
          <a:xfrm>
            <a:off x="8186174" y="4881125"/>
            <a:ext cx="1365057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_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Reqt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_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Reqt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SolElement_TesRun_tgv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9" name="Verbinder: gewinkelt 21">
            <a:extLst>
              <a:ext uri="{FF2B5EF4-FFF2-40B4-BE49-F238E27FC236}">
                <a16:creationId xmlns:a16="http://schemas.microsoft.com/office/drawing/2014/main" id="{8C2DB46A-D5A3-4814-9BC2-CFED2CC9DF7B}"/>
              </a:ext>
            </a:extLst>
          </p:cNvPr>
          <p:cNvCxnSpPr>
            <a:cxnSpLocks/>
            <a:stCxn id="31" idx="2"/>
            <a:endCxn id="128" idx="1"/>
          </p:cNvCxnSpPr>
          <p:nvPr/>
        </p:nvCxnSpPr>
        <p:spPr>
          <a:xfrm rot="16200000" flipH="1">
            <a:off x="7797397" y="4684147"/>
            <a:ext cx="431937" cy="345618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ocument 131">
            <a:extLst>
              <a:ext uri="{FF2B5EF4-FFF2-40B4-BE49-F238E27FC236}">
                <a16:creationId xmlns:a16="http://schemas.microsoft.com/office/drawing/2014/main" id="{55F67203-AECA-4EAE-B4D6-E2318979C91B}"/>
              </a:ext>
            </a:extLst>
          </p:cNvPr>
          <p:cNvSpPr/>
          <p:nvPr/>
        </p:nvSpPr>
        <p:spPr>
          <a:xfrm>
            <a:off x="9294936" y="5151676"/>
            <a:ext cx="687897" cy="4337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" dirty="0" err="1">
                <a:solidFill>
                  <a:schemeClr val="bg2">
                    <a:lumMod val="50000"/>
                  </a:schemeClr>
                </a:solidFill>
              </a:rPr>
              <a:t>TreeGridView</a:t>
            </a:r>
            <a:endParaRPr lang="de-DE" sz="600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600" dirty="0">
                <a:solidFill>
                  <a:srgbClr val="0070C0"/>
                </a:solidFill>
              </a:rPr>
              <a:t>“Test Runs”</a:t>
            </a:r>
          </a:p>
        </p:txBody>
      </p:sp>
      <p:cxnSp>
        <p:nvCxnSpPr>
          <p:cNvPr id="46" name="Verbinder: gewinkelt 21">
            <a:extLst>
              <a:ext uri="{FF2B5EF4-FFF2-40B4-BE49-F238E27FC236}">
                <a16:creationId xmlns:a16="http://schemas.microsoft.com/office/drawing/2014/main" id="{09DEF5A2-2914-49F1-B988-117FD487F3FB}"/>
              </a:ext>
            </a:extLst>
          </p:cNvPr>
          <p:cNvCxnSpPr>
            <a:cxnSpLocks/>
            <a:stCxn id="100" idx="2"/>
            <a:endCxn id="113" idx="1"/>
          </p:cNvCxnSpPr>
          <p:nvPr/>
        </p:nvCxnSpPr>
        <p:spPr>
          <a:xfrm rot="16200000" flipH="1">
            <a:off x="3750173" y="3707245"/>
            <a:ext cx="3887161" cy="104335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B0B303F-15D5-416E-933E-C39EF27A14B4}"/>
              </a:ext>
            </a:extLst>
          </p:cNvPr>
          <p:cNvGrpSpPr/>
          <p:nvPr/>
        </p:nvGrpSpPr>
        <p:grpSpPr>
          <a:xfrm>
            <a:off x="1473073" y="998624"/>
            <a:ext cx="554450" cy="203116"/>
            <a:chOff x="3405154" y="1182384"/>
            <a:chExt cx="856162" cy="314082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E8501267-EF8D-41D1-9C46-6ABFEF43046D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Pentagon 49">
              <a:extLst>
                <a:ext uri="{FF2B5EF4-FFF2-40B4-BE49-F238E27FC236}">
                  <a16:creationId xmlns:a16="http://schemas.microsoft.com/office/drawing/2014/main" id="{F56888AD-1A89-45B5-A224-572AF99FF0C1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820C3C61-14A5-4FF3-A392-CF0CC0AE946D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F5F5F3-E9FA-4E52-B2B5-52A80198CBEB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039AF3-0B1A-4EFB-9D99-539F2FEC6F3D}"/>
              </a:ext>
            </a:extLst>
          </p:cNvPr>
          <p:cNvGrpSpPr/>
          <p:nvPr/>
        </p:nvGrpSpPr>
        <p:grpSpPr>
          <a:xfrm>
            <a:off x="3321385" y="4226479"/>
            <a:ext cx="554450" cy="203116"/>
            <a:chOff x="3405154" y="1182384"/>
            <a:chExt cx="856162" cy="314082"/>
          </a:xfrm>
        </p:grpSpPr>
        <p:sp>
          <p:nvSpPr>
            <p:cNvPr id="57" name="Arrow: Pentagon 56">
              <a:extLst>
                <a:ext uri="{FF2B5EF4-FFF2-40B4-BE49-F238E27FC236}">
                  <a16:creationId xmlns:a16="http://schemas.microsoft.com/office/drawing/2014/main" id="{61EA62EE-0D0A-4745-BC45-19509D6621C6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331689C1-CACB-4009-B66A-495186A0A6D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Pentagon 59">
              <a:extLst>
                <a:ext uri="{FF2B5EF4-FFF2-40B4-BE49-F238E27FC236}">
                  <a16:creationId xmlns:a16="http://schemas.microsoft.com/office/drawing/2014/main" id="{C7BA7713-25F0-434D-9F69-C3BFCADF7E42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F39B1E-9FB3-44BF-B267-79A57601B4FA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A62A88-16B7-4C2B-8DE9-5866CAEC199F}"/>
              </a:ext>
            </a:extLst>
          </p:cNvPr>
          <p:cNvGrpSpPr/>
          <p:nvPr/>
        </p:nvGrpSpPr>
        <p:grpSpPr>
          <a:xfrm>
            <a:off x="2080750" y="2167718"/>
            <a:ext cx="554450" cy="203116"/>
            <a:chOff x="3405154" y="1182384"/>
            <a:chExt cx="856162" cy="314082"/>
          </a:xfrm>
        </p:grpSpPr>
        <p:sp>
          <p:nvSpPr>
            <p:cNvPr id="64" name="Arrow: Pentagon 63">
              <a:extLst>
                <a:ext uri="{FF2B5EF4-FFF2-40B4-BE49-F238E27FC236}">
                  <a16:creationId xmlns:a16="http://schemas.microsoft.com/office/drawing/2014/main" id="{0EDC416D-CA11-4C6D-9410-600ACC57A339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Pentagon 67">
              <a:extLst>
                <a:ext uri="{FF2B5EF4-FFF2-40B4-BE49-F238E27FC236}">
                  <a16:creationId xmlns:a16="http://schemas.microsoft.com/office/drawing/2014/main" id="{53D0118B-09F4-4FBB-B85C-2BD7E3977E5D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Pentagon 68">
              <a:extLst>
                <a:ext uri="{FF2B5EF4-FFF2-40B4-BE49-F238E27FC236}">
                  <a16:creationId xmlns:a16="http://schemas.microsoft.com/office/drawing/2014/main" id="{4C73BF0B-756E-4A01-8FE7-662CBF97A931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904162-9DE5-4B3B-9DA3-0DB5F321D3AD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72" name="Verbinder: gewinkelt 21">
            <a:extLst>
              <a:ext uri="{FF2B5EF4-FFF2-40B4-BE49-F238E27FC236}">
                <a16:creationId xmlns:a16="http://schemas.microsoft.com/office/drawing/2014/main" id="{2832EE4C-2622-4B2B-BED5-E6D09BA5B98B}"/>
              </a:ext>
            </a:extLst>
          </p:cNvPr>
          <p:cNvCxnSpPr>
            <a:cxnSpLocks/>
            <a:stCxn id="73" idx="2"/>
            <a:endCxn id="70" idx="1"/>
          </p:cNvCxnSpPr>
          <p:nvPr/>
        </p:nvCxnSpPr>
        <p:spPr>
          <a:xfrm rot="5400000" flipH="1">
            <a:off x="1979574" y="2742866"/>
            <a:ext cx="651994" cy="1462378"/>
          </a:xfrm>
          <a:prstGeom prst="bentConnector4">
            <a:avLst>
              <a:gd name="adj1" fmla="val -35062"/>
              <a:gd name="adj2" fmla="val 115632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: abgerundete Ecken 98">
            <a:extLst>
              <a:ext uri="{FF2B5EF4-FFF2-40B4-BE49-F238E27FC236}">
                <a16:creationId xmlns:a16="http://schemas.microsoft.com/office/drawing/2014/main" id="{1310556F-4AFC-4F5F-8AB7-87B275BF5B23}"/>
              </a:ext>
            </a:extLst>
          </p:cNvPr>
          <p:cNvSpPr/>
          <p:nvPr/>
        </p:nvSpPr>
        <p:spPr>
          <a:xfrm>
            <a:off x="2394421" y="3416452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vt_TestPlan_DependsOnRun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" name="Verbinder: gewinkelt 21">
            <a:extLst>
              <a:ext uri="{FF2B5EF4-FFF2-40B4-BE49-F238E27FC236}">
                <a16:creationId xmlns:a16="http://schemas.microsoft.com/office/drawing/2014/main" id="{33EF66B0-F59E-4B39-9B7A-DD5797A8FE47}"/>
              </a:ext>
            </a:extLst>
          </p:cNvPr>
          <p:cNvCxnSpPr>
            <a:cxnSpLocks/>
            <a:stCxn id="70" idx="2"/>
            <a:endCxn id="73" idx="1"/>
          </p:cNvCxnSpPr>
          <p:nvPr/>
        </p:nvCxnSpPr>
        <p:spPr>
          <a:xfrm rot="16200000" flipH="1">
            <a:off x="2171374" y="3385205"/>
            <a:ext cx="268394" cy="17770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8">
            <a:extLst>
              <a:ext uri="{FF2B5EF4-FFF2-40B4-BE49-F238E27FC236}">
                <a16:creationId xmlns:a16="http://schemas.microsoft.com/office/drawing/2014/main" id="{9CADB0B1-113A-4BDA-9C77-44A4D5E8A373}"/>
              </a:ext>
            </a:extLst>
          </p:cNvPr>
          <p:cNvSpPr/>
          <p:nvPr/>
        </p:nvSpPr>
        <p:spPr>
          <a:xfrm>
            <a:off x="3154501" y="617758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vt_TestRun_Step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ED0E6F3-05FC-4370-A1EF-14E12BB416CA}"/>
              </a:ext>
            </a:extLst>
          </p:cNvPr>
          <p:cNvGrpSpPr/>
          <p:nvPr/>
        </p:nvGrpSpPr>
        <p:grpSpPr>
          <a:xfrm>
            <a:off x="4356219" y="6225172"/>
            <a:ext cx="554450" cy="203116"/>
            <a:chOff x="3405154" y="1182384"/>
            <a:chExt cx="856162" cy="314082"/>
          </a:xfrm>
        </p:grpSpPr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id="{8B405E25-F435-4C24-AC1B-E39EF3CF83CF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Pentagon 95">
              <a:extLst>
                <a:ext uri="{FF2B5EF4-FFF2-40B4-BE49-F238E27FC236}">
                  <a16:creationId xmlns:a16="http://schemas.microsoft.com/office/drawing/2014/main" id="{074B3EC9-B1CE-4C49-9296-F22A4C7A682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row: Pentagon 98">
              <a:extLst>
                <a:ext uri="{FF2B5EF4-FFF2-40B4-BE49-F238E27FC236}">
                  <a16:creationId xmlns:a16="http://schemas.microsoft.com/office/drawing/2014/main" id="{B15A7153-C542-4469-824A-EEA165FECDE5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45015E3-E5C8-4E3B-B363-FEB06DC16B67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109" name="Verbinder: gewinkelt 21">
            <a:extLst>
              <a:ext uri="{FF2B5EF4-FFF2-40B4-BE49-F238E27FC236}">
                <a16:creationId xmlns:a16="http://schemas.microsoft.com/office/drawing/2014/main" id="{47EF9C74-1122-44E0-B539-8741E7DB4E46}"/>
              </a:ext>
            </a:extLst>
          </p:cNvPr>
          <p:cNvCxnSpPr>
            <a:cxnSpLocks/>
            <a:stCxn id="28" idx="2"/>
            <a:endCxn id="92" idx="1"/>
          </p:cNvCxnSpPr>
          <p:nvPr/>
        </p:nvCxnSpPr>
        <p:spPr>
          <a:xfrm rot="16200000" flipH="1">
            <a:off x="2293468" y="5508355"/>
            <a:ext cx="1552160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21">
            <a:extLst>
              <a:ext uri="{FF2B5EF4-FFF2-40B4-BE49-F238E27FC236}">
                <a16:creationId xmlns:a16="http://schemas.microsoft.com/office/drawing/2014/main" id="{0BADA1AA-F5CC-43E9-A867-C0BE39319403}"/>
              </a:ext>
            </a:extLst>
          </p:cNvPr>
          <p:cNvCxnSpPr>
            <a:cxnSpLocks/>
            <a:stCxn id="89" idx="3"/>
            <a:endCxn id="31" idx="2"/>
          </p:cNvCxnSpPr>
          <p:nvPr/>
        </p:nvCxnSpPr>
        <p:spPr>
          <a:xfrm flipV="1">
            <a:off x="4462280" y="4640988"/>
            <a:ext cx="3378276" cy="510688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21">
            <a:extLst>
              <a:ext uri="{FF2B5EF4-FFF2-40B4-BE49-F238E27FC236}">
                <a16:creationId xmlns:a16="http://schemas.microsoft.com/office/drawing/2014/main" id="{39C1C789-3809-4379-BBDC-9D11D8E5A5C8}"/>
              </a:ext>
            </a:extLst>
          </p:cNvPr>
          <p:cNvCxnSpPr>
            <a:cxnSpLocks/>
            <a:stCxn id="24" idx="3"/>
            <a:endCxn id="113" idx="1"/>
          </p:cNvCxnSpPr>
          <p:nvPr/>
        </p:nvCxnSpPr>
        <p:spPr>
          <a:xfrm>
            <a:off x="2260131" y="2520162"/>
            <a:ext cx="3485790" cy="3182832"/>
          </a:xfrm>
          <a:prstGeom prst="bentConnector3">
            <a:avLst>
              <a:gd name="adj1" fmla="val 84174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14">
            <a:extLst>
              <a:ext uri="{FF2B5EF4-FFF2-40B4-BE49-F238E27FC236}">
                <a16:creationId xmlns:a16="http://schemas.microsoft.com/office/drawing/2014/main" id="{D7200C52-F94D-494B-85A4-39CB9B34DAE4}"/>
              </a:ext>
            </a:extLst>
          </p:cNvPr>
          <p:cNvSpPr/>
          <p:nvPr/>
        </p:nvSpPr>
        <p:spPr>
          <a:xfrm>
            <a:off x="3647558" y="1040479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PhyicalPart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4" name="Verbinder: gewinkelt 21">
            <a:extLst>
              <a:ext uri="{FF2B5EF4-FFF2-40B4-BE49-F238E27FC236}">
                <a16:creationId xmlns:a16="http://schemas.microsoft.com/office/drawing/2014/main" id="{79EE0989-6903-4DC8-9786-EE3122971C13}"/>
              </a:ext>
            </a:extLst>
          </p:cNvPr>
          <p:cNvCxnSpPr>
            <a:cxnSpLocks/>
            <a:stCxn id="24" idx="3"/>
            <a:endCxn id="102" idx="2"/>
          </p:cNvCxnSpPr>
          <p:nvPr/>
        </p:nvCxnSpPr>
        <p:spPr>
          <a:xfrm flipV="1">
            <a:off x="2260131" y="1474217"/>
            <a:ext cx="1897259" cy="1045945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B0D65F-017A-41FD-B2E5-5E789B31E572}"/>
              </a:ext>
            </a:extLst>
          </p:cNvPr>
          <p:cNvSpPr txBox="1"/>
          <p:nvPr/>
        </p:nvSpPr>
        <p:spPr>
          <a:xfrm>
            <a:off x="251612" y="2605014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Plan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28A9C7-185E-4580-A653-138DF76C475C}"/>
              </a:ext>
            </a:extLst>
          </p:cNvPr>
          <p:cNvSpPr/>
          <p:nvPr/>
        </p:nvSpPr>
        <p:spPr>
          <a:xfrm>
            <a:off x="3830451" y="3474054"/>
            <a:ext cx="165431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Verbinder: gewinkelt 21">
            <a:extLst>
              <a:ext uri="{FF2B5EF4-FFF2-40B4-BE49-F238E27FC236}">
                <a16:creationId xmlns:a16="http://schemas.microsoft.com/office/drawing/2014/main" id="{2130E9CC-2D4B-4B36-A4EF-31B31F97C362}"/>
              </a:ext>
            </a:extLst>
          </p:cNvPr>
          <p:cNvCxnSpPr>
            <a:cxnSpLocks/>
            <a:stCxn id="62" idx="2"/>
            <a:endCxn id="28" idx="0"/>
          </p:cNvCxnSpPr>
          <p:nvPr/>
        </p:nvCxnSpPr>
        <p:spPr>
          <a:xfrm rot="5400000">
            <a:off x="3034343" y="3504666"/>
            <a:ext cx="829076" cy="928572"/>
          </a:xfrm>
          <a:prstGeom prst="bentConnector3">
            <a:avLst>
              <a:gd name="adj1" fmla="val 72261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BF900A-365E-4FDA-9BE0-5C45B5D3ECDB}"/>
              </a:ext>
            </a:extLst>
          </p:cNvPr>
          <p:cNvSpPr/>
          <p:nvPr/>
        </p:nvSpPr>
        <p:spPr>
          <a:xfrm>
            <a:off x="2095175" y="2618995"/>
            <a:ext cx="1152042" cy="15741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Test Plan </a:t>
            </a:r>
            <a:r>
              <a:rPr lang="de-DE" sz="700" dirty="0" err="1">
                <a:solidFill>
                  <a:srgbClr val="FF0000"/>
                </a:solidFill>
              </a:rPr>
              <a:t>Execution</a:t>
            </a:r>
            <a:r>
              <a:rPr lang="de-DE" sz="700" dirty="0">
                <a:solidFill>
                  <a:srgbClr val="FF0000"/>
                </a:solidFill>
              </a:rPr>
              <a:t> ??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33AC455-E0EA-4B23-8AD6-DAB1A34764F5}"/>
              </a:ext>
            </a:extLst>
          </p:cNvPr>
          <p:cNvSpPr/>
          <p:nvPr/>
        </p:nvSpPr>
        <p:spPr>
          <a:xfrm>
            <a:off x="1418514" y="1419270"/>
            <a:ext cx="1152042" cy="15741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Test Plan ??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7981CDD-B4F8-4FE0-BDBB-6C9558612BA5}"/>
              </a:ext>
            </a:extLst>
          </p:cNvPr>
          <p:cNvSpPr/>
          <p:nvPr/>
        </p:nvSpPr>
        <p:spPr>
          <a:xfrm>
            <a:off x="3311837" y="4691966"/>
            <a:ext cx="1152042" cy="15741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Test Plan </a:t>
            </a:r>
            <a:r>
              <a:rPr lang="de-DE" sz="700" dirty="0" err="1">
                <a:solidFill>
                  <a:srgbClr val="FF0000"/>
                </a:solidFill>
              </a:rPr>
              <a:t>Execution</a:t>
            </a:r>
            <a:r>
              <a:rPr lang="de-DE" sz="700" dirty="0">
                <a:solidFill>
                  <a:srgbClr val="FF0000"/>
                </a:solidFill>
              </a:rPr>
              <a:t> ??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84" name="Rechteck: abgerundete Ecken 98">
            <a:extLst>
              <a:ext uri="{FF2B5EF4-FFF2-40B4-BE49-F238E27FC236}">
                <a16:creationId xmlns:a16="http://schemas.microsoft.com/office/drawing/2014/main" id="{719F81CB-2563-4B7B-BB48-57F1C8282DD1}"/>
              </a:ext>
            </a:extLst>
          </p:cNvPr>
          <p:cNvSpPr/>
          <p:nvPr/>
        </p:nvSpPr>
        <p:spPr>
          <a:xfrm>
            <a:off x="5847735" y="1890981"/>
            <a:ext cx="1380975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vt_sm_Task_ReqToValidate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7" name="Verbinder: gewinkelt 21">
            <a:extLst>
              <a:ext uri="{FF2B5EF4-FFF2-40B4-BE49-F238E27FC236}">
                <a16:creationId xmlns:a16="http://schemas.microsoft.com/office/drawing/2014/main" id="{49BDF5BE-338B-40FF-90FD-9A1A59471D47}"/>
              </a:ext>
            </a:extLst>
          </p:cNvPr>
          <p:cNvCxnSpPr>
            <a:cxnSpLocks/>
            <a:stCxn id="100" idx="3"/>
            <a:endCxn id="84" idx="0"/>
          </p:cNvCxnSpPr>
          <p:nvPr/>
        </p:nvCxnSpPr>
        <p:spPr>
          <a:xfrm>
            <a:off x="6151418" y="1598964"/>
            <a:ext cx="386805" cy="29201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winkelt 21">
            <a:extLst>
              <a:ext uri="{FF2B5EF4-FFF2-40B4-BE49-F238E27FC236}">
                <a16:creationId xmlns:a16="http://schemas.microsoft.com/office/drawing/2014/main" id="{29220638-A325-47B4-81A0-037AC17E7B98}"/>
              </a:ext>
            </a:extLst>
          </p:cNvPr>
          <p:cNvCxnSpPr>
            <a:cxnSpLocks/>
            <a:stCxn id="84" idx="3"/>
            <a:endCxn id="31" idx="0"/>
          </p:cNvCxnSpPr>
          <p:nvPr/>
        </p:nvCxnSpPr>
        <p:spPr>
          <a:xfrm>
            <a:off x="7228710" y="2082781"/>
            <a:ext cx="611846" cy="217460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0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50BC1-D2FE-446D-A6F8-BCCC220A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39" y="373225"/>
            <a:ext cx="9061429" cy="49467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05C15-5794-4738-ABEB-E3ED39CA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75" y="2108717"/>
            <a:ext cx="8606523" cy="40143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72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632F2-EFD8-4C20-9B7A-FBA79348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1" y="616792"/>
            <a:ext cx="8337971" cy="41166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A7C51-0BCC-4DA7-800D-B5523FE1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83" y="2171700"/>
            <a:ext cx="8693817" cy="4284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26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Verification and Testing</vt:lpstr>
      <vt:lpstr>Testing and Validation</vt:lpstr>
      <vt:lpstr>Data Object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Testing</dc:title>
  <dc:creator>Rolf Laudenbach</dc:creator>
  <cp:lastModifiedBy>Rolf Laudenbach</cp:lastModifiedBy>
  <cp:revision>2</cp:revision>
  <dcterms:created xsi:type="dcterms:W3CDTF">2020-12-18T19:41:14Z</dcterms:created>
  <dcterms:modified xsi:type="dcterms:W3CDTF">2020-12-18T19:56:22Z</dcterms:modified>
</cp:coreProperties>
</file>