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302" r:id="rId4"/>
    <p:sldId id="303" r:id="rId5"/>
    <p:sldId id="305" r:id="rId6"/>
    <p:sldId id="306" r:id="rId7"/>
    <p:sldId id="301" r:id="rId8"/>
    <p:sldId id="30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5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D231-88D7-4434-B377-8233F95E7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72C63-5150-4CD1-89C7-EB1421036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D685B-DB94-4C2F-B1AF-E3B6279E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971-E35D-4E90-B6B4-468FC854387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D241E-7FDC-4FD7-83BB-23383ACB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87E79-7478-468A-A4CA-F9B08860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9EBB-1488-409C-87CF-81DE2D22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4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BE55-8D67-4CBB-A1B0-9C3676C6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A8C38-8B39-4009-B543-D396BF401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BD8AA-18DD-4EF6-BB53-B2585CC8D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971-E35D-4E90-B6B4-468FC854387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F453C-B7AD-498D-8B4F-5D33A624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8C430-40BD-48A9-8E1B-928CB2798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9EBB-1488-409C-87CF-81DE2D22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6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F5342-81AB-4507-B843-DDA690060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7A898-5610-442E-8858-497F5E68C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09C19-F33D-42D3-B0F8-21AA387D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971-E35D-4E90-B6B4-468FC854387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240F4-A88E-49E3-AAF8-F428E4C5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2461C-D083-4477-B37C-9CDFC4E9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9EBB-1488-409C-87CF-81DE2D22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3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529C-05D2-4E6C-B0BE-2B6FEC77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34C29-6CFD-4CC0-B846-44845C44E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14B4B-6274-469B-8860-7479659EF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971-E35D-4E90-B6B4-468FC854387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03BAC-D8F1-4F7D-B9AF-EF716375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8BAFB-F402-41AF-999C-ABBA62CD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9EBB-1488-409C-87CF-81DE2D22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7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16D7-94D2-406D-AF77-544E76C89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502F3-E9F3-477D-996F-CBE39CE8A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441BD-4648-4E23-A6FD-D087AD2C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971-E35D-4E90-B6B4-468FC854387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63413-6BA5-4E27-966E-24B247B3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334D8-48F0-4DED-B12A-6D5C7D76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9EBB-1488-409C-87CF-81DE2D22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5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B81C-35CF-4AC0-93D1-2274994C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D2A66-6FC5-4D8A-A69F-F4F8F4F6B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0246A-1EA5-4056-B6A4-6F922D7B8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99178-49C1-4117-9001-6E1EEC78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971-E35D-4E90-B6B4-468FC854387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7F2F8-7E08-4D6D-A894-D3B5A369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BA4C8-04C5-46FD-B362-59F60A57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9EBB-1488-409C-87CF-81DE2D22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3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A272-79D8-4456-978A-C90AE50D3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F2344-FEC1-4A9B-9499-7A6DBBCD1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50B8E-F6C9-47DF-BE53-32759B4B8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0A331-698E-4AE5-9A32-4CA5BB4EF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D9B0B-D1F7-4944-BC74-446FFDF5F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19D13-A603-47C6-B561-DC217C9D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971-E35D-4E90-B6B4-468FC854387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35A98-D670-4E66-9A9E-6EF16928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166615-AABF-4425-BCF7-F4B65F2E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9EBB-1488-409C-87CF-81DE2D22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0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89C8-EC90-4AE5-8471-E5A6869A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8C4EB-CC15-47F8-817F-9BE0ED9D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971-E35D-4E90-B6B4-468FC854387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00092-F459-4CA1-935F-0D43A344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BEDA5A-AB17-4A74-B94D-A6E7B910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9EBB-1488-409C-87CF-81DE2D22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2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7F5579-D58F-4E94-B412-3D021FE1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971-E35D-4E90-B6B4-468FC854387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2173F-6F06-41A5-846B-B661D904D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304AA-5A0A-4A00-BA0E-C1F4764C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9EBB-1488-409C-87CF-81DE2D22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0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E814-9F4D-41F2-961A-470D3CCA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A45DD-16F4-4621-ADA4-617A75F8E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E6897-0210-46D0-A234-321C2169C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5F2CE-4B74-4C5A-A333-BC7E7C62F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971-E35D-4E90-B6B4-468FC854387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90C3C-C612-4CF5-9BBD-22E98EB47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35666-2147-4FB7-9352-A66CBDED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9EBB-1488-409C-87CF-81DE2D22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2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007D-8557-49D2-9719-84DC7639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4F6DF5-D21A-41F0-8DB8-18CCC817F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F363F-60F8-4EE4-8DA3-7DD9C35D8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C6C42-C172-4C52-895B-4ADFC6D7F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971-E35D-4E90-B6B4-468FC854387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7902E-CB1C-47E6-8222-DBFFA359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6B7DA-17EC-46CF-9F02-6CF6DC4A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9EBB-1488-409C-87CF-81DE2D22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447531-DC89-419A-B9FF-1A435962A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F75A6-DB8A-4D3D-B9CC-1C6BAC826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76734-12F2-4CCD-B980-8028DCB63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7A971-E35D-4E90-B6B4-468FC854387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7AE60-3155-41B6-912F-88F3C3647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61088-A9B3-4DE5-833F-905601B88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29EBB-1488-409C-87CF-81DE2D22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9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BBCE-38C4-4BBE-A0F0-55E5CB2961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Verification</a:t>
            </a:r>
            <a:r>
              <a:rPr lang="de-DE" dirty="0"/>
              <a:t> and </a:t>
            </a:r>
            <a:r>
              <a:rPr lang="de-DE" dirty="0" err="1"/>
              <a:t>Testing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59094-3C33-43E9-974C-88EBE52A4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Solution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7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2802-0514-48E7-B993-84FD4388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and 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6AD5E-21EA-4E54-8EC4-0FC417724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Test Plan is a grouping of Test Runs </a:t>
            </a:r>
          </a:p>
          <a:p>
            <a:r>
              <a:rPr lang="en-US" dirty="0"/>
              <a:t>A Test Run can be:</a:t>
            </a:r>
          </a:p>
          <a:p>
            <a:pPr lvl="1"/>
            <a:r>
              <a:rPr lang="en-US" dirty="0"/>
              <a:t>Are assigned to „Tester“ and „Test Reviewer“</a:t>
            </a:r>
          </a:p>
          <a:p>
            <a:pPr lvl="1"/>
            <a:r>
              <a:rPr lang="en-US" dirty="0"/>
              <a:t>Related to a Simulation and its results</a:t>
            </a:r>
          </a:p>
          <a:p>
            <a:pPr lvl="1"/>
            <a:r>
              <a:rPr lang="en-US" dirty="0"/>
              <a:t>Defined Test Procedures with recorded results</a:t>
            </a:r>
          </a:p>
          <a:p>
            <a:pPr lvl="2"/>
            <a:r>
              <a:rPr lang="en-US" dirty="0"/>
              <a:t>Run automated</a:t>
            </a:r>
          </a:p>
          <a:p>
            <a:pPr lvl="2"/>
            <a:r>
              <a:rPr lang="en-US" dirty="0"/>
              <a:t>Run step by step manually with automated results recording</a:t>
            </a:r>
          </a:p>
          <a:p>
            <a:pPr lvl="2"/>
            <a:r>
              <a:rPr lang="en-US" dirty="0"/>
              <a:t>Run step by step manually with manual results recording</a:t>
            </a:r>
          </a:p>
          <a:p>
            <a:r>
              <a:rPr lang="en-US" dirty="0"/>
              <a:t>Test Plan Templates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Optional Integration with Aras RE, SM, SA</a:t>
            </a:r>
          </a:p>
          <a:p>
            <a:r>
              <a:rPr lang="en-US" dirty="0"/>
              <a:t>Provide evidence that Requirements are satisfied by related Product Design</a:t>
            </a:r>
          </a:p>
          <a:p>
            <a:r>
              <a:rPr lang="en-US" dirty="0"/>
              <a:t>Evidences are the result of Test Runs.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5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B199B2-E935-477B-819F-B125B8164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14" y="97653"/>
            <a:ext cx="9104734" cy="54983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45B957-A084-4EF0-A840-AD48AA110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608" y="1728388"/>
            <a:ext cx="9774860" cy="38676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BCFC53-3EE7-49B2-9295-C0A180332276}"/>
              </a:ext>
            </a:extLst>
          </p:cNvPr>
          <p:cNvCxnSpPr>
            <a:cxnSpLocks/>
          </p:cNvCxnSpPr>
          <p:nvPr/>
        </p:nvCxnSpPr>
        <p:spPr>
          <a:xfrm>
            <a:off x="2672179" y="1393794"/>
            <a:ext cx="0" cy="33459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F6E8A56-8D2A-47CA-9FE9-6A64334AC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477" y="3916072"/>
            <a:ext cx="7417002" cy="32504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4CCB36-6051-4D55-8A27-4F18FB3D8AE9}"/>
              </a:ext>
            </a:extLst>
          </p:cNvPr>
          <p:cNvCxnSpPr>
            <a:cxnSpLocks/>
          </p:cNvCxnSpPr>
          <p:nvPr/>
        </p:nvCxnSpPr>
        <p:spPr>
          <a:xfrm>
            <a:off x="3302493" y="4935984"/>
            <a:ext cx="2601157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72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5632F2-EFD8-4C20-9B7A-FBA79348D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11" y="949325"/>
            <a:ext cx="8337971" cy="41166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9A7C51-0BCC-4DA7-800D-B5523FE1E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183" y="2333625"/>
            <a:ext cx="8693817" cy="42841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1FFDD4-B042-4984-83D0-AE60D42F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511" y="0"/>
            <a:ext cx="10515600" cy="787400"/>
          </a:xfrm>
        </p:spPr>
        <p:txBody>
          <a:bodyPr/>
          <a:lstStyle/>
          <a:p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6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064C8-2246-41AE-B231-DBE0C7BF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19" y="103870"/>
            <a:ext cx="10657115" cy="885176"/>
          </a:xfrm>
        </p:spPr>
        <p:txBody>
          <a:bodyPr>
            <a:normAutofit fontScale="90000"/>
          </a:bodyPr>
          <a:lstStyle/>
          <a:p>
            <a:r>
              <a:rPr lang="de-DE" dirty="0"/>
              <a:t>Design Validation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– via Simulation </a:t>
            </a:r>
            <a:r>
              <a:rPr lang="de-DE" dirty="0" err="1"/>
              <a:t>or</a:t>
            </a:r>
            <a:r>
              <a:rPr lang="de-DE" dirty="0"/>
              <a:t> Tests on Engineering Parts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357472-F730-4A77-8D7F-BA081B8C7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06" y="1153798"/>
            <a:ext cx="8677198" cy="563765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4457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47DB-4CC6-4CA4-A3FF-E14C7BB8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236" y="95665"/>
            <a:ext cx="10515600" cy="973279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Testing</a:t>
            </a:r>
            <a:r>
              <a:rPr lang="de-DE" dirty="0"/>
              <a:t> (</a:t>
            </a:r>
            <a:r>
              <a:rPr lang="de-DE" dirty="0" err="1"/>
              <a:t>Verification</a:t>
            </a:r>
            <a:r>
              <a:rPr lang="de-DE" dirty="0"/>
              <a:t>) </a:t>
            </a:r>
            <a:r>
              <a:rPr lang="de-DE" dirty="0" err="1"/>
              <a:t>History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– On </a:t>
            </a:r>
            <a:r>
              <a:rPr lang="de-DE" dirty="0" err="1"/>
              <a:t>Physical</a:t>
            </a:r>
            <a:r>
              <a:rPr lang="de-DE" dirty="0"/>
              <a:t> Parts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F7BBB-7BC2-403C-B730-B509C52E3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84" y="1376038"/>
            <a:ext cx="9990904" cy="342154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681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8EBE5-C26F-4A8F-9615-0B3C91380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95" y="-26807"/>
            <a:ext cx="8626968" cy="525297"/>
          </a:xfrm>
        </p:spPr>
        <p:txBody>
          <a:bodyPr>
            <a:normAutofit fontScale="90000"/>
          </a:bodyPr>
          <a:lstStyle/>
          <a:p>
            <a:r>
              <a:rPr lang="de-DE" sz="3200" dirty="0"/>
              <a:t>Data </a:t>
            </a:r>
            <a:r>
              <a:rPr lang="de-DE" sz="3200" dirty="0" err="1"/>
              <a:t>Object</a:t>
            </a:r>
            <a:r>
              <a:rPr lang="de-DE" sz="3200" dirty="0"/>
              <a:t> Model</a:t>
            </a:r>
            <a:endParaRPr lang="en-US" sz="3200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3F645921-1DE2-4629-90AC-E91F99D112E0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rot="16200000" flipV="1">
            <a:off x="8461862" y="3071967"/>
            <a:ext cx="1666149" cy="604417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114">
            <a:extLst>
              <a:ext uri="{FF2B5EF4-FFF2-40B4-BE49-F238E27FC236}">
                <a16:creationId xmlns:a16="http://schemas.microsoft.com/office/drawing/2014/main" id="{7A41530A-5CCD-446A-AB31-77B730F97CB7}"/>
              </a:ext>
            </a:extLst>
          </p:cNvPr>
          <p:cNvSpPr/>
          <p:nvPr/>
        </p:nvSpPr>
        <p:spPr>
          <a:xfrm>
            <a:off x="1036280" y="1850532"/>
            <a:ext cx="1019664" cy="4337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&lt;&lt;ItemType&gt;&gt;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vt_TestPlan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530DB0-3AEF-4A6E-9CC2-5F4DFC05C78F}"/>
              </a:ext>
            </a:extLst>
          </p:cNvPr>
          <p:cNvSpPr txBox="1"/>
          <p:nvPr/>
        </p:nvSpPr>
        <p:spPr>
          <a:xfrm>
            <a:off x="9670327" y="249423"/>
            <a:ext cx="2319866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1050" dirty="0" err="1"/>
              <a:t>Prefix</a:t>
            </a:r>
            <a:r>
              <a:rPr lang="de-DE" sz="1050" dirty="0"/>
              <a:t>:  </a:t>
            </a:r>
            <a:r>
              <a:rPr lang="de-DE" sz="1050" dirty="0" err="1">
                <a:solidFill>
                  <a:srgbClr val="FF0000"/>
                </a:solidFill>
              </a:rPr>
              <a:t>vt</a:t>
            </a:r>
            <a:r>
              <a:rPr lang="de-DE" sz="1050" dirty="0">
                <a:solidFill>
                  <a:srgbClr val="FF0000"/>
                </a:solidFill>
              </a:rPr>
              <a:t>_  </a:t>
            </a:r>
            <a:r>
              <a:rPr lang="de-DE" sz="1050" dirty="0"/>
              <a:t>(Validation and </a:t>
            </a:r>
            <a:r>
              <a:rPr lang="de-DE" sz="1050" dirty="0" err="1"/>
              <a:t>Testing</a:t>
            </a:r>
            <a:r>
              <a:rPr lang="de-DE" sz="1050" dirty="0"/>
              <a:t>)</a:t>
            </a:r>
            <a:endParaRPr lang="en-US" sz="1050" dirty="0"/>
          </a:p>
        </p:txBody>
      </p:sp>
      <p:sp>
        <p:nvSpPr>
          <p:cNvPr id="28" name="Rechteck 114">
            <a:extLst>
              <a:ext uri="{FF2B5EF4-FFF2-40B4-BE49-F238E27FC236}">
                <a16:creationId xmlns:a16="http://schemas.microsoft.com/office/drawing/2014/main" id="{8C926F92-1F35-4482-83A9-69DC634BC976}"/>
              </a:ext>
            </a:extLst>
          </p:cNvPr>
          <p:cNvSpPr/>
          <p:nvPr/>
        </p:nvSpPr>
        <p:spPr>
          <a:xfrm>
            <a:off x="2474763" y="4383490"/>
            <a:ext cx="1019664" cy="4337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&lt;&lt;ItemType&gt;&gt;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vt_TestRun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Rechteck 114">
            <a:extLst>
              <a:ext uri="{FF2B5EF4-FFF2-40B4-BE49-F238E27FC236}">
                <a16:creationId xmlns:a16="http://schemas.microsoft.com/office/drawing/2014/main" id="{6B96CEBE-057F-47A3-82DA-398C2FD3D01E}"/>
              </a:ext>
            </a:extLst>
          </p:cNvPr>
          <p:cNvSpPr/>
          <p:nvPr/>
        </p:nvSpPr>
        <p:spPr>
          <a:xfrm>
            <a:off x="5762066" y="3592432"/>
            <a:ext cx="1019664" cy="4337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&lt;&lt;ItemType&gt;&gt;</a:t>
            </a:r>
          </a:p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Requirement</a:t>
            </a:r>
          </a:p>
        </p:txBody>
      </p:sp>
      <p:sp>
        <p:nvSpPr>
          <p:cNvPr id="30" name="Rechteck 114">
            <a:extLst>
              <a:ext uri="{FF2B5EF4-FFF2-40B4-BE49-F238E27FC236}">
                <a16:creationId xmlns:a16="http://schemas.microsoft.com/office/drawing/2014/main" id="{9053E31B-37E7-412C-83C5-2AA8E877803D}"/>
              </a:ext>
            </a:extLst>
          </p:cNvPr>
          <p:cNvSpPr/>
          <p:nvPr/>
        </p:nvSpPr>
        <p:spPr>
          <a:xfrm>
            <a:off x="9087312" y="4207250"/>
            <a:ext cx="1019664" cy="4337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>
                <a:solidFill>
                  <a:schemeClr val="bg2">
                    <a:lumMod val="50000"/>
                  </a:schemeClr>
                </a:solidFill>
              </a:rPr>
              <a:t>&lt;&lt;PolyItemType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err="1">
                <a:solidFill>
                  <a:schemeClr val="bg2">
                    <a:lumMod val="50000"/>
                  </a:schemeClr>
                </a:solidFill>
              </a:rPr>
              <a:t>sys</a:t>
            </a:r>
            <a:r>
              <a:rPr lang="en-US" sz="600">
                <a:solidFill>
                  <a:schemeClr val="bg2">
                    <a:lumMod val="50000"/>
                  </a:schemeClr>
                </a:solidFill>
              </a:rPr>
              <a:t>_SolutionElement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Rechteck: abgerundete Ecken 98">
            <a:extLst>
              <a:ext uri="{FF2B5EF4-FFF2-40B4-BE49-F238E27FC236}">
                <a16:creationId xmlns:a16="http://schemas.microsoft.com/office/drawing/2014/main" id="{3E69FCB0-CBEC-4310-A521-3094426A073F}"/>
              </a:ext>
            </a:extLst>
          </p:cNvPr>
          <p:cNvSpPr/>
          <p:nvPr/>
        </p:nvSpPr>
        <p:spPr>
          <a:xfrm>
            <a:off x="7198217" y="4257388"/>
            <a:ext cx="1284678" cy="383600"/>
          </a:xfrm>
          <a:prstGeom prst="roundRect">
            <a:avLst>
              <a:gd name="adj" fmla="val 4187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RelationshipType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sys_Reqt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SolutionElement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600" dirty="0">
                <a:solidFill>
                  <a:srgbClr val="0070C0"/>
                </a:solidFill>
              </a:rPr>
              <a:t>“Satisfied By”</a:t>
            </a:r>
          </a:p>
        </p:txBody>
      </p:sp>
      <p:sp>
        <p:nvSpPr>
          <p:cNvPr id="32" name="Rechteck 114">
            <a:extLst>
              <a:ext uri="{FF2B5EF4-FFF2-40B4-BE49-F238E27FC236}">
                <a16:creationId xmlns:a16="http://schemas.microsoft.com/office/drawing/2014/main" id="{1C9D689F-77FC-45E4-92CC-38E2DBBA50F4}"/>
              </a:ext>
            </a:extLst>
          </p:cNvPr>
          <p:cNvSpPr/>
          <p:nvPr/>
        </p:nvSpPr>
        <p:spPr>
          <a:xfrm>
            <a:off x="8482895" y="2107363"/>
            <a:ext cx="1019664" cy="4337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&lt;&lt;ItemType&gt;&gt;</a:t>
            </a:r>
          </a:p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Part</a:t>
            </a:r>
          </a:p>
        </p:txBody>
      </p:sp>
      <p:sp>
        <p:nvSpPr>
          <p:cNvPr id="33" name="Rechteck: abgerundete Ecken 98">
            <a:extLst>
              <a:ext uri="{FF2B5EF4-FFF2-40B4-BE49-F238E27FC236}">
                <a16:creationId xmlns:a16="http://schemas.microsoft.com/office/drawing/2014/main" id="{B6178B7D-7C55-4528-9E5E-41A967296830}"/>
              </a:ext>
            </a:extLst>
          </p:cNvPr>
          <p:cNvSpPr/>
          <p:nvPr/>
        </p:nvSpPr>
        <p:spPr>
          <a:xfrm>
            <a:off x="6399485" y="2833958"/>
            <a:ext cx="1284678" cy="383600"/>
          </a:xfrm>
          <a:prstGeom prst="roundRect">
            <a:avLst>
              <a:gd name="adj" fmla="val 4187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RelationshipType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re_Part_Requirement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4" name="Verbinder: gewinkelt 21">
            <a:extLst>
              <a:ext uri="{FF2B5EF4-FFF2-40B4-BE49-F238E27FC236}">
                <a16:creationId xmlns:a16="http://schemas.microsoft.com/office/drawing/2014/main" id="{E2ED14AF-F076-4445-A2A6-412B9DDF5DC7}"/>
              </a:ext>
            </a:extLst>
          </p:cNvPr>
          <p:cNvCxnSpPr>
            <a:cxnSpLocks/>
            <a:stCxn id="29" idx="2"/>
            <a:endCxn id="31" idx="1"/>
          </p:cNvCxnSpPr>
          <p:nvPr/>
        </p:nvCxnSpPr>
        <p:spPr>
          <a:xfrm rot="16200000" flipH="1">
            <a:off x="6523548" y="3774519"/>
            <a:ext cx="423018" cy="926319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21">
            <a:extLst>
              <a:ext uri="{FF2B5EF4-FFF2-40B4-BE49-F238E27FC236}">
                <a16:creationId xmlns:a16="http://schemas.microsoft.com/office/drawing/2014/main" id="{7B63B1C4-5E64-439D-8810-DFC6F08C1A1A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 flipV="1">
            <a:off x="8482895" y="4424119"/>
            <a:ext cx="604417" cy="25069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21">
            <a:extLst>
              <a:ext uri="{FF2B5EF4-FFF2-40B4-BE49-F238E27FC236}">
                <a16:creationId xmlns:a16="http://schemas.microsoft.com/office/drawing/2014/main" id="{3928D53D-1914-4FC2-AF60-F151BB772B16}"/>
              </a:ext>
            </a:extLst>
          </p:cNvPr>
          <p:cNvCxnSpPr>
            <a:cxnSpLocks/>
            <a:stCxn id="33" idx="1"/>
            <a:endCxn id="29" idx="0"/>
          </p:cNvCxnSpPr>
          <p:nvPr/>
        </p:nvCxnSpPr>
        <p:spPr>
          <a:xfrm rot="10800000" flipV="1">
            <a:off x="6271899" y="3025758"/>
            <a:ext cx="127587" cy="566674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Verbinder: gewinkelt 21">
            <a:extLst>
              <a:ext uri="{FF2B5EF4-FFF2-40B4-BE49-F238E27FC236}">
                <a16:creationId xmlns:a16="http://schemas.microsoft.com/office/drawing/2014/main" id="{DA05B22B-3C54-47A1-BFCC-337B0765DEFB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rot="10800000" flipV="1">
            <a:off x="7684163" y="2324232"/>
            <a:ext cx="798732" cy="701526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: abgerundete Ecken 98">
            <a:extLst>
              <a:ext uri="{FF2B5EF4-FFF2-40B4-BE49-F238E27FC236}">
                <a16:creationId xmlns:a16="http://schemas.microsoft.com/office/drawing/2014/main" id="{A9071C28-769C-43CC-B7CD-20C26F8E052A}"/>
              </a:ext>
            </a:extLst>
          </p:cNvPr>
          <p:cNvSpPr/>
          <p:nvPr/>
        </p:nvSpPr>
        <p:spPr>
          <a:xfrm>
            <a:off x="3154501" y="6064769"/>
            <a:ext cx="1284678" cy="383600"/>
          </a:xfrm>
          <a:prstGeom prst="roundRect">
            <a:avLst>
              <a:gd name="adj" fmla="val 41879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RelationshipType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vt_TestRun_Result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 File</a:t>
            </a:r>
          </a:p>
        </p:txBody>
      </p:sp>
      <p:sp>
        <p:nvSpPr>
          <p:cNvPr id="48" name="Rechteck 114">
            <a:extLst>
              <a:ext uri="{FF2B5EF4-FFF2-40B4-BE49-F238E27FC236}">
                <a16:creationId xmlns:a16="http://schemas.microsoft.com/office/drawing/2014/main" id="{07B1BC32-673A-4319-8F01-1D77BAB60D59}"/>
              </a:ext>
            </a:extLst>
          </p:cNvPr>
          <p:cNvSpPr/>
          <p:nvPr/>
        </p:nvSpPr>
        <p:spPr>
          <a:xfrm>
            <a:off x="9767572" y="2099030"/>
            <a:ext cx="1019664" cy="4337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&lt;&lt;ItemType&gt;&gt;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sys</a:t>
            </a:r>
            <a:r>
              <a:rPr lang="en-US" sz="600" err="1">
                <a:solidFill>
                  <a:schemeClr val="bg2">
                    <a:lumMod val="50000"/>
                  </a:schemeClr>
                </a:solidFill>
              </a:rPr>
              <a:t>_</a:t>
            </a:r>
            <a:r>
              <a:rPr lang="en-US" sz="600">
                <a:solidFill>
                  <a:schemeClr val="bg2">
                    <a:lumMod val="50000"/>
                  </a:schemeClr>
                </a:solidFill>
              </a:rPr>
              <a:t>Function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Rechteck 114">
            <a:extLst>
              <a:ext uri="{FF2B5EF4-FFF2-40B4-BE49-F238E27FC236}">
                <a16:creationId xmlns:a16="http://schemas.microsoft.com/office/drawing/2014/main" id="{D1E69FC9-D2D8-4B0E-AEDA-95C2E7E3C565}"/>
              </a:ext>
            </a:extLst>
          </p:cNvPr>
          <p:cNvSpPr/>
          <p:nvPr/>
        </p:nvSpPr>
        <p:spPr>
          <a:xfrm>
            <a:off x="11042102" y="2093703"/>
            <a:ext cx="1019664" cy="4337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&lt;&lt;ItemType&gt;&gt;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sys</a:t>
            </a:r>
            <a:r>
              <a:rPr lang="en-US" sz="600" err="1">
                <a:solidFill>
                  <a:schemeClr val="bg2">
                    <a:lumMod val="50000"/>
                  </a:schemeClr>
                </a:solidFill>
              </a:rPr>
              <a:t>_</a:t>
            </a:r>
            <a:r>
              <a:rPr lang="en-US" sz="600">
                <a:solidFill>
                  <a:schemeClr val="bg2">
                    <a:lumMod val="50000"/>
                  </a:schemeClr>
                </a:solidFill>
              </a:rPr>
              <a:t>SystemElement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698C40D5-CF7D-4A06-9DAF-A5F975AE1ADD}"/>
              </a:ext>
            </a:extLst>
          </p:cNvPr>
          <p:cNvCxnSpPr>
            <a:cxnSpLocks/>
            <a:stCxn id="30" idx="0"/>
            <a:endCxn id="48" idx="2"/>
          </p:cNvCxnSpPr>
          <p:nvPr/>
        </p:nvCxnSpPr>
        <p:spPr>
          <a:xfrm rot="5400000" flipH="1" flipV="1">
            <a:off x="9100033" y="3029879"/>
            <a:ext cx="1674482" cy="680260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8616F4EC-4125-497E-BE26-D7C1EEAC01C6}"/>
              </a:ext>
            </a:extLst>
          </p:cNvPr>
          <p:cNvCxnSpPr>
            <a:cxnSpLocks/>
            <a:stCxn id="30" idx="0"/>
            <a:endCxn id="55" idx="2"/>
          </p:cNvCxnSpPr>
          <p:nvPr/>
        </p:nvCxnSpPr>
        <p:spPr>
          <a:xfrm rot="5400000" flipH="1" flipV="1">
            <a:off x="9734635" y="2389951"/>
            <a:ext cx="1679809" cy="1954790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: abgerundete Ecken 98">
            <a:extLst>
              <a:ext uri="{FF2B5EF4-FFF2-40B4-BE49-F238E27FC236}">
                <a16:creationId xmlns:a16="http://schemas.microsoft.com/office/drawing/2014/main" id="{9FF98812-0875-45C7-B420-8FE6D471B670}"/>
              </a:ext>
            </a:extLst>
          </p:cNvPr>
          <p:cNvSpPr/>
          <p:nvPr/>
        </p:nvSpPr>
        <p:spPr>
          <a:xfrm>
            <a:off x="1574382" y="2956258"/>
            <a:ext cx="1284678" cy="383600"/>
          </a:xfrm>
          <a:prstGeom prst="roundRect">
            <a:avLst>
              <a:gd name="adj" fmla="val 41879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RelationshipType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vt_TestPlan_Run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5" name="Verbinder: gewinkelt 21">
            <a:extLst>
              <a:ext uri="{FF2B5EF4-FFF2-40B4-BE49-F238E27FC236}">
                <a16:creationId xmlns:a16="http://schemas.microsoft.com/office/drawing/2014/main" id="{E4D3011C-0BEB-4323-BFF6-C071176F5996}"/>
              </a:ext>
            </a:extLst>
          </p:cNvPr>
          <p:cNvCxnSpPr>
            <a:cxnSpLocks/>
            <a:stCxn id="70" idx="3"/>
            <a:endCxn id="62" idx="0"/>
          </p:cNvCxnSpPr>
          <p:nvPr/>
        </p:nvCxnSpPr>
        <p:spPr>
          <a:xfrm>
            <a:off x="2859060" y="3148058"/>
            <a:ext cx="1054107" cy="325996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winkelt 21">
            <a:extLst>
              <a:ext uri="{FF2B5EF4-FFF2-40B4-BE49-F238E27FC236}">
                <a16:creationId xmlns:a16="http://schemas.microsoft.com/office/drawing/2014/main" id="{39495086-0CC7-446A-BECF-9BCEA8846B3B}"/>
              </a:ext>
            </a:extLst>
          </p:cNvPr>
          <p:cNvCxnSpPr>
            <a:cxnSpLocks/>
            <a:stCxn id="28" idx="2"/>
            <a:endCxn id="47" idx="1"/>
          </p:cNvCxnSpPr>
          <p:nvPr/>
        </p:nvCxnSpPr>
        <p:spPr>
          <a:xfrm rot="16200000" flipH="1">
            <a:off x="2349878" y="5451945"/>
            <a:ext cx="1439341" cy="169906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Verbinder: gewinkelt 21">
            <a:extLst>
              <a:ext uri="{FF2B5EF4-FFF2-40B4-BE49-F238E27FC236}">
                <a16:creationId xmlns:a16="http://schemas.microsoft.com/office/drawing/2014/main" id="{91E418D7-3BFF-47F3-9BA7-BE1DD0DA9108}"/>
              </a:ext>
            </a:extLst>
          </p:cNvPr>
          <p:cNvCxnSpPr>
            <a:cxnSpLocks/>
            <a:stCxn id="24" idx="2"/>
            <a:endCxn id="70" idx="0"/>
          </p:cNvCxnSpPr>
          <p:nvPr/>
        </p:nvCxnSpPr>
        <p:spPr>
          <a:xfrm rot="16200000" flipH="1">
            <a:off x="1545422" y="2284959"/>
            <a:ext cx="671988" cy="670609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: abgerundete Ecken 98">
            <a:extLst>
              <a:ext uri="{FF2B5EF4-FFF2-40B4-BE49-F238E27FC236}">
                <a16:creationId xmlns:a16="http://schemas.microsoft.com/office/drawing/2014/main" id="{60F38525-8056-4871-8098-41B529A94C85}"/>
              </a:ext>
            </a:extLst>
          </p:cNvPr>
          <p:cNvSpPr/>
          <p:nvPr/>
        </p:nvSpPr>
        <p:spPr>
          <a:xfrm>
            <a:off x="3177602" y="4959876"/>
            <a:ext cx="1284678" cy="383600"/>
          </a:xfrm>
          <a:prstGeom prst="roundRect">
            <a:avLst>
              <a:gd name="adj" fmla="val 41879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RelationshipType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vt_TestRun_ReqToValidate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1" name="Verbinder: gewinkelt 21">
            <a:extLst>
              <a:ext uri="{FF2B5EF4-FFF2-40B4-BE49-F238E27FC236}">
                <a16:creationId xmlns:a16="http://schemas.microsoft.com/office/drawing/2014/main" id="{5E6B69F5-A32B-4391-A2D0-6789AE792AFD}"/>
              </a:ext>
            </a:extLst>
          </p:cNvPr>
          <p:cNvCxnSpPr>
            <a:cxnSpLocks/>
            <a:stCxn id="28" idx="2"/>
            <a:endCxn id="89" idx="1"/>
          </p:cNvCxnSpPr>
          <p:nvPr/>
        </p:nvCxnSpPr>
        <p:spPr>
          <a:xfrm rot="16200000" flipH="1">
            <a:off x="2913874" y="4887948"/>
            <a:ext cx="334448" cy="193007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FD8AAC7-1F56-4C72-9516-8A3F630A78BD}"/>
              </a:ext>
            </a:extLst>
          </p:cNvPr>
          <p:cNvSpPr txBox="1"/>
          <p:nvPr/>
        </p:nvSpPr>
        <p:spPr>
          <a:xfrm>
            <a:off x="1518141" y="4388030"/>
            <a:ext cx="10214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Test Run </a:t>
            </a:r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Types</a:t>
            </a:r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-Design Validation</a:t>
            </a:r>
          </a:p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Physical</a:t>
            </a:r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Testing</a:t>
            </a:r>
            <a:endParaRPr lang="en-US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0" name="Rechteck 114">
            <a:extLst>
              <a:ext uri="{FF2B5EF4-FFF2-40B4-BE49-F238E27FC236}">
                <a16:creationId xmlns:a16="http://schemas.microsoft.com/office/drawing/2014/main" id="{4F6CD26F-9DE9-4E37-9809-075A68207BF3}"/>
              </a:ext>
            </a:extLst>
          </p:cNvPr>
          <p:cNvSpPr/>
          <p:nvPr/>
        </p:nvSpPr>
        <p:spPr>
          <a:xfrm>
            <a:off x="6784622" y="957162"/>
            <a:ext cx="1019664" cy="4337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&lt;&lt;ItemType&gt;&gt;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sm_Task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3" name="Rechteck 114">
            <a:extLst>
              <a:ext uri="{FF2B5EF4-FFF2-40B4-BE49-F238E27FC236}">
                <a16:creationId xmlns:a16="http://schemas.microsoft.com/office/drawing/2014/main" id="{04852A93-EE58-43A7-91AA-2284CCE5D7CD}"/>
              </a:ext>
            </a:extLst>
          </p:cNvPr>
          <p:cNvSpPr/>
          <p:nvPr/>
        </p:nvSpPr>
        <p:spPr>
          <a:xfrm>
            <a:off x="5470903" y="623012"/>
            <a:ext cx="1019664" cy="4337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PolyItemType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sm_DesignRepresentation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14" name="Verbinder: gewinkelt 21">
            <a:extLst>
              <a:ext uri="{FF2B5EF4-FFF2-40B4-BE49-F238E27FC236}">
                <a16:creationId xmlns:a16="http://schemas.microsoft.com/office/drawing/2014/main" id="{1325930B-3C15-4D92-B669-64AE8B2C0655}"/>
              </a:ext>
            </a:extLst>
          </p:cNvPr>
          <p:cNvCxnSpPr>
            <a:cxnSpLocks/>
            <a:stCxn id="133" idx="3"/>
            <a:endCxn id="102" idx="2"/>
          </p:cNvCxnSpPr>
          <p:nvPr/>
        </p:nvCxnSpPr>
        <p:spPr>
          <a:xfrm flipV="1">
            <a:off x="3514417" y="1072389"/>
            <a:ext cx="682347" cy="3459182"/>
          </a:xfrm>
          <a:prstGeom prst="bentConnector2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: Folded Corner 118">
            <a:extLst>
              <a:ext uri="{FF2B5EF4-FFF2-40B4-BE49-F238E27FC236}">
                <a16:creationId xmlns:a16="http://schemas.microsoft.com/office/drawing/2014/main" id="{36D97143-E5F4-4DE4-BED5-F01C900DC27B}"/>
              </a:ext>
            </a:extLst>
          </p:cNvPr>
          <p:cNvSpPr/>
          <p:nvPr/>
        </p:nvSpPr>
        <p:spPr>
          <a:xfrm>
            <a:off x="4356219" y="6284269"/>
            <a:ext cx="526173" cy="341459"/>
          </a:xfrm>
          <a:prstGeom prst="foldedCorner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>
                <a:solidFill>
                  <a:schemeClr val="bg2">
                    <a:lumMod val="50000"/>
                  </a:schemeClr>
                </a:solidFill>
              </a:rPr>
              <a:t>&lt;&lt;File&gt;&gt;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0" name="Rechteck 114">
            <a:extLst>
              <a:ext uri="{FF2B5EF4-FFF2-40B4-BE49-F238E27FC236}">
                <a16:creationId xmlns:a16="http://schemas.microsoft.com/office/drawing/2014/main" id="{AF831029-5539-447F-9395-02136E366934}"/>
              </a:ext>
            </a:extLst>
          </p:cNvPr>
          <p:cNvSpPr/>
          <p:nvPr/>
        </p:nvSpPr>
        <p:spPr>
          <a:xfrm>
            <a:off x="9737439" y="628890"/>
            <a:ext cx="321072" cy="1428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DD1C481-6841-4796-B673-D83AAE26E275}"/>
              </a:ext>
            </a:extLst>
          </p:cNvPr>
          <p:cNvSpPr txBox="1"/>
          <p:nvPr/>
        </p:nvSpPr>
        <p:spPr>
          <a:xfrm>
            <a:off x="10058511" y="573380"/>
            <a:ext cx="1457450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1050" dirty="0" err="1"/>
              <a:t>from</a:t>
            </a:r>
            <a:r>
              <a:rPr lang="de-DE" sz="1050" dirty="0"/>
              <a:t> </a:t>
            </a:r>
            <a:r>
              <a:rPr lang="de-DE" sz="1050" dirty="0" err="1"/>
              <a:t>other</a:t>
            </a:r>
            <a:r>
              <a:rPr lang="de-DE" sz="1050" dirty="0"/>
              <a:t> Aras Apps</a:t>
            </a:r>
            <a:endParaRPr lang="en-US" sz="1050" dirty="0"/>
          </a:p>
        </p:txBody>
      </p:sp>
      <p:sp>
        <p:nvSpPr>
          <p:cNvPr id="128" name="Rechteck: abgerundete Ecken 98">
            <a:extLst>
              <a:ext uri="{FF2B5EF4-FFF2-40B4-BE49-F238E27FC236}">
                <a16:creationId xmlns:a16="http://schemas.microsoft.com/office/drawing/2014/main" id="{FF9DDD2F-9CAD-4EDA-9E19-8FF78C3D5BD7}"/>
              </a:ext>
            </a:extLst>
          </p:cNvPr>
          <p:cNvSpPr/>
          <p:nvPr/>
        </p:nvSpPr>
        <p:spPr>
          <a:xfrm>
            <a:off x="8186174" y="4881125"/>
            <a:ext cx="1365057" cy="383600"/>
          </a:xfrm>
          <a:prstGeom prst="roundRect">
            <a:avLst>
              <a:gd name="adj" fmla="val 41879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RelationshipType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_ 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Reqt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_ 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Reqt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SolElement_TesRun_tgv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29" name="Verbinder: gewinkelt 21">
            <a:extLst>
              <a:ext uri="{FF2B5EF4-FFF2-40B4-BE49-F238E27FC236}">
                <a16:creationId xmlns:a16="http://schemas.microsoft.com/office/drawing/2014/main" id="{8C2DB46A-D5A3-4814-9BC2-CFED2CC9DF7B}"/>
              </a:ext>
            </a:extLst>
          </p:cNvPr>
          <p:cNvCxnSpPr>
            <a:cxnSpLocks/>
            <a:stCxn id="31" idx="2"/>
            <a:endCxn id="128" idx="1"/>
          </p:cNvCxnSpPr>
          <p:nvPr/>
        </p:nvCxnSpPr>
        <p:spPr>
          <a:xfrm rot="16200000" flipH="1">
            <a:off x="7797397" y="4684147"/>
            <a:ext cx="431937" cy="345618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lowchart: Document 131">
            <a:extLst>
              <a:ext uri="{FF2B5EF4-FFF2-40B4-BE49-F238E27FC236}">
                <a16:creationId xmlns:a16="http://schemas.microsoft.com/office/drawing/2014/main" id="{55F67203-AECA-4EAE-B4D6-E2318979C91B}"/>
              </a:ext>
            </a:extLst>
          </p:cNvPr>
          <p:cNvSpPr/>
          <p:nvPr/>
        </p:nvSpPr>
        <p:spPr>
          <a:xfrm>
            <a:off x="9294936" y="5151676"/>
            <a:ext cx="687897" cy="4337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600" dirty="0" err="1">
                <a:solidFill>
                  <a:schemeClr val="bg2">
                    <a:lumMod val="50000"/>
                  </a:schemeClr>
                </a:solidFill>
              </a:rPr>
              <a:t>TreeGridView</a:t>
            </a:r>
            <a:endParaRPr lang="de-DE" sz="600" dirty="0">
              <a:solidFill>
                <a:schemeClr val="bg2">
                  <a:lumMod val="50000"/>
                </a:schemeClr>
              </a:solidFill>
            </a:endParaRPr>
          </a:p>
          <a:p>
            <a:endParaRPr lang="de-DE" sz="6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600" dirty="0">
                <a:solidFill>
                  <a:srgbClr val="0070C0"/>
                </a:solidFill>
              </a:rPr>
              <a:t>“Test Runs”</a:t>
            </a:r>
          </a:p>
        </p:txBody>
      </p:sp>
      <p:cxnSp>
        <p:nvCxnSpPr>
          <p:cNvPr id="46" name="Verbinder: gewinkelt 21">
            <a:extLst>
              <a:ext uri="{FF2B5EF4-FFF2-40B4-BE49-F238E27FC236}">
                <a16:creationId xmlns:a16="http://schemas.microsoft.com/office/drawing/2014/main" id="{09DEF5A2-2914-49F1-B988-117FD487F3FB}"/>
              </a:ext>
            </a:extLst>
          </p:cNvPr>
          <p:cNvCxnSpPr>
            <a:cxnSpLocks/>
            <a:stCxn id="100" idx="1"/>
            <a:endCxn id="113" idx="3"/>
          </p:cNvCxnSpPr>
          <p:nvPr/>
        </p:nvCxnSpPr>
        <p:spPr>
          <a:xfrm rot="10800000">
            <a:off x="6490568" y="839881"/>
            <a:ext cx="294055" cy="334150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1039AF3-0B1A-4EFB-9D99-539F2FEC6F3D}"/>
              </a:ext>
            </a:extLst>
          </p:cNvPr>
          <p:cNvGrpSpPr/>
          <p:nvPr/>
        </p:nvGrpSpPr>
        <p:grpSpPr>
          <a:xfrm>
            <a:off x="3321385" y="4226479"/>
            <a:ext cx="554450" cy="203116"/>
            <a:chOff x="3405154" y="1182384"/>
            <a:chExt cx="856162" cy="314082"/>
          </a:xfrm>
        </p:grpSpPr>
        <p:sp>
          <p:nvSpPr>
            <p:cNvPr id="57" name="Arrow: Pentagon 56">
              <a:extLst>
                <a:ext uri="{FF2B5EF4-FFF2-40B4-BE49-F238E27FC236}">
                  <a16:creationId xmlns:a16="http://schemas.microsoft.com/office/drawing/2014/main" id="{61EA62EE-0D0A-4745-BC45-19509D6621C6}"/>
                </a:ext>
              </a:extLst>
            </p:cNvPr>
            <p:cNvSpPr/>
            <p:nvPr/>
          </p:nvSpPr>
          <p:spPr>
            <a:xfrm>
              <a:off x="3494427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row: Pentagon 57">
              <a:extLst>
                <a:ext uri="{FF2B5EF4-FFF2-40B4-BE49-F238E27FC236}">
                  <a16:creationId xmlns:a16="http://schemas.microsoft.com/office/drawing/2014/main" id="{331689C1-CACB-4009-B66A-495186A0A6DB}"/>
                </a:ext>
              </a:extLst>
            </p:cNvPr>
            <p:cNvSpPr/>
            <p:nvPr/>
          </p:nvSpPr>
          <p:spPr>
            <a:xfrm>
              <a:off x="3749879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row: Pentagon 59">
              <a:extLst>
                <a:ext uri="{FF2B5EF4-FFF2-40B4-BE49-F238E27FC236}">
                  <a16:creationId xmlns:a16="http://schemas.microsoft.com/office/drawing/2014/main" id="{C7BA7713-25F0-434D-9F69-C3BFCADF7E42}"/>
                </a:ext>
              </a:extLst>
            </p:cNvPr>
            <p:cNvSpPr/>
            <p:nvPr/>
          </p:nvSpPr>
          <p:spPr>
            <a:xfrm>
              <a:off x="4005864" y="1335024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DF39B1E-9FB3-44BF-B267-79A57601B4FA}"/>
                </a:ext>
              </a:extLst>
            </p:cNvPr>
            <p:cNvSpPr txBox="1"/>
            <p:nvPr/>
          </p:nvSpPr>
          <p:spPr>
            <a:xfrm>
              <a:off x="3405154" y="1182384"/>
              <a:ext cx="503664" cy="1846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de-DE" sz="600" dirty="0">
                  <a:solidFill>
                    <a:schemeClr val="tx1">
                      <a:lumMod val="50000"/>
                    </a:schemeClr>
                  </a:solidFill>
                </a:rPr>
                <a:t>LifeCycle</a:t>
              </a:r>
              <a:endParaRPr lang="en-US" sz="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BA62A88-16B7-4C2B-8DE9-5866CAEC199F}"/>
              </a:ext>
            </a:extLst>
          </p:cNvPr>
          <p:cNvGrpSpPr/>
          <p:nvPr/>
        </p:nvGrpSpPr>
        <p:grpSpPr>
          <a:xfrm>
            <a:off x="1876563" y="1714957"/>
            <a:ext cx="554450" cy="203116"/>
            <a:chOff x="3405154" y="1182384"/>
            <a:chExt cx="856162" cy="314082"/>
          </a:xfrm>
        </p:grpSpPr>
        <p:sp>
          <p:nvSpPr>
            <p:cNvPr id="64" name="Arrow: Pentagon 63">
              <a:extLst>
                <a:ext uri="{FF2B5EF4-FFF2-40B4-BE49-F238E27FC236}">
                  <a16:creationId xmlns:a16="http://schemas.microsoft.com/office/drawing/2014/main" id="{0EDC416D-CA11-4C6D-9410-600ACC57A339}"/>
                </a:ext>
              </a:extLst>
            </p:cNvPr>
            <p:cNvSpPr/>
            <p:nvPr/>
          </p:nvSpPr>
          <p:spPr>
            <a:xfrm>
              <a:off x="3494427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row: Pentagon 67">
              <a:extLst>
                <a:ext uri="{FF2B5EF4-FFF2-40B4-BE49-F238E27FC236}">
                  <a16:creationId xmlns:a16="http://schemas.microsoft.com/office/drawing/2014/main" id="{53D0118B-09F4-4FBB-B85C-2BD7E3977E5D}"/>
                </a:ext>
              </a:extLst>
            </p:cNvPr>
            <p:cNvSpPr/>
            <p:nvPr/>
          </p:nvSpPr>
          <p:spPr>
            <a:xfrm>
              <a:off x="3749879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Arrow: Pentagon 68">
              <a:extLst>
                <a:ext uri="{FF2B5EF4-FFF2-40B4-BE49-F238E27FC236}">
                  <a16:creationId xmlns:a16="http://schemas.microsoft.com/office/drawing/2014/main" id="{4C73BF0B-756E-4A01-8FE7-662CBF97A931}"/>
                </a:ext>
              </a:extLst>
            </p:cNvPr>
            <p:cNvSpPr/>
            <p:nvPr/>
          </p:nvSpPr>
          <p:spPr>
            <a:xfrm>
              <a:off x="4005864" y="1335024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F904162-9DE5-4B3B-9DA3-0DB5F321D3AD}"/>
                </a:ext>
              </a:extLst>
            </p:cNvPr>
            <p:cNvSpPr txBox="1"/>
            <p:nvPr/>
          </p:nvSpPr>
          <p:spPr>
            <a:xfrm>
              <a:off x="3405154" y="1182384"/>
              <a:ext cx="503664" cy="1846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de-DE" sz="600" dirty="0">
                  <a:solidFill>
                    <a:schemeClr val="tx1">
                      <a:lumMod val="50000"/>
                    </a:schemeClr>
                  </a:solidFill>
                </a:rPr>
                <a:t>LifeCycle</a:t>
              </a:r>
              <a:endParaRPr lang="en-US" sz="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cxnSp>
        <p:nvCxnSpPr>
          <p:cNvPr id="72" name="Verbinder: gewinkelt 21">
            <a:extLst>
              <a:ext uri="{FF2B5EF4-FFF2-40B4-BE49-F238E27FC236}">
                <a16:creationId xmlns:a16="http://schemas.microsoft.com/office/drawing/2014/main" id="{2832EE4C-2622-4B2B-BED5-E6D09BA5B98B}"/>
              </a:ext>
            </a:extLst>
          </p:cNvPr>
          <p:cNvCxnSpPr>
            <a:cxnSpLocks/>
            <a:stCxn id="73" idx="2"/>
            <a:endCxn id="70" idx="1"/>
          </p:cNvCxnSpPr>
          <p:nvPr/>
        </p:nvCxnSpPr>
        <p:spPr>
          <a:xfrm rot="5400000" flipH="1">
            <a:off x="1979574" y="2742866"/>
            <a:ext cx="651994" cy="1462378"/>
          </a:xfrm>
          <a:prstGeom prst="bentConnector4">
            <a:avLst>
              <a:gd name="adj1" fmla="val -35062"/>
              <a:gd name="adj2" fmla="val 115632"/>
            </a:avLst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: abgerundete Ecken 98">
            <a:extLst>
              <a:ext uri="{FF2B5EF4-FFF2-40B4-BE49-F238E27FC236}">
                <a16:creationId xmlns:a16="http://schemas.microsoft.com/office/drawing/2014/main" id="{1310556F-4AFC-4F5F-8AB7-87B275BF5B23}"/>
              </a:ext>
            </a:extLst>
          </p:cNvPr>
          <p:cNvSpPr/>
          <p:nvPr/>
        </p:nvSpPr>
        <p:spPr>
          <a:xfrm>
            <a:off x="2394421" y="3416452"/>
            <a:ext cx="1284678" cy="383600"/>
          </a:xfrm>
          <a:prstGeom prst="roundRect">
            <a:avLst>
              <a:gd name="adj" fmla="val 41879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RelationshipType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vt_TestPlan_DependsOnRun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4" name="Verbinder: gewinkelt 21">
            <a:extLst>
              <a:ext uri="{FF2B5EF4-FFF2-40B4-BE49-F238E27FC236}">
                <a16:creationId xmlns:a16="http://schemas.microsoft.com/office/drawing/2014/main" id="{33EF66B0-F59E-4B39-9B7A-DD5797A8FE47}"/>
              </a:ext>
            </a:extLst>
          </p:cNvPr>
          <p:cNvCxnSpPr>
            <a:cxnSpLocks/>
            <a:stCxn id="70" idx="2"/>
            <a:endCxn id="73" idx="1"/>
          </p:cNvCxnSpPr>
          <p:nvPr/>
        </p:nvCxnSpPr>
        <p:spPr>
          <a:xfrm rot="16200000" flipH="1">
            <a:off x="2171374" y="3385205"/>
            <a:ext cx="268394" cy="177700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: abgerundete Ecken 98">
            <a:extLst>
              <a:ext uri="{FF2B5EF4-FFF2-40B4-BE49-F238E27FC236}">
                <a16:creationId xmlns:a16="http://schemas.microsoft.com/office/drawing/2014/main" id="{9CADB0B1-113A-4BDA-9C77-44A4D5E8A373}"/>
              </a:ext>
            </a:extLst>
          </p:cNvPr>
          <p:cNvSpPr/>
          <p:nvPr/>
        </p:nvSpPr>
        <p:spPr>
          <a:xfrm>
            <a:off x="3154501" y="5502477"/>
            <a:ext cx="1284678" cy="383600"/>
          </a:xfrm>
          <a:prstGeom prst="roundRect">
            <a:avLst>
              <a:gd name="adj" fmla="val 41879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RelationshipType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vt_TestRun_Step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ED0E6F3-05FC-4370-A1EF-14E12BB416CA}"/>
              </a:ext>
            </a:extLst>
          </p:cNvPr>
          <p:cNvGrpSpPr/>
          <p:nvPr/>
        </p:nvGrpSpPr>
        <p:grpSpPr>
          <a:xfrm>
            <a:off x="4356219" y="5550061"/>
            <a:ext cx="554450" cy="203116"/>
            <a:chOff x="3405154" y="1182384"/>
            <a:chExt cx="856162" cy="314082"/>
          </a:xfrm>
        </p:grpSpPr>
        <p:sp>
          <p:nvSpPr>
            <p:cNvPr id="95" name="Arrow: Pentagon 94">
              <a:extLst>
                <a:ext uri="{FF2B5EF4-FFF2-40B4-BE49-F238E27FC236}">
                  <a16:creationId xmlns:a16="http://schemas.microsoft.com/office/drawing/2014/main" id="{8B405E25-F435-4C24-AC1B-E39EF3CF83CF}"/>
                </a:ext>
              </a:extLst>
            </p:cNvPr>
            <p:cNvSpPr/>
            <p:nvPr/>
          </p:nvSpPr>
          <p:spPr>
            <a:xfrm>
              <a:off x="3494427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Arrow: Pentagon 95">
              <a:extLst>
                <a:ext uri="{FF2B5EF4-FFF2-40B4-BE49-F238E27FC236}">
                  <a16:creationId xmlns:a16="http://schemas.microsoft.com/office/drawing/2014/main" id="{074B3EC9-B1CE-4C49-9296-F22A4C7A682B}"/>
                </a:ext>
              </a:extLst>
            </p:cNvPr>
            <p:cNvSpPr/>
            <p:nvPr/>
          </p:nvSpPr>
          <p:spPr>
            <a:xfrm>
              <a:off x="3749879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Arrow: Pentagon 98">
              <a:extLst>
                <a:ext uri="{FF2B5EF4-FFF2-40B4-BE49-F238E27FC236}">
                  <a16:creationId xmlns:a16="http://schemas.microsoft.com/office/drawing/2014/main" id="{B15A7153-C542-4469-824A-EEA165FECDE5}"/>
                </a:ext>
              </a:extLst>
            </p:cNvPr>
            <p:cNvSpPr/>
            <p:nvPr/>
          </p:nvSpPr>
          <p:spPr>
            <a:xfrm>
              <a:off x="4005864" y="1335024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45015E3-E5C8-4E3B-B363-FEB06DC16B67}"/>
                </a:ext>
              </a:extLst>
            </p:cNvPr>
            <p:cNvSpPr txBox="1"/>
            <p:nvPr/>
          </p:nvSpPr>
          <p:spPr>
            <a:xfrm>
              <a:off x="3405154" y="1182384"/>
              <a:ext cx="503664" cy="1846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de-DE" sz="600" dirty="0">
                  <a:solidFill>
                    <a:schemeClr val="tx1">
                      <a:lumMod val="50000"/>
                    </a:schemeClr>
                  </a:solidFill>
                </a:rPr>
                <a:t>LifeCycle</a:t>
              </a:r>
              <a:endParaRPr lang="en-US" sz="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cxnSp>
        <p:nvCxnSpPr>
          <p:cNvPr id="109" name="Verbinder: gewinkelt 21">
            <a:extLst>
              <a:ext uri="{FF2B5EF4-FFF2-40B4-BE49-F238E27FC236}">
                <a16:creationId xmlns:a16="http://schemas.microsoft.com/office/drawing/2014/main" id="{47EF9C74-1122-44E0-B539-8741E7DB4E46}"/>
              </a:ext>
            </a:extLst>
          </p:cNvPr>
          <p:cNvCxnSpPr>
            <a:cxnSpLocks/>
            <a:stCxn id="28" idx="2"/>
            <a:endCxn id="92" idx="1"/>
          </p:cNvCxnSpPr>
          <p:nvPr/>
        </p:nvCxnSpPr>
        <p:spPr>
          <a:xfrm rot="16200000" flipH="1">
            <a:off x="2631024" y="5170799"/>
            <a:ext cx="877049" cy="169906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Verbinder: gewinkelt 21">
            <a:extLst>
              <a:ext uri="{FF2B5EF4-FFF2-40B4-BE49-F238E27FC236}">
                <a16:creationId xmlns:a16="http://schemas.microsoft.com/office/drawing/2014/main" id="{0BADA1AA-F5CC-43E9-A867-C0BE39319403}"/>
              </a:ext>
            </a:extLst>
          </p:cNvPr>
          <p:cNvCxnSpPr>
            <a:cxnSpLocks/>
            <a:stCxn id="89" idx="3"/>
            <a:endCxn id="31" idx="2"/>
          </p:cNvCxnSpPr>
          <p:nvPr/>
        </p:nvCxnSpPr>
        <p:spPr>
          <a:xfrm flipV="1">
            <a:off x="4462280" y="4640988"/>
            <a:ext cx="3378276" cy="510688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Verbinder: gewinkelt 21">
            <a:extLst>
              <a:ext uri="{FF2B5EF4-FFF2-40B4-BE49-F238E27FC236}">
                <a16:creationId xmlns:a16="http://schemas.microsoft.com/office/drawing/2014/main" id="{39C1C789-3809-4379-BBDC-9D11D8E5A5C8}"/>
              </a:ext>
            </a:extLst>
          </p:cNvPr>
          <p:cNvCxnSpPr>
            <a:cxnSpLocks/>
            <a:stCxn id="131" idx="3"/>
            <a:endCxn id="113" idx="1"/>
          </p:cNvCxnSpPr>
          <p:nvPr/>
        </p:nvCxnSpPr>
        <p:spPr>
          <a:xfrm flipV="1">
            <a:off x="2089441" y="839881"/>
            <a:ext cx="3381462" cy="1320705"/>
          </a:xfrm>
          <a:prstGeom prst="bentConnector3">
            <a:avLst>
              <a:gd name="adj1" fmla="val 82292"/>
            </a:avLst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14">
            <a:extLst>
              <a:ext uri="{FF2B5EF4-FFF2-40B4-BE49-F238E27FC236}">
                <a16:creationId xmlns:a16="http://schemas.microsoft.com/office/drawing/2014/main" id="{D7200C52-F94D-494B-85A4-39CB9B34DAE4}"/>
              </a:ext>
            </a:extLst>
          </p:cNvPr>
          <p:cNvSpPr/>
          <p:nvPr/>
        </p:nvSpPr>
        <p:spPr>
          <a:xfrm>
            <a:off x="3686932" y="638651"/>
            <a:ext cx="1019664" cy="4337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&lt;&lt;ItemType&gt;&gt;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PhyicalPart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4" name="Verbinder: gewinkelt 21">
            <a:extLst>
              <a:ext uri="{FF2B5EF4-FFF2-40B4-BE49-F238E27FC236}">
                <a16:creationId xmlns:a16="http://schemas.microsoft.com/office/drawing/2014/main" id="{79EE0989-6903-4DC8-9786-EE3122971C13}"/>
              </a:ext>
            </a:extLst>
          </p:cNvPr>
          <p:cNvCxnSpPr>
            <a:cxnSpLocks/>
            <a:stCxn id="130" idx="3"/>
            <a:endCxn id="102" idx="2"/>
          </p:cNvCxnSpPr>
          <p:nvPr/>
        </p:nvCxnSpPr>
        <p:spPr>
          <a:xfrm flipV="1">
            <a:off x="2079118" y="1072389"/>
            <a:ext cx="2117646" cy="935743"/>
          </a:xfrm>
          <a:prstGeom prst="bentConnector2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84B0D65F-017A-41FD-B2E5-5E789B31E572}"/>
              </a:ext>
            </a:extLst>
          </p:cNvPr>
          <p:cNvSpPr txBox="1"/>
          <p:nvPr/>
        </p:nvSpPr>
        <p:spPr>
          <a:xfrm>
            <a:off x="688024" y="1339157"/>
            <a:ext cx="10214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Test Plan </a:t>
            </a:r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Types</a:t>
            </a:r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-Design Validation</a:t>
            </a:r>
          </a:p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Physical</a:t>
            </a:r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Testing</a:t>
            </a:r>
            <a:endParaRPr lang="en-US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A28A9C7-185E-4580-A653-138DF76C475C}"/>
              </a:ext>
            </a:extLst>
          </p:cNvPr>
          <p:cNvSpPr/>
          <p:nvPr/>
        </p:nvSpPr>
        <p:spPr>
          <a:xfrm>
            <a:off x="3830451" y="3474054"/>
            <a:ext cx="165431" cy="80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Verbinder: gewinkelt 21">
            <a:extLst>
              <a:ext uri="{FF2B5EF4-FFF2-40B4-BE49-F238E27FC236}">
                <a16:creationId xmlns:a16="http://schemas.microsoft.com/office/drawing/2014/main" id="{2130E9CC-2D4B-4B36-A4EF-31B31F97C362}"/>
              </a:ext>
            </a:extLst>
          </p:cNvPr>
          <p:cNvCxnSpPr>
            <a:cxnSpLocks/>
            <a:stCxn id="62" idx="2"/>
            <a:endCxn id="28" idx="0"/>
          </p:cNvCxnSpPr>
          <p:nvPr/>
        </p:nvCxnSpPr>
        <p:spPr>
          <a:xfrm rot="5400000">
            <a:off x="3034343" y="3504666"/>
            <a:ext cx="829076" cy="928572"/>
          </a:xfrm>
          <a:prstGeom prst="bentConnector3">
            <a:avLst>
              <a:gd name="adj1" fmla="val 72261"/>
            </a:avLst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: abgerundete Ecken 98">
            <a:extLst>
              <a:ext uri="{FF2B5EF4-FFF2-40B4-BE49-F238E27FC236}">
                <a16:creationId xmlns:a16="http://schemas.microsoft.com/office/drawing/2014/main" id="{719F81CB-2563-4B7B-BB48-57F1C8282DD1}"/>
              </a:ext>
            </a:extLst>
          </p:cNvPr>
          <p:cNvSpPr/>
          <p:nvPr/>
        </p:nvSpPr>
        <p:spPr>
          <a:xfrm>
            <a:off x="6153398" y="1910956"/>
            <a:ext cx="1380975" cy="383600"/>
          </a:xfrm>
          <a:prstGeom prst="roundRect">
            <a:avLst>
              <a:gd name="adj" fmla="val 41879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RelationshipType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vt_sm_Task_ReqToValidate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87" name="Verbinder: gewinkelt 21">
            <a:extLst>
              <a:ext uri="{FF2B5EF4-FFF2-40B4-BE49-F238E27FC236}">
                <a16:creationId xmlns:a16="http://schemas.microsoft.com/office/drawing/2014/main" id="{49BDF5BE-338B-40FF-90FD-9A1A59471D47}"/>
              </a:ext>
            </a:extLst>
          </p:cNvPr>
          <p:cNvCxnSpPr>
            <a:cxnSpLocks/>
            <a:stCxn id="100" idx="2"/>
            <a:endCxn id="84" idx="0"/>
          </p:cNvCxnSpPr>
          <p:nvPr/>
        </p:nvCxnSpPr>
        <p:spPr>
          <a:xfrm rot="5400000">
            <a:off x="6809142" y="1425644"/>
            <a:ext cx="520056" cy="450568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Verbinder: gewinkelt 21">
            <a:extLst>
              <a:ext uri="{FF2B5EF4-FFF2-40B4-BE49-F238E27FC236}">
                <a16:creationId xmlns:a16="http://schemas.microsoft.com/office/drawing/2014/main" id="{29220638-A325-47B4-81A0-037AC17E7B98}"/>
              </a:ext>
            </a:extLst>
          </p:cNvPr>
          <p:cNvCxnSpPr>
            <a:cxnSpLocks/>
            <a:stCxn id="84" idx="3"/>
            <a:endCxn id="31" idx="0"/>
          </p:cNvCxnSpPr>
          <p:nvPr/>
        </p:nvCxnSpPr>
        <p:spPr>
          <a:xfrm>
            <a:off x="7534373" y="2102756"/>
            <a:ext cx="306183" cy="2154632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hteck 114">
            <a:extLst>
              <a:ext uri="{FF2B5EF4-FFF2-40B4-BE49-F238E27FC236}">
                <a16:creationId xmlns:a16="http://schemas.microsoft.com/office/drawing/2014/main" id="{CA6D615F-3EBC-43B8-BC56-4E5648EBBB9A}"/>
              </a:ext>
            </a:extLst>
          </p:cNvPr>
          <p:cNvSpPr/>
          <p:nvPr/>
        </p:nvSpPr>
        <p:spPr>
          <a:xfrm>
            <a:off x="306709" y="5700590"/>
            <a:ext cx="1019664" cy="4337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&lt;&lt;ItemType&gt;&gt;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vt_TestProcedure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E438312-1BDC-49CB-BE5E-7BA126737BF3}"/>
              </a:ext>
            </a:extLst>
          </p:cNvPr>
          <p:cNvGrpSpPr/>
          <p:nvPr/>
        </p:nvGrpSpPr>
        <p:grpSpPr>
          <a:xfrm>
            <a:off x="1109689" y="5534333"/>
            <a:ext cx="554450" cy="203116"/>
            <a:chOff x="3405154" y="1182384"/>
            <a:chExt cx="856162" cy="314082"/>
          </a:xfrm>
        </p:grpSpPr>
        <p:sp>
          <p:nvSpPr>
            <p:cNvPr id="88" name="Arrow: Pentagon 87">
              <a:extLst>
                <a:ext uri="{FF2B5EF4-FFF2-40B4-BE49-F238E27FC236}">
                  <a16:creationId xmlns:a16="http://schemas.microsoft.com/office/drawing/2014/main" id="{9E9CD2DA-3025-4791-A13E-5D970BDB364B}"/>
                </a:ext>
              </a:extLst>
            </p:cNvPr>
            <p:cNvSpPr/>
            <p:nvPr/>
          </p:nvSpPr>
          <p:spPr>
            <a:xfrm>
              <a:off x="3494427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Arrow: Pentagon 97">
              <a:extLst>
                <a:ext uri="{FF2B5EF4-FFF2-40B4-BE49-F238E27FC236}">
                  <a16:creationId xmlns:a16="http://schemas.microsoft.com/office/drawing/2014/main" id="{CFFB0E37-DE11-4296-BF88-74EB067E68DF}"/>
                </a:ext>
              </a:extLst>
            </p:cNvPr>
            <p:cNvSpPr/>
            <p:nvPr/>
          </p:nvSpPr>
          <p:spPr>
            <a:xfrm>
              <a:off x="3749879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row: Pentagon 102">
              <a:extLst>
                <a:ext uri="{FF2B5EF4-FFF2-40B4-BE49-F238E27FC236}">
                  <a16:creationId xmlns:a16="http://schemas.microsoft.com/office/drawing/2014/main" id="{F236B3E1-2867-4A7C-BA22-2F8EC5D45DAC}"/>
                </a:ext>
              </a:extLst>
            </p:cNvPr>
            <p:cNvSpPr/>
            <p:nvPr/>
          </p:nvSpPr>
          <p:spPr>
            <a:xfrm>
              <a:off x="4005864" y="1335024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3C32CEA-1D82-40C5-8BF9-A1454A18BE6F}"/>
                </a:ext>
              </a:extLst>
            </p:cNvPr>
            <p:cNvSpPr txBox="1"/>
            <p:nvPr/>
          </p:nvSpPr>
          <p:spPr>
            <a:xfrm>
              <a:off x="3405154" y="1182384"/>
              <a:ext cx="503664" cy="1846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de-DE" sz="600" dirty="0">
                  <a:solidFill>
                    <a:schemeClr val="tx1">
                      <a:lumMod val="50000"/>
                    </a:schemeClr>
                  </a:solidFill>
                </a:rPr>
                <a:t>LifeCycle</a:t>
              </a:r>
              <a:endParaRPr lang="en-US" sz="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07" name="Rechteck: abgerundete Ecken 98">
            <a:extLst>
              <a:ext uri="{FF2B5EF4-FFF2-40B4-BE49-F238E27FC236}">
                <a16:creationId xmlns:a16="http://schemas.microsoft.com/office/drawing/2014/main" id="{2C714AA8-F23A-46E7-AEB3-EAD02AFBEC7A}"/>
              </a:ext>
            </a:extLst>
          </p:cNvPr>
          <p:cNvSpPr/>
          <p:nvPr/>
        </p:nvSpPr>
        <p:spPr>
          <a:xfrm>
            <a:off x="1386518" y="6324458"/>
            <a:ext cx="1284678" cy="383600"/>
          </a:xfrm>
          <a:prstGeom prst="roundRect">
            <a:avLst>
              <a:gd name="adj" fmla="val 41879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RelationshipType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vt_TestRun_SatisfiedProcedure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10" name="Verbinder: gewinkelt 21">
            <a:extLst>
              <a:ext uri="{FF2B5EF4-FFF2-40B4-BE49-F238E27FC236}">
                <a16:creationId xmlns:a16="http://schemas.microsoft.com/office/drawing/2014/main" id="{5ECCA6A0-BB88-478F-B13C-A18379063D4E}"/>
              </a:ext>
            </a:extLst>
          </p:cNvPr>
          <p:cNvCxnSpPr>
            <a:cxnSpLocks/>
            <a:stCxn id="28" idx="2"/>
            <a:endCxn id="107" idx="3"/>
          </p:cNvCxnSpPr>
          <p:nvPr/>
        </p:nvCxnSpPr>
        <p:spPr>
          <a:xfrm rot="5400000">
            <a:off x="1978381" y="5510044"/>
            <a:ext cx="1699030" cy="313399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Verbinder: gewinkelt 21">
            <a:extLst>
              <a:ext uri="{FF2B5EF4-FFF2-40B4-BE49-F238E27FC236}">
                <a16:creationId xmlns:a16="http://schemas.microsoft.com/office/drawing/2014/main" id="{D627A912-E609-44EC-A255-2F7F213787DE}"/>
              </a:ext>
            </a:extLst>
          </p:cNvPr>
          <p:cNvCxnSpPr>
            <a:cxnSpLocks/>
            <a:stCxn id="107" idx="1"/>
            <a:endCxn id="85" idx="2"/>
          </p:cNvCxnSpPr>
          <p:nvPr/>
        </p:nvCxnSpPr>
        <p:spPr>
          <a:xfrm rot="10800000">
            <a:off x="816542" y="6134328"/>
            <a:ext cx="569977" cy="381930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E7F887A-D845-4508-B668-8C659795B0E5}"/>
              </a:ext>
            </a:extLst>
          </p:cNvPr>
          <p:cNvSpPr txBox="1"/>
          <p:nvPr/>
        </p:nvSpPr>
        <p:spPr>
          <a:xfrm>
            <a:off x="682769" y="6498467"/>
            <a:ext cx="636713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hard_fixed</a:t>
            </a:r>
            <a:endParaRPr lang="en-US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3B38B7D-21B4-403B-A076-2B846EE278D2}"/>
              </a:ext>
            </a:extLst>
          </p:cNvPr>
          <p:cNvSpPr/>
          <p:nvPr/>
        </p:nvSpPr>
        <p:spPr>
          <a:xfrm>
            <a:off x="1996994" y="1967952"/>
            <a:ext cx="82124" cy="80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0BC87E9-3A59-4A6A-BC9E-291B13EDBD97}"/>
              </a:ext>
            </a:extLst>
          </p:cNvPr>
          <p:cNvSpPr/>
          <p:nvPr/>
        </p:nvSpPr>
        <p:spPr>
          <a:xfrm>
            <a:off x="2007317" y="2120406"/>
            <a:ext cx="82124" cy="80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FA2D05C-8D8B-4828-AAA9-75A20A420480}"/>
              </a:ext>
            </a:extLst>
          </p:cNvPr>
          <p:cNvSpPr/>
          <p:nvPr/>
        </p:nvSpPr>
        <p:spPr>
          <a:xfrm>
            <a:off x="3432293" y="4491391"/>
            <a:ext cx="82124" cy="80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D332BF9-B252-4971-92EB-55D4496960EE}"/>
              </a:ext>
            </a:extLst>
          </p:cNvPr>
          <p:cNvSpPr/>
          <p:nvPr/>
        </p:nvSpPr>
        <p:spPr>
          <a:xfrm>
            <a:off x="3442616" y="4643845"/>
            <a:ext cx="82124" cy="80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Verbinder: gewinkelt 21">
            <a:extLst>
              <a:ext uri="{FF2B5EF4-FFF2-40B4-BE49-F238E27FC236}">
                <a16:creationId xmlns:a16="http://schemas.microsoft.com/office/drawing/2014/main" id="{D6C7EE80-C87E-42C7-8DF0-504D3B930CF3}"/>
              </a:ext>
            </a:extLst>
          </p:cNvPr>
          <p:cNvCxnSpPr>
            <a:cxnSpLocks/>
            <a:stCxn id="134" idx="3"/>
            <a:endCxn id="113" idx="1"/>
          </p:cNvCxnSpPr>
          <p:nvPr/>
        </p:nvCxnSpPr>
        <p:spPr>
          <a:xfrm flipV="1">
            <a:off x="3524740" y="839881"/>
            <a:ext cx="1946163" cy="3844144"/>
          </a:xfrm>
          <a:prstGeom prst="bentConnector3">
            <a:avLst>
              <a:gd name="adj1" fmla="val 79366"/>
            </a:avLst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950C9417-EBF3-4E8E-8BA0-68FF4414836B}"/>
              </a:ext>
            </a:extLst>
          </p:cNvPr>
          <p:cNvSpPr txBox="1"/>
          <p:nvPr/>
        </p:nvSpPr>
        <p:spPr>
          <a:xfrm>
            <a:off x="163936" y="5086293"/>
            <a:ext cx="94609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Procedure</a:t>
            </a:r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Types</a:t>
            </a:r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-General</a:t>
            </a:r>
          </a:p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-Internal Standard</a:t>
            </a:r>
          </a:p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-ISO Standard</a:t>
            </a:r>
            <a:endParaRPr lang="en-US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48" name="Verbinder: gewinkelt 21">
            <a:extLst>
              <a:ext uri="{FF2B5EF4-FFF2-40B4-BE49-F238E27FC236}">
                <a16:creationId xmlns:a16="http://schemas.microsoft.com/office/drawing/2014/main" id="{CAEEC70B-9002-4AC0-9A34-415DDF9067C4}"/>
              </a:ext>
            </a:extLst>
          </p:cNvPr>
          <p:cNvCxnSpPr>
            <a:cxnSpLocks/>
            <a:stCxn id="85" idx="3"/>
            <a:endCxn id="119" idx="2"/>
          </p:cNvCxnSpPr>
          <p:nvPr/>
        </p:nvCxnSpPr>
        <p:spPr>
          <a:xfrm>
            <a:off x="1326373" y="5917459"/>
            <a:ext cx="3292933" cy="708269"/>
          </a:xfrm>
          <a:prstGeom prst="bentConnector4">
            <a:avLst>
              <a:gd name="adj1" fmla="val 46005"/>
              <a:gd name="adj2" fmla="val 132276"/>
            </a:avLst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60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8EBE5-C26F-4A8F-9615-0B3C91380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95" y="-26807"/>
            <a:ext cx="8626968" cy="525297"/>
          </a:xfrm>
        </p:spPr>
        <p:txBody>
          <a:bodyPr>
            <a:normAutofit fontScale="90000"/>
          </a:bodyPr>
          <a:lstStyle/>
          <a:p>
            <a:r>
              <a:rPr lang="de-DE" sz="3200" dirty="0"/>
              <a:t>Data </a:t>
            </a:r>
            <a:r>
              <a:rPr lang="de-DE" sz="3200" dirty="0" err="1"/>
              <a:t>Object</a:t>
            </a:r>
            <a:r>
              <a:rPr lang="de-DE" sz="3200" dirty="0"/>
              <a:t> Model – </a:t>
            </a:r>
            <a:r>
              <a:rPr lang="de-DE" sz="3200" dirty="0" err="1"/>
              <a:t>Adding</a:t>
            </a:r>
            <a:r>
              <a:rPr lang="de-DE" sz="3200" dirty="0"/>
              <a:t> </a:t>
            </a:r>
            <a:r>
              <a:rPr lang="de-DE" sz="3200" dirty="0" err="1"/>
              <a:t>Templating</a:t>
            </a:r>
            <a:endParaRPr lang="en-US" sz="3200" dirty="0"/>
          </a:p>
        </p:txBody>
      </p:sp>
      <p:sp>
        <p:nvSpPr>
          <p:cNvPr id="24" name="Rechteck 114">
            <a:extLst>
              <a:ext uri="{FF2B5EF4-FFF2-40B4-BE49-F238E27FC236}">
                <a16:creationId xmlns:a16="http://schemas.microsoft.com/office/drawing/2014/main" id="{7A41530A-5CCD-446A-AB31-77B730F97CB7}"/>
              </a:ext>
            </a:extLst>
          </p:cNvPr>
          <p:cNvSpPr/>
          <p:nvPr/>
        </p:nvSpPr>
        <p:spPr>
          <a:xfrm>
            <a:off x="7154278" y="1543086"/>
            <a:ext cx="1019664" cy="4337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&lt;&lt;ItemType&gt;&gt;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vt_TestPlan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530DB0-3AEF-4A6E-9CC2-5F4DFC05C78F}"/>
              </a:ext>
            </a:extLst>
          </p:cNvPr>
          <p:cNvSpPr txBox="1"/>
          <p:nvPr/>
        </p:nvSpPr>
        <p:spPr>
          <a:xfrm>
            <a:off x="9670327" y="249423"/>
            <a:ext cx="2319866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1050" dirty="0" err="1"/>
              <a:t>Prefix</a:t>
            </a:r>
            <a:r>
              <a:rPr lang="de-DE" sz="1050" dirty="0"/>
              <a:t>:  </a:t>
            </a:r>
            <a:r>
              <a:rPr lang="de-DE" sz="1050" dirty="0" err="1">
                <a:solidFill>
                  <a:srgbClr val="FF0000"/>
                </a:solidFill>
              </a:rPr>
              <a:t>vt</a:t>
            </a:r>
            <a:r>
              <a:rPr lang="de-DE" sz="1050" dirty="0">
                <a:solidFill>
                  <a:srgbClr val="FF0000"/>
                </a:solidFill>
              </a:rPr>
              <a:t>_  </a:t>
            </a:r>
            <a:r>
              <a:rPr lang="de-DE" sz="1050" dirty="0"/>
              <a:t>(Validation and </a:t>
            </a:r>
            <a:r>
              <a:rPr lang="de-DE" sz="1050" dirty="0" err="1"/>
              <a:t>Testing</a:t>
            </a:r>
            <a:r>
              <a:rPr lang="de-DE" sz="1050" dirty="0"/>
              <a:t>)</a:t>
            </a:r>
            <a:endParaRPr lang="en-US" sz="1050" dirty="0"/>
          </a:p>
        </p:txBody>
      </p:sp>
      <p:sp>
        <p:nvSpPr>
          <p:cNvPr id="27" name="Rechteck 114">
            <a:extLst>
              <a:ext uri="{FF2B5EF4-FFF2-40B4-BE49-F238E27FC236}">
                <a16:creationId xmlns:a16="http://schemas.microsoft.com/office/drawing/2014/main" id="{7A995A3F-5002-4620-9976-8D06A993D4A5}"/>
              </a:ext>
            </a:extLst>
          </p:cNvPr>
          <p:cNvSpPr/>
          <p:nvPr/>
        </p:nvSpPr>
        <p:spPr>
          <a:xfrm>
            <a:off x="428912" y="1543087"/>
            <a:ext cx="1019664" cy="4337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&lt;&lt;ItemType&gt;&gt;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vt_TestPlanTemplate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Rechteck 114">
            <a:extLst>
              <a:ext uri="{FF2B5EF4-FFF2-40B4-BE49-F238E27FC236}">
                <a16:creationId xmlns:a16="http://schemas.microsoft.com/office/drawing/2014/main" id="{8C926F92-1F35-4482-83A9-69DC634BC976}"/>
              </a:ext>
            </a:extLst>
          </p:cNvPr>
          <p:cNvSpPr/>
          <p:nvPr/>
        </p:nvSpPr>
        <p:spPr>
          <a:xfrm>
            <a:off x="8388574" y="3623283"/>
            <a:ext cx="1019664" cy="4337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&lt;&lt;ItemType&gt;&gt;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vt_TestRun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Rechteck: abgerundete Ecken 98">
            <a:extLst>
              <a:ext uri="{FF2B5EF4-FFF2-40B4-BE49-F238E27FC236}">
                <a16:creationId xmlns:a16="http://schemas.microsoft.com/office/drawing/2014/main" id="{A9071C28-769C-43CC-B7CD-20C26F8E052A}"/>
              </a:ext>
            </a:extLst>
          </p:cNvPr>
          <p:cNvSpPr/>
          <p:nvPr/>
        </p:nvSpPr>
        <p:spPr>
          <a:xfrm>
            <a:off x="9068312" y="5304562"/>
            <a:ext cx="1284678" cy="383600"/>
          </a:xfrm>
          <a:prstGeom prst="roundRect">
            <a:avLst>
              <a:gd name="adj" fmla="val 41879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RelationshipType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vt_TestRun_Result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 File</a:t>
            </a:r>
          </a:p>
        </p:txBody>
      </p:sp>
      <p:sp>
        <p:nvSpPr>
          <p:cNvPr id="70" name="Rechteck: abgerundete Ecken 98">
            <a:extLst>
              <a:ext uri="{FF2B5EF4-FFF2-40B4-BE49-F238E27FC236}">
                <a16:creationId xmlns:a16="http://schemas.microsoft.com/office/drawing/2014/main" id="{9FF98812-0875-45C7-B420-8FE6D471B670}"/>
              </a:ext>
            </a:extLst>
          </p:cNvPr>
          <p:cNvSpPr/>
          <p:nvPr/>
        </p:nvSpPr>
        <p:spPr>
          <a:xfrm>
            <a:off x="7488193" y="2196051"/>
            <a:ext cx="1284678" cy="383600"/>
          </a:xfrm>
          <a:prstGeom prst="roundRect">
            <a:avLst>
              <a:gd name="adj" fmla="val 41879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RelationshipType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vt_TestPlan_Run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5" name="Verbinder: gewinkelt 21">
            <a:extLst>
              <a:ext uri="{FF2B5EF4-FFF2-40B4-BE49-F238E27FC236}">
                <a16:creationId xmlns:a16="http://schemas.microsoft.com/office/drawing/2014/main" id="{E4D3011C-0BEB-4323-BFF6-C071176F5996}"/>
              </a:ext>
            </a:extLst>
          </p:cNvPr>
          <p:cNvCxnSpPr>
            <a:cxnSpLocks/>
            <a:stCxn id="70" idx="3"/>
            <a:endCxn id="62" idx="0"/>
          </p:cNvCxnSpPr>
          <p:nvPr/>
        </p:nvCxnSpPr>
        <p:spPr>
          <a:xfrm>
            <a:off x="8772871" y="2387851"/>
            <a:ext cx="1054107" cy="325996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winkelt 21">
            <a:extLst>
              <a:ext uri="{FF2B5EF4-FFF2-40B4-BE49-F238E27FC236}">
                <a16:creationId xmlns:a16="http://schemas.microsoft.com/office/drawing/2014/main" id="{39495086-0CC7-446A-BECF-9BCEA8846B3B}"/>
              </a:ext>
            </a:extLst>
          </p:cNvPr>
          <p:cNvCxnSpPr>
            <a:cxnSpLocks/>
            <a:stCxn id="28" idx="2"/>
            <a:endCxn id="47" idx="1"/>
          </p:cNvCxnSpPr>
          <p:nvPr/>
        </p:nvCxnSpPr>
        <p:spPr>
          <a:xfrm rot="16200000" flipH="1">
            <a:off x="8263689" y="4691738"/>
            <a:ext cx="1439341" cy="169906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Verbinder: gewinkelt 21">
            <a:extLst>
              <a:ext uri="{FF2B5EF4-FFF2-40B4-BE49-F238E27FC236}">
                <a16:creationId xmlns:a16="http://schemas.microsoft.com/office/drawing/2014/main" id="{91E418D7-3BFF-47F3-9BA7-BE1DD0DA9108}"/>
              </a:ext>
            </a:extLst>
          </p:cNvPr>
          <p:cNvCxnSpPr>
            <a:cxnSpLocks/>
            <a:stCxn id="24" idx="2"/>
            <a:endCxn id="70" idx="0"/>
          </p:cNvCxnSpPr>
          <p:nvPr/>
        </p:nvCxnSpPr>
        <p:spPr>
          <a:xfrm rot="16200000" flipH="1">
            <a:off x="7787708" y="1853226"/>
            <a:ext cx="219227" cy="466422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: abgerundete Ecken 98">
            <a:extLst>
              <a:ext uri="{FF2B5EF4-FFF2-40B4-BE49-F238E27FC236}">
                <a16:creationId xmlns:a16="http://schemas.microsoft.com/office/drawing/2014/main" id="{60F38525-8056-4871-8098-41B529A94C85}"/>
              </a:ext>
            </a:extLst>
          </p:cNvPr>
          <p:cNvSpPr/>
          <p:nvPr/>
        </p:nvSpPr>
        <p:spPr>
          <a:xfrm>
            <a:off x="9091413" y="4199669"/>
            <a:ext cx="1284678" cy="383600"/>
          </a:xfrm>
          <a:prstGeom prst="roundRect">
            <a:avLst>
              <a:gd name="adj" fmla="val 41879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RelationshipType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vt_TestRun_ReqToValidate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1" name="Verbinder: gewinkelt 21">
            <a:extLst>
              <a:ext uri="{FF2B5EF4-FFF2-40B4-BE49-F238E27FC236}">
                <a16:creationId xmlns:a16="http://schemas.microsoft.com/office/drawing/2014/main" id="{5E6B69F5-A32B-4391-A2D0-6789AE792AFD}"/>
              </a:ext>
            </a:extLst>
          </p:cNvPr>
          <p:cNvCxnSpPr>
            <a:cxnSpLocks/>
            <a:stCxn id="28" idx="2"/>
            <a:endCxn id="89" idx="1"/>
          </p:cNvCxnSpPr>
          <p:nvPr/>
        </p:nvCxnSpPr>
        <p:spPr>
          <a:xfrm rot="16200000" flipH="1">
            <a:off x="8827685" y="4127741"/>
            <a:ext cx="334448" cy="193007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FD8AAC7-1F56-4C72-9516-8A3F630A78BD}"/>
              </a:ext>
            </a:extLst>
          </p:cNvPr>
          <p:cNvSpPr txBox="1"/>
          <p:nvPr/>
        </p:nvSpPr>
        <p:spPr>
          <a:xfrm>
            <a:off x="7431952" y="3627823"/>
            <a:ext cx="10214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Test Run </a:t>
            </a:r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Types</a:t>
            </a:r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-Design Validation</a:t>
            </a:r>
          </a:p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Physical</a:t>
            </a:r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Testing</a:t>
            </a:r>
            <a:endParaRPr lang="en-US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9" name="Rectangle: Folded Corner 118">
            <a:extLst>
              <a:ext uri="{FF2B5EF4-FFF2-40B4-BE49-F238E27FC236}">
                <a16:creationId xmlns:a16="http://schemas.microsoft.com/office/drawing/2014/main" id="{36D97143-E5F4-4DE4-BED5-F01C900DC27B}"/>
              </a:ext>
            </a:extLst>
          </p:cNvPr>
          <p:cNvSpPr/>
          <p:nvPr/>
        </p:nvSpPr>
        <p:spPr>
          <a:xfrm>
            <a:off x="10270030" y="5524062"/>
            <a:ext cx="526173" cy="341459"/>
          </a:xfrm>
          <a:prstGeom prst="foldedCorner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>
                <a:solidFill>
                  <a:schemeClr val="bg2">
                    <a:lumMod val="50000"/>
                  </a:schemeClr>
                </a:solidFill>
              </a:rPr>
              <a:t>&lt;&lt;File&gt;&gt;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2" name="Rechteck: abgerundete Ecken 98">
            <a:extLst>
              <a:ext uri="{FF2B5EF4-FFF2-40B4-BE49-F238E27FC236}">
                <a16:creationId xmlns:a16="http://schemas.microsoft.com/office/drawing/2014/main" id="{5094D249-2451-4CFD-94A4-0E5149D010DB}"/>
              </a:ext>
            </a:extLst>
          </p:cNvPr>
          <p:cNvSpPr/>
          <p:nvPr/>
        </p:nvSpPr>
        <p:spPr>
          <a:xfrm>
            <a:off x="1073660" y="2050018"/>
            <a:ext cx="1376477" cy="383600"/>
          </a:xfrm>
          <a:prstGeom prst="roundRect">
            <a:avLst>
              <a:gd name="adj" fmla="val 41879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RelationshipType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vt_TestPlanTempl_Run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25" name="Verbinder: gewinkelt 21">
            <a:extLst>
              <a:ext uri="{FF2B5EF4-FFF2-40B4-BE49-F238E27FC236}">
                <a16:creationId xmlns:a16="http://schemas.microsoft.com/office/drawing/2014/main" id="{4CE1AA51-2873-40D2-8DC7-3083A66EB713}"/>
              </a:ext>
            </a:extLst>
          </p:cNvPr>
          <p:cNvCxnSpPr>
            <a:cxnSpLocks/>
            <a:stCxn id="27" idx="2"/>
            <a:endCxn id="122" idx="1"/>
          </p:cNvCxnSpPr>
          <p:nvPr/>
        </p:nvCxnSpPr>
        <p:spPr>
          <a:xfrm rot="16200000" flipH="1">
            <a:off x="873706" y="2041863"/>
            <a:ext cx="264993" cy="134916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B0B303F-15D5-416E-933E-C39EF27A14B4}"/>
              </a:ext>
            </a:extLst>
          </p:cNvPr>
          <p:cNvGrpSpPr/>
          <p:nvPr/>
        </p:nvGrpSpPr>
        <p:grpSpPr>
          <a:xfrm>
            <a:off x="1309707" y="1376843"/>
            <a:ext cx="554450" cy="203116"/>
            <a:chOff x="3405154" y="1182384"/>
            <a:chExt cx="856162" cy="314082"/>
          </a:xfrm>
        </p:grpSpPr>
        <p:sp>
          <p:nvSpPr>
            <p:cNvPr id="3" name="Arrow: Pentagon 2">
              <a:extLst>
                <a:ext uri="{FF2B5EF4-FFF2-40B4-BE49-F238E27FC236}">
                  <a16:creationId xmlns:a16="http://schemas.microsoft.com/office/drawing/2014/main" id="{E8501267-EF8D-41D1-9C46-6ABFEF43046D}"/>
                </a:ext>
              </a:extLst>
            </p:cNvPr>
            <p:cNvSpPr/>
            <p:nvPr/>
          </p:nvSpPr>
          <p:spPr>
            <a:xfrm>
              <a:off x="3494427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row: Pentagon 49">
              <a:extLst>
                <a:ext uri="{FF2B5EF4-FFF2-40B4-BE49-F238E27FC236}">
                  <a16:creationId xmlns:a16="http://schemas.microsoft.com/office/drawing/2014/main" id="{F56888AD-1A89-45B5-A224-572AF99FF0C1}"/>
                </a:ext>
              </a:extLst>
            </p:cNvPr>
            <p:cNvSpPr/>
            <p:nvPr/>
          </p:nvSpPr>
          <p:spPr>
            <a:xfrm>
              <a:off x="3749879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row: Pentagon 50">
              <a:extLst>
                <a:ext uri="{FF2B5EF4-FFF2-40B4-BE49-F238E27FC236}">
                  <a16:creationId xmlns:a16="http://schemas.microsoft.com/office/drawing/2014/main" id="{820C3C61-14A5-4FF3-A392-CF0CC0AE946D}"/>
                </a:ext>
              </a:extLst>
            </p:cNvPr>
            <p:cNvSpPr/>
            <p:nvPr/>
          </p:nvSpPr>
          <p:spPr>
            <a:xfrm>
              <a:off x="4005864" y="1335024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7F5F5F3-E9FA-4E52-B2B5-52A80198CBEB}"/>
                </a:ext>
              </a:extLst>
            </p:cNvPr>
            <p:cNvSpPr txBox="1"/>
            <p:nvPr/>
          </p:nvSpPr>
          <p:spPr>
            <a:xfrm>
              <a:off x="3405154" y="1182384"/>
              <a:ext cx="503664" cy="1846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de-DE" sz="600" dirty="0">
                  <a:solidFill>
                    <a:schemeClr val="tx1">
                      <a:lumMod val="50000"/>
                    </a:schemeClr>
                  </a:solidFill>
                </a:rPr>
                <a:t>LifeCycle</a:t>
              </a:r>
              <a:endParaRPr lang="en-US" sz="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1039AF3-0B1A-4EFB-9D99-539F2FEC6F3D}"/>
              </a:ext>
            </a:extLst>
          </p:cNvPr>
          <p:cNvGrpSpPr/>
          <p:nvPr/>
        </p:nvGrpSpPr>
        <p:grpSpPr>
          <a:xfrm>
            <a:off x="9235196" y="3466272"/>
            <a:ext cx="554450" cy="203116"/>
            <a:chOff x="3405154" y="1182384"/>
            <a:chExt cx="856162" cy="314082"/>
          </a:xfrm>
        </p:grpSpPr>
        <p:sp>
          <p:nvSpPr>
            <p:cNvPr id="57" name="Arrow: Pentagon 56">
              <a:extLst>
                <a:ext uri="{FF2B5EF4-FFF2-40B4-BE49-F238E27FC236}">
                  <a16:creationId xmlns:a16="http://schemas.microsoft.com/office/drawing/2014/main" id="{61EA62EE-0D0A-4745-BC45-19509D6621C6}"/>
                </a:ext>
              </a:extLst>
            </p:cNvPr>
            <p:cNvSpPr/>
            <p:nvPr/>
          </p:nvSpPr>
          <p:spPr>
            <a:xfrm>
              <a:off x="3494427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row: Pentagon 57">
              <a:extLst>
                <a:ext uri="{FF2B5EF4-FFF2-40B4-BE49-F238E27FC236}">
                  <a16:creationId xmlns:a16="http://schemas.microsoft.com/office/drawing/2014/main" id="{331689C1-CACB-4009-B66A-495186A0A6DB}"/>
                </a:ext>
              </a:extLst>
            </p:cNvPr>
            <p:cNvSpPr/>
            <p:nvPr/>
          </p:nvSpPr>
          <p:spPr>
            <a:xfrm>
              <a:off x="3749879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row: Pentagon 59">
              <a:extLst>
                <a:ext uri="{FF2B5EF4-FFF2-40B4-BE49-F238E27FC236}">
                  <a16:creationId xmlns:a16="http://schemas.microsoft.com/office/drawing/2014/main" id="{C7BA7713-25F0-434D-9F69-C3BFCADF7E42}"/>
                </a:ext>
              </a:extLst>
            </p:cNvPr>
            <p:cNvSpPr/>
            <p:nvPr/>
          </p:nvSpPr>
          <p:spPr>
            <a:xfrm>
              <a:off x="4005864" y="1335024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DF39B1E-9FB3-44BF-B267-79A57601B4FA}"/>
                </a:ext>
              </a:extLst>
            </p:cNvPr>
            <p:cNvSpPr txBox="1"/>
            <p:nvPr/>
          </p:nvSpPr>
          <p:spPr>
            <a:xfrm>
              <a:off x="3405154" y="1182384"/>
              <a:ext cx="503664" cy="1846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de-DE" sz="600" dirty="0">
                  <a:solidFill>
                    <a:schemeClr val="tx1">
                      <a:lumMod val="50000"/>
                    </a:schemeClr>
                  </a:solidFill>
                </a:rPr>
                <a:t>LifeCycle</a:t>
              </a:r>
              <a:endParaRPr lang="en-US" sz="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BA62A88-16B7-4C2B-8DE9-5866CAEC199F}"/>
              </a:ext>
            </a:extLst>
          </p:cNvPr>
          <p:cNvGrpSpPr/>
          <p:nvPr/>
        </p:nvGrpSpPr>
        <p:grpSpPr>
          <a:xfrm>
            <a:off x="7994561" y="1407511"/>
            <a:ext cx="554450" cy="203116"/>
            <a:chOff x="3405154" y="1182384"/>
            <a:chExt cx="856162" cy="314082"/>
          </a:xfrm>
        </p:grpSpPr>
        <p:sp>
          <p:nvSpPr>
            <p:cNvPr id="64" name="Arrow: Pentagon 63">
              <a:extLst>
                <a:ext uri="{FF2B5EF4-FFF2-40B4-BE49-F238E27FC236}">
                  <a16:creationId xmlns:a16="http://schemas.microsoft.com/office/drawing/2014/main" id="{0EDC416D-CA11-4C6D-9410-600ACC57A339}"/>
                </a:ext>
              </a:extLst>
            </p:cNvPr>
            <p:cNvSpPr/>
            <p:nvPr/>
          </p:nvSpPr>
          <p:spPr>
            <a:xfrm>
              <a:off x="3494427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row: Pentagon 67">
              <a:extLst>
                <a:ext uri="{FF2B5EF4-FFF2-40B4-BE49-F238E27FC236}">
                  <a16:creationId xmlns:a16="http://schemas.microsoft.com/office/drawing/2014/main" id="{53D0118B-09F4-4FBB-B85C-2BD7E3977E5D}"/>
                </a:ext>
              </a:extLst>
            </p:cNvPr>
            <p:cNvSpPr/>
            <p:nvPr/>
          </p:nvSpPr>
          <p:spPr>
            <a:xfrm>
              <a:off x="3749879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Arrow: Pentagon 68">
              <a:extLst>
                <a:ext uri="{FF2B5EF4-FFF2-40B4-BE49-F238E27FC236}">
                  <a16:creationId xmlns:a16="http://schemas.microsoft.com/office/drawing/2014/main" id="{4C73BF0B-756E-4A01-8FE7-662CBF97A931}"/>
                </a:ext>
              </a:extLst>
            </p:cNvPr>
            <p:cNvSpPr/>
            <p:nvPr/>
          </p:nvSpPr>
          <p:spPr>
            <a:xfrm>
              <a:off x="4005864" y="1335024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F904162-9DE5-4B3B-9DA3-0DB5F321D3AD}"/>
                </a:ext>
              </a:extLst>
            </p:cNvPr>
            <p:cNvSpPr txBox="1"/>
            <p:nvPr/>
          </p:nvSpPr>
          <p:spPr>
            <a:xfrm>
              <a:off x="3405154" y="1182384"/>
              <a:ext cx="503664" cy="1846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de-DE" sz="600" dirty="0">
                  <a:solidFill>
                    <a:schemeClr val="tx1">
                      <a:lumMod val="50000"/>
                    </a:schemeClr>
                  </a:solidFill>
                </a:rPr>
                <a:t>LifeCycle</a:t>
              </a:r>
              <a:endParaRPr lang="en-US" sz="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cxnSp>
        <p:nvCxnSpPr>
          <p:cNvPr id="72" name="Verbinder: gewinkelt 21">
            <a:extLst>
              <a:ext uri="{FF2B5EF4-FFF2-40B4-BE49-F238E27FC236}">
                <a16:creationId xmlns:a16="http://schemas.microsoft.com/office/drawing/2014/main" id="{2832EE4C-2622-4B2B-BED5-E6D09BA5B98B}"/>
              </a:ext>
            </a:extLst>
          </p:cNvPr>
          <p:cNvCxnSpPr>
            <a:cxnSpLocks/>
            <a:stCxn id="73" idx="2"/>
            <a:endCxn id="70" idx="1"/>
          </p:cNvCxnSpPr>
          <p:nvPr/>
        </p:nvCxnSpPr>
        <p:spPr>
          <a:xfrm rot="5400000" flipH="1">
            <a:off x="7893385" y="1982659"/>
            <a:ext cx="651994" cy="1462378"/>
          </a:xfrm>
          <a:prstGeom prst="bentConnector4">
            <a:avLst>
              <a:gd name="adj1" fmla="val -35062"/>
              <a:gd name="adj2" fmla="val 115632"/>
            </a:avLst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: abgerundete Ecken 98">
            <a:extLst>
              <a:ext uri="{FF2B5EF4-FFF2-40B4-BE49-F238E27FC236}">
                <a16:creationId xmlns:a16="http://schemas.microsoft.com/office/drawing/2014/main" id="{1310556F-4AFC-4F5F-8AB7-87B275BF5B23}"/>
              </a:ext>
            </a:extLst>
          </p:cNvPr>
          <p:cNvSpPr/>
          <p:nvPr/>
        </p:nvSpPr>
        <p:spPr>
          <a:xfrm>
            <a:off x="8308232" y="2656245"/>
            <a:ext cx="1284678" cy="383600"/>
          </a:xfrm>
          <a:prstGeom prst="roundRect">
            <a:avLst>
              <a:gd name="adj" fmla="val 41879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RelationshipType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vt_TestPlan_DependsOnRun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4" name="Verbinder: gewinkelt 21">
            <a:extLst>
              <a:ext uri="{FF2B5EF4-FFF2-40B4-BE49-F238E27FC236}">
                <a16:creationId xmlns:a16="http://schemas.microsoft.com/office/drawing/2014/main" id="{33EF66B0-F59E-4B39-9B7A-DD5797A8FE47}"/>
              </a:ext>
            </a:extLst>
          </p:cNvPr>
          <p:cNvCxnSpPr>
            <a:cxnSpLocks/>
            <a:stCxn id="70" idx="2"/>
            <a:endCxn id="73" idx="1"/>
          </p:cNvCxnSpPr>
          <p:nvPr/>
        </p:nvCxnSpPr>
        <p:spPr>
          <a:xfrm rot="16200000" flipH="1">
            <a:off x="8085185" y="2624998"/>
            <a:ext cx="268394" cy="177700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: abgerundete Ecken 98">
            <a:extLst>
              <a:ext uri="{FF2B5EF4-FFF2-40B4-BE49-F238E27FC236}">
                <a16:creationId xmlns:a16="http://schemas.microsoft.com/office/drawing/2014/main" id="{9CADB0B1-113A-4BDA-9C77-44A4D5E8A373}"/>
              </a:ext>
            </a:extLst>
          </p:cNvPr>
          <p:cNvSpPr/>
          <p:nvPr/>
        </p:nvSpPr>
        <p:spPr>
          <a:xfrm>
            <a:off x="9068312" y="4742270"/>
            <a:ext cx="1284678" cy="383600"/>
          </a:xfrm>
          <a:prstGeom prst="roundRect">
            <a:avLst>
              <a:gd name="adj" fmla="val 41879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RelationshipType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vt_TestRun_Step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ED0E6F3-05FC-4370-A1EF-14E12BB416CA}"/>
              </a:ext>
            </a:extLst>
          </p:cNvPr>
          <p:cNvGrpSpPr/>
          <p:nvPr/>
        </p:nvGrpSpPr>
        <p:grpSpPr>
          <a:xfrm>
            <a:off x="10270030" y="4789854"/>
            <a:ext cx="554450" cy="203116"/>
            <a:chOff x="3405154" y="1182384"/>
            <a:chExt cx="856162" cy="314082"/>
          </a:xfrm>
        </p:grpSpPr>
        <p:sp>
          <p:nvSpPr>
            <p:cNvPr id="95" name="Arrow: Pentagon 94">
              <a:extLst>
                <a:ext uri="{FF2B5EF4-FFF2-40B4-BE49-F238E27FC236}">
                  <a16:creationId xmlns:a16="http://schemas.microsoft.com/office/drawing/2014/main" id="{8B405E25-F435-4C24-AC1B-E39EF3CF83CF}"/>
                </a:ext>
              </a:extLst>
            </p:cNvPr>
            <p:cNvSpPr/>
            <p:nvPr/>
          </p:nvSpPr>
          <p:spPr>
            <a:xfrm>
              <a:off x="3494427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Arrow: Pentagon 95">
              <a:extLst>
                <a:ext uri="{FF2B5EF4-FFF2-40B4-BE49-F238E27FC236}">
                  <a16:creationId xmlns:a16="http://schemas.microsoft.com/office/drawing/2014/main" id="{074B3EC9-B1CE-4C49-9296-F22A4C7A682B}"/>
                </a:ext>
              </a:extLst>
            </p:cNvPr>
            <p:cNvSpPr/>
            <p:nvPr/>
          </p:nvSpPr>
          <p:spPr>
            <a:xfrm>
              <a:off x="3749879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Arrow: Pentagon 98">
              <a:extLst>
                <a:ext uri="{FF2B5EF4-FFF2-40B4-BE49-F238E27FC236}">
                  <a16:creationId xmlns:a16="http://schemas.microsoft.com/office/drawing/2014/main" id="{B15A7153-C542-4469-824A-EEA165FECDE5}"/>
                </a:ext>
              </a:extLst>
            </p:cNvPr>
            <p:cNvSpPr/>
            <p:nvPr/>
          </p:nvSpPr>
          <p:spPr>
            <a:xfrm>
              <a:off x="4005864" y="1335024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45015E3-E5C8-4E3B-B363-FEB06DC16B67}"/>
                </a:ext>
              </a:extLst>
            </p:cNvPr>
            <p:cNvSpPr txBox="1"/>
            <p:nvPr/>
          </p:nvSpPr>
          <p:spPr>
            <a:xfrm>
              <a:off x="3405154" y="1182384"/>
              <a:ext cx="503664" cy="1846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de-DE" sz="600" dirty="0">
                  <a:solidFill>
                    <a:schemeClr val="tx1">
                      <a:lumMod val="50000"/>
                    </a:schemeClr>
                  </a:solidFill>
                </a:rPr>
                <a:t>LifeCycle</a:t>
              </a:r>
              <a:endParaRPr lang="en-US" sz="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cxnSp>
        <p:nvCxnSpPr>
          <p:cNvPr id="109" name="Verbinder: gewinkelt 21">
            <a:extLst>
              <a:ext uri="{FF2B5EF4-FFF2-40B4-BE49-F238E27FC236}">
                <a16:creationId xmlns:a16="http://schemas.microsoft.com/office/drawing/2014/main" id="{47EF9C74-1122-44E0-B539-8741E7DB4E46}"/>
              </a:ext>
            </a:extLst>
          </p:cNvPr>
          <p:cNvCxnSpPr>
            <a:cxnSpLocks/>
            <a:stCxn id="28" idx="2"/>
            <a:endCxn id="92" idx="1"/>
          </p:cNvCxnSpPr>
          <p:nvPr/>
        </p:nvCxnSpPr>
        <p:spPr>
          <a:xfrm rot="16200000" flipH="1">
            <a:off x="8544835" y="4410592"/>
            <a:ext cx="877049" cy="169906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84B0D65F-017A-41FD-B2E5-5E789B31E572}"/>
              </a:ext>
            </a:extLst>
          </p:cNvPr>
          <p:cNvSpPr txBox="1"/>
          <p:nvPr/>
        </p:nvSpPr>
        <p:spPr>
          <a:xfrm>
            <a:off x="6193629" y="1543086"/>
            <a:ext cx="10214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Test Plan </a:t>
            </a:r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Types</a:t>
            </a:r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-Design Validation</a:t>
            </a:r>
          </a:p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Physical</a:t>
            </a:r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Testing</a:t>
            </a:r>
            <a:endParaRPr lang="en-US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A28A9C7-185E-4580-A653-138DF76C475C}"/>
              </a:ext>
            </a:extLst>
          </p:cNvPr>
          <p:cNvSpPr/>
          <p:nvPr/>
        </p:nvSpPr>
        <p:spPr>
          <a:xfrm>
            <a:off x="9744262" y="2713847"/>
            <a:ext cx="165431" cy="80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Verbinder: gewinkelt 21">
            <a:extLst>
              <a:ext uri="{FF2B5EF4-FFF2-40B4-BE49-F238E27FC236}">
                <a16:creationId xmlns:a16="http://schemas.microsoft.com/office/drawing/2014/main" id="{2130E9CC-2D4B-4B36-A4EF-31B31F97C362}"/>
              </a:ext>
            </a:extLst>
          </p:cNvPr>
          <p:cNvCxnSpPr>
            <a:cxnSpLocks/>
            <a:stCxn id="62" idx="2"/>
            <a:endCxn id="28" idx="0"/>
          </p:cNvCxnSpPr>
          <p:nvPr/>
        </p:nvCxnSpPr>
        <p:spPr>
          <a:xfrm rot="5400000">
            <a:off x="8948154" y="2744459"/>
            <a:ext cx="829076" cy="928572"/>
          </a:xfrm>
          <a:prstGeom prst="bentConnector3">
            <a:avLst>
              <a:gd name="adj1" fmla="val 72261"/>
            </a:avLst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hteck 114">
            <a:extLst>
              <a:ext uri="{FF2B5EF4-FFF2-40B4-BE49-F238E27FC236}">
                <a16:creationId xmlns:a16="http://schemas.microsoft.com/office/drawing/2014/main" id="{CA6D615F-3EBC-43B8-BC56-4E5648EBBB9A}"/>
              </a:ext>
            </a:extLst>
          </p:cNvPr>
          <p:cNvSpPr/>
          <p:nvPr/>
        </p:nvSpPr>
        <p:spPr>
          <a:xfrm>
            <a:off x="6220520" y="4940383"/>
            <a:ext cx="1019664" cy="4337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&lt;&lt;ItemType&gt;&gt;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vt_TestProcedure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E438312-1BDC-49CB-BE5E-7BA126737BF3}"/>
              </a:ext>
            </a:extLst>
          </p:cNvPr>
          <p:cNvGrpSpPr/>
          <p:nvPr/>
        </p:nvGrpSpPr>
        <p:grpSpPr>
          <a:xfrm>
            <a:off x="7023500" y="4774126"/>
            <a:ext cx="554450" cy="203116"/>
            <a:chOff x="3405154" y="1182384"/>
            <a:chExt cx="856162" cy="314082"/>
          </a:xfrm>
        </p:grpSpPr>
        <p:sp>
          <p:nvSpPr>
            <p:cNvPr id="88" name="Arrow: Pentagon 87">
              <a:extLst>
                <a:ext uri="{FF2B5EF4-FFF2-40B4-BE49-F238E27FC236}">
                  <a16:creationId xmlns:a16="http://schemas.microsoft.com/office/drawing/2014/main" id="{9E9CD2DA-3025-4791-A13E-5D970BDB364B}"/>
                </a:ext>
              </a:extLst>
            </p:cNvPr>
            <p:cNvSpPr/>
            <p:nvPr/>
          </p:nvSpPr>
          <p:spPr>
            <a:xfrm>
              <a:off x="3494427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Arrow: Pentagon 97">
              <a:extLst>
                <a:ext uri="{FF2B5EF4-FFF2-40B4-BE49-F238E27FC236}">
                  <a16:creationId xmlns:a16="http://schemas.microsoft.com/office/drawing/2014/main" id="{CFFB0E37-DE11-4296-BF88-74EB067E68DF}"/>
                </a:ext>
              </a:extLst>
            </p:cNvPr>
            <p:cNvSpPr/>
            <p:nvPr/>
          </p:nvSpPr>
          <p:spPr>
            <a:xfrm>
              <a:off x="3749879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row: Pentagon 102">
              <a:extLst>
                <a:ext uri="{FF2B5EF4-FFF2-40B4-BE49-F238E27FC236}">
                  <a16:creationId xmlns:a16="http://schemas.microsoft.com/office/drawing/2014/main" id="{F236B3E1-2867-4A7C-BA22-2F8EC5D45DAC}"/>
                </a:ext>
              </a:extLst>
            </p:cNvPr>
            <p:cNvSpPr/>
            <p:nvPr/>
          </p:nvSpPr>
          <p:spPr>
            <a:xfrm>
              <a:off x="4005864" y="1335024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3C32CEA-1D82-40C5-8BF9-A1454A18BE6F}"/>
                </a:ext>
              </a:extLst>
            </p:cNvPr>
            <p:cNvSpPr txBox="1"/>
            <p:nvPr/>
          </p:nvSpPr>
          <p:spPr>
            <a:xfrm>
              <a:off x="3405154" y="1182384"/>
              <a:ext cx="503664" cy="1846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de-DE" sz="600" dirty="0">
                  <a:solidFill>
                    <a:schemeClr val="tx1">
                      <a:lumMod val="50000"/>
                    </a:schemeClr>
                  </a:solidFill>
                </a:rPr>
                <a:t>LifeCycle</a:t>
              </a:r>
              <a:endParaRPr lang="en-US" sz="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07" name="Rechteck: abgerundete Ecken 98">
            <a:extLst>
              <a:ext uri="{FF2B5EF4-FFF2-40B4-BE49-F238E27FC236}">
                <a16:creationId xmlns:a16="http://schemas.microsoft.com/office/drawing/2014/main" id="{2C714AA8-F23A-46E7-AEB3-EAD02AFBEC7A}"/>
              </a:ext>
            </a:extLst>
          </p:cNvPr>
          <p:cNvSpPr/>
          <p:nvPr/>
        </p:nvSpPr>
        <p:spPr>
          <a:xfrm>
            <a:off x="7300329" y="5564251"/>
            <a:ext cx="1284678" cy="383600"/>
          </a:xfrm>
          <a:prstGeom prst="roundRect">
            <a:avLst>
              <a:gd name="adj" fmla="val 41879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RelationshipType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vt_TestRun_SatisfiedProcedure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10" name="Verbinder: gewinkelt 21">
            <a:extLst>
              <a:ext uri="{FF2B5EF4-FFF2-40B4-BE49-F238E27FC236}">
                <a16:creationId xmlns:a16="http://schemas.microsoft.com/office/drawing/2014/main" id="{5ECCA6A0-BB88-478F-B13C-A18379063D4E}"/>
              </a:ext>
            </a:extLst>
          </p:cNvPr>
          <p:cNvCxnSpPr>
            <a:cxnSpLocks/>
            <a:stCxn id="28" idx="2"/>
            <a:endCxn id="107" idx="3"/>
          </p:cNvCxnSpPr>
          <p:nvPr/>
        </p:nvCxnSpPr>
        <p:spPr>
          <a:xfrm rot="5400000">
            <a:off x="7892192" y="4749837"/>
            <a:ext cx="1699030" cy="313399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Verbinder: gewinkelt 21">
            <a:extLst>
              <a:ext uri="{FF2B5EF4-FFF2-40B4-BE49-F238E27FC236}">
                <a16:creationId xmlns:a16="http://schemas.microsoft.com/office/drawing/2014/main" id="{D627A912-E609-44EC-A255-2F7F213787DE}"/>
              </a:ext>
            </a:extLst>
          </p:cNvPr>
          <p:cNvCxnSpPr>
            <a:cxnSpLocks/>
            <a:stCxn id="107" idx="1"/>
            <a:endCxn id="85" idx="2"/>
          </p:cNvCxnSpPr>
          <p:nvPr/>
        </p:nvCxnSpPr>
        <p:spPr>
          <a:xfrm rot="10800000">
            <a:off x="6730353" y="5374121"/>
            <a:ext cx="569977" cy="381930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E7F887A-D845-4508-B668-8C659795B0E5}"/>
              </a:ext>
            </a:extLst>
          </p:cNvPr>
          <p:cNvSpPr txBox="1"/>
          <p:nvPr/>
        </p:nvSpPr>
        <p:spPr>
          <a:xfrm>
            <a:off x="6596580" y="5738260"/>
            <a:ext cx="636713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hard_fixed</a:t>
            </a:r>
            <a:endParaRPr lang="en-US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6" name="Rechteck: abgerundete Ecken 98">
            <a:extLst>
              <a:ext uri="{FF2B5EF4-FFF2-40B4-BE49-F238E27FC236}">
                <a16:creationId xmlns:a16="http://schemas.microsoft.com/office/drawing/2014/main" id="{7512AE24-1C47-4E46-89D9-D1C34F5FA13C}"/>
              </a:ext>
            </a:extLst>
          </p:cNvPr>
          <p:cNvSpPr/>
          <p:nvPr/>
        </p:nvSpPr>
        <p:spPr>
          <a:xfrm>
            <a:off x="3062702" y="3284819"/>
            <a:ext cx="1376477" cy="383600"/>
          </a:xfrm>
          <a:prstGeom prst="roundRect">
            <a:avLst>
              <a:gd name="adj" fmla="val 41879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RelationshipType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vt_TestPlanTempl_RunProcedure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17" name="Verbinder: gewinkelt 21">
            <a:extLst>
              <a:ext uri="{FF2B5EF4-FFF2-40B4-BE49-F238E27FC236}">
                <a16:creationId xmlns:a16="http://schemas.microsoft.com/office/drawing/2014/main" id="{F05DE8EB-BDA9-4A3D-B4FC-2B32CAF2AE1E}"/>
              </a:ext>
            </a:extLst>
          </p:cNvPr>
          <p:cNvCxnSpPr>
            <a:cxnSpLocks/>
            <a:stCxn id="122" idx="3"/>
            <a:endCxn id="111" idx="0"/>
          </p:cNvCxnSpPr>
          <p:nvPr/>
        </p:nvCxnSpPr>
        <p:spPr>
          <a:xfrm>
            <a:off x="2450137" y="2241818"/>
            <a:ext cx="269783" cy="347743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Verbinder: gewinkelt 21">
            <a:extLst>
              <a:ext uri="{FF2B5EF4-FFF2-40B4-BE49-F238E27FC236}">
                <a16:creationId xmlns:a16="http://schemas.microsoft.com/office/drawing/2014/main" id="{7DAA195E-EDC1-4D64-B391-4B75821B5431}"/>
              </a:ext>
            </a:extLst>
          </p:cNvPr>
          <p:cNvCxnSpPr>
            <a:cxnSpLocks/>
            <a:stCxn id="116" idx="3"/>
            <a:endCxn id="85" idx="1"/>
          </p:cNvCxnSpPr>
          <p:nvPr/>
        </p:nvCxnSpPr>
        <p:spPr>
          <a:xfrm>
            <a:off x="4439179" y="3476619"/>
            <a:ext cx="1781341" cy="1680633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626CE844-81BA-432D-BEC0-B5E5BC01AD35}"/>
              </a:ext>
            </a:extLst>
          </p:cNvPr>
          <p:cNvSpPr txBox="1"/>
          <p:nvPr/>
        </p:nvSpPr>
        <p:spPr>
          <a:xfrm>
            <a:off x="4428746" y="3284819"/>
            <a:ext cx="37863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endParaRPr lang="en-US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3B38B7D-21B4-403B-A076-2B846EE278D2}"/>
              </a:ext>
            </a:extLst>
          </p:cNvPr>
          <p:cNvSpPr/>
          <p:nvPr/>
        </p:nvSpPr>
        <p:spPr>
          <a:xfrm>
            <a:off x="8114992" y="1660506"/>
            <a:ext cx="82124" cy="80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0BC87E9-3A59-4A6A-BC9E-291B13EDBD97}"/>
              </a:ext>
            </a:extLst>
          </p:cNvPr>
          <p:cNvSpPr/>
          <p:nvPr/>
        </p:nvSpPr>
        <p:spPr>
          <a:xfrm>
            <a:off x="8125315" y="1812960"/>
            <a:ext cx="82124" cy="80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FA2D05C-8D8B-4828-AAA9-75A20A420480}"/>
              </a:ext>
            </a:extLst>
          </p:cNvPr>
          <p:cNvSpPr/>
          <p:nvPr/>
        </p:nvSpPr>
        <p:spPr>
          <a:xfrm>
            <a:off x="9346104" y="3731184"/>
            <a:ext cx="82124" cy="80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D332BF9-B252-4971-92EB-55D4496960EE}"/>
              </a:ext>
            </a:extLst>
          </p:cNvPr>
          <p:cNvSpPr/>
          <p:nvPr/>
        </p:nvSpPr>
        <p:spPr>
          <a:xfrm>
            <a:off x="9356427" y="3883638"/>
            <a:ext cx="82124" cy="80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0C9417-EBF3-4E8E-8BA0-68FF4414836B}"/>
              </a:ext>
            </a:extLst>
          </p:cNvPr>
          <p:cNvSpPr txBox="1"/>
          <p:nvPr/>
        </p:nvSpPr>
        <p:spPr>
          <a:xfrm>
            <a:off x="6077747" y="4326086"/>
            <a:ext cx="94609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Procedure</a:t>
            </a:r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Types</a:t>
            </a:r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-General</a:t>
            </a:r>
          </a:p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-Internal Standard</a:t>
            </a:r>
          </a:p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-ISO Standard</a:t>
            </a:r>
            <a:endParaRPr lang="en-US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48" name="Verbinder: gewinkelt 21">
            <a:extLst>
              <a:ext uri="{FF2B5EF4-FFF2-40B4-BE49-F238E27FC236}">
                <a16:creationId xmlns:a16="http://schemas.microsoft.com/office/drawing/2014/main" id="{CAEEC70B-9002-4AC0-9A34-415DDF9067C4}"/>
              </a:ext>
            </a:extLst>
          </p:cNvPr>
          <p:cNvCxnSpPr>
            <a:cxnSpLocks/>
            <a:stCxn id="85" idx="3"/>
            <a:endCxn id="119" idx="2"/>
          </p:cNvCxnSpPr>
          <p:nvPr/>
        </p:nvCxnSpPr>
        <p:spPr>
          <a:xfrm>
            <a:off x="7240184" y="5157252"/>
            <a:ext cx="3292933" cy="708269"/>
          </a:xfrm>
          <a:prstGeom prst="bentConnector4">
            <a:avLst>
              <a:gd name="adj1" fmla="val 46005"/>
              <a:gd name="adj2" fmla="val 132276"/>
            </a:avLst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0A247B7-2E8D-49D7-854E-287E36529294}"/>
              </a:ext>
            </a:extLst>
          </p:cNvPr>
          <p:cNvSpPr txBox="1"/>
          <p:nvPr/>
        </p:nvSpPr>
        <p:spPr>
          <a:xfrm>
            <a:off x="1830960" y="1369126"/>
            <a:ext cx="113845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Test Plan </a:t>
            </a:r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Templ</a:t>
            </a:r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Types</a:t>
            </a:r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-Design Validation</a:t>
            </a:r>
          </a:p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Physical</a:t>
            </a:r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Testing</a:t>
            </a:r>
            <a:endParaRPr lang="en-US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3BDF167-A0BB-4EFA-A88D-5513EDACEC9C}"/>
              </a:ext>
            </a:extLst>
          </p:cNvPr>
          <p:cNvSpPr/>
          <p:nvPr/>
        </p:nvSpPr>
        <p:spPr>
          <a:xfrm>
            <a:off x="4062366" y="1221811"/>
            <a:ext cx="1578589" cy="1076288"/>
          </a:xfrm>
          <a:prstGeom prst="rightArrow">
            <a:avLst>
              <a:gd name="adj1" fmla="val 6770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bg2">
                    <a:lumMod val="50000"/>
                  </a:schemeClr>
                </a:solidFill>
              </a:rPr>
              <a:t>Method code </a:t>
            </a:r>
            <a:r>
              <a:rPr lang="de-DE" sz="800" dirty="0" err="1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de-DE" sz="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bg2">
                    <a:lumMod val="50000"/>
                  </a:schemeClr>
                </a:solidFill>
              </a:rPr>
              <a:t>instatiate</a:t>
            </a:r>
            <a:r>
              <a:rPr lang="de-DE" sz="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bg2">
                    <a:lumMod val="50000"/>
                  </a:schemeClr>
                </a:solidFill>
              </a:rPr>
              <a:t>TestPlan</a:t>
            </a:r>
            <a:r>
              <a:rPr lang="de-DE" sz="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bg2">
                    <a:lumMod val="50000"/>
                  </a:schemeClr>
                </a:solidFill>
              </a:rPr>
              <a:t>from</a:t>
            </a:r>
            <a:r>
              <a:rPr lang="de-DE" sz="800" dirty="0">
                <a:solidFill>
                  <a:schemeClr val="bg2">
                    <a:lumMod val="50000"/>
                  </a:schemeClr>
                </a:solidFill>
              </a:rPr>
              <a:t> Template</a:t>
            </a:r>
            <a:endParaRPr 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1" name="Rechteck 114">
            <a:extLst>
              <a:ext uri="{FF2B5EF4-FFF2-40B4-BE49-F238E27FC236}">
                <a16:creationId xmlns:a16="http://schemas.microsoft.com/office/drawing/2014/main" id="{47551BCC-CB4C-4F1B-88EE-395F144CFE95}"/>
              </a:ext>
            </a:extLst>
          </p:cNvPr>
          <p:cNvSpPr/>
          <p:nvPr/>
        </p:nvSpPr>
        <p:spPr>
          <a:xfrm>
            <a:off x="2210088" y="2589561"/>
            <a:ext cx="1019664" cy="4337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&lt;&lt;ItemType&gt;&gt;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vt_TestRunTemplate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24" name="Verbinder: gewinkelt 21">
            <a:extLst>
              <a:ext uri="{FF2B5EF4-FFF2-40B4-BE49-F238E27FC236}">
                <a16:creationId xmlns:a16="http://schemas.microsoft.com/office/drawing/2014/main" id="{B299CFCF-DFCA-42EC-8979-32EA7647D749}"/>
              </a:ext>
            </a:extLst>
          </p:cNvPr>
          <p:cNvCxnSpPr>
            <a:cxnSpLocks/>
            <a:stCxn id="111" idx="2"/>
            <a:endCxn id="116" idx="1"/>
          </p:cNvCxnSpPr>
          <p:nvPr/>
        </p:nvCxnSpPr>
        <p:spPr>
          <a:xfrm rot="16200000" flipH="1">
            <a:off x="2664651" y="3078568"/>
            <a:ext cx="453320" cy="342782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CBCF220-F547-4F10-872C-9247412830CF}"/>
              </a:ext>
            </a:extLst>
          </p:cNvPr>
          <p:cNvGrpSpPr/>
          <p:nvPr/>
        </p:nvGrpSpPr>
        <p:grpSpPr>
          <a:xfrm>
            <a:off x="3022188" y="2468420"/>
            <a:ext cx="554450" cy="203116"/>
            <a:chOff x="3405154" y="1182384"/>
            <a:chExt cx="856162" cy="314082"/>
          </a:xfrm>
        </p:grpSpPr>
        <p:sp>
          <p:nvSpPr>
            <p:cNvPr id="127" name="Arrow: Pentagon 126">
              <a:extLst>
                <a:ext uri="{FF2B5EF4-FFF2-40B4-BE49-F238E27FC236}">
                  <a16:creationId xmlns:a16="http://schemas.microsoft.com/office/drawing/2014/main" id="{09F04140-12E2-46F0-842B-7F8DD3E6FBAE}"/>
                </a:ext>
              </a:extLst>
            </p:cNvPr>
            <p:cNvSpPr/>
            <p:nvPr/>
          </p:nvSpPr>
          <p:spPr>
            <a:xfrm>
              <a:off x="3494427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Arrow: Pentagon 135">
              <a:extLst>
                <a:ext uri="{FF2B5EF4-FFF2-40B4-BE49-F238E27FC236}">
                  <a16:creationId xmlns:a16="http://schemas.microsoft.com/office/drawing/2014/main" id="{0C58A3CA-29CE-4642-9833-FE1AB266F589}"/>
                </a:ext>
              </a:extLst>
            </p:cNvPr>
            <p:cNvSpPr/>
            <p:nvPr/>
          </p:nvSpPr>
          <p:spPr>
            <a:xfrm>
              <a:off x="3749879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Arrow: Pentagon 136">
              <a:extLst>
                <a:ext uri="{FF2B5EF4-FFF2-40B4-BE49-F238E27FC236}">
                  <a16:creationId xmlns:a16="http://schemas.microsoft.com/office/drawing/2014/main" id="{652E43A0-9EDF-4C2C-A2A7-E4618013D773}"/>
                </a:ext>
              </a:extLst>
            </p:cNvPr>
            <p:cNvSpPr/>
            <p:nvPr/>
          </p:nvSpPr>
          <p:spPr>
            <a:xfrm>
              <a:off x="4005864" y="1335024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5B93EA90-8B61-47B7-944D-950FBABF4799}"/>
                </a:ext>
              </a:extLst>
            </p:cNvPr>
            <p:cNvSpPr txBox="1"/>
            <p:nvPr/>
          </p:nvSpPr>
          <p:spPr>
            <a:xfrm>
              <a:off x="3405154" y="1182384"/>
              <a:ext cx="503664" cy="1846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de-DE" sz="600" dirty="0">
                  <a:solidFill>
                    <a:schemeClr val="tx1">
                      <a:lumMod val="50000"/>
                    </a:schemeClr>
                  </a:solidFill>
                </a:rPr>
                <a:t>LifeCycle</a:t>
              </a:r>
              <a:endParaRPr lang="en-US" sz="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6769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Microsoft Office PowerPoint</Application>
  <PresentationFormat>Widescreen</PresentationFormat>
  <Paragraphs>135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Verification and Testing</vt:lpstr>
      <vt:lpstr>Testing and Validation</vt:lpstr>
      <vt:lpstr>PowerPoint Presentation</vt:lpstr>
      <vt:lpstr>Connected with Requirements</vt:lpstr>
      <vt:lpstr>Design Validation of Requirements  – via Simulation or Tests on Engineering Parts</vt:lpstr>
      <vt:lpstr>Testing (Verification) History  – On Physical Parts</vt:lpstr>
      <vt:lpstr>Data Object Model</vt:lpstr>
      <vt:lpstr>Data Object Model – Adding Templating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and Testing</dc:title>
  <dc:creator>Rolf Laudenbach</dc:creator>
  <cp:lastModifiedBy>Rolf Laudenbach</cp:lastModifiedBy>
  <cp:revision>13</cp:revision>
  <dcterms:created xsi:type="dcterms:W3CDTF">2020-12-18T19:41:14Z</dcterms:created>
  <dcterms:modified xsi:type="dcterms:W3CDTF">2020-12-23T09:35:03Z</dcterms:modified>
</cp:coreProperties>
</file>