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58" r:id="rId4"/>
    <p:sldId id="259" r:id="rId5"/>
    <p:sldId id="260" r:id="rId6"/>
    <p:sldId id="261" r:id="rId7"/>
    <p:sldId id="263" r:id="rId8"/>
    <p:sldId id="264" r:id="rId9"/>
    <p:sldId id="265" r:id="rId10"/>
    <p:sldId id="266" r:id="rId11"/>
    <p:sldId id="267" r:id="rId12"/>
    <p:sldId id="268" r:id="rId13"/>
    <p:sldId id="269" r:id="rId14"/>
    <p:sldId id="287" r:id="rId15"/>
    <p:sldId id="272" r:id="rId16"/>
    <p:sldId id="273" r:id="rId17"/>
    <p:sldId id="286" r:id="rId18"/>
    <p:sldId id="271" r:id="rId19"/>
    <p:sldId id="262" r:id="rId20"/>
    <p:sldId id="290" r:id="rId21"/>
    <p:sldId id="289"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2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9D158-25A6-4657-BC24-EF6AFA6AD927}" type="datetimeFigureOut">
              <a:rPr lang="de-DE" smtClean="0"/>
              <a:pPr/>
              <a:t>22.08.2025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8263F-3E82-4285-AD03-00C006237042}"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418263F-3E82-4285-AD03-00C006237042}" type="slidenum">
              <a:rPr lang="de-DE" smtClean="0"/>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357166"/>
            <a:ext cx="4038600" cy="6143668"/>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648200" y="3643314"/>
            <a:ext cx="4038600" cy="2857520"/>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Alternativen:</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3"/>
          <p:cNvSpPr>
            <a:spLocks noGrp="1"/>
          </p:cNvSpPr>
          <p:nvPr>
            <p:ph sz="half" idx="10" hasCustomPrompt="1"/>
          </p:nvPr>
        </p:nvSpPr>
        <p:spPr>
          <a:xfrm>
            <a:off x="4643438" y="357166"/>
            <a:ext cx="4038600" cy="3143272"/>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Beispiel:</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22.08.2025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CC73C-A339-47C8-9CA0-F4AC11EC788F}" type="datetimeFigureOut">
              <a:rPr lang="de-DE" smtClean="0"/>
              <a:pPr/>
              <a:t>22.08.2025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C8A00-FB4F-47E9-BC21-208411BDABF5}"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über notwendiges Endgerät mit  Internetzugang verfügt.</a:t>
            </a:r>
          </a:p>
          <a:p>
            <a:endParaRPr lang="de-DE" sz="1800" dirty="0"/>
          </a:p>
          <a:p>
            <a:pPr marL="0" indent="0"/>
            <a:r>
              <a:rPr lang="de-DE" sz="1800" dirty="0"/>
              <a:t>Gut 4 % der Menschen im Alter zwischen 16 und 74 Jahren haben 2024 in Deutschland noch nie das Internet genutzt. Das entspricht 2,8 Millionen Menschen in Deutschland.</a:t>
            </a:r>
            <a:br>
              <a:rPr lang="de-DE" sz="1800" dirty="0"/>
            </a:br>
            <a:r>
              <a:rPr lang="de-DE" sz="1800" dirty="0"/>
              <a:t>Bei einer Umfrage unter mindestens 60-jährigen Deutschen </a:t>
            </a:r>
            <a:r>
              <a:rPr lang="de-DE" sz="1800"/>
              <a:t>gaben 16 </a:t>
            </a:r>
            <a:r>
              <a:rPr lang="de-DE" sz="1800" dirty="0"/>
              <a:t>% an, kein Internet zu nutzen, 20 % bezeichneten sich als Anfänger.</a:t>
            </a:r>
          </a:p>
          <a:p>
            <a:pPr marL="0" indent="0"/>
            <a:r>
              <a:rPr lang="de-DE" sz="1400" dirty="0"/>
              <a:t>Quellen: Statistisches Bundesamt (kurzlinks.de/0y0f) BAGSO (kurzlinks.de/</a:t>
            </a:r>
            <a:r>
              <a:rPr lang="de-DE" sz="1400" dirty="0" err="1"/>
              <a:t>tvox</a:t>
            </a:r>
            <a:r>
              <a:rPr lang="de-DE" sz="1400" dirty="0"/>
              <a:t>)</a:t>
            </a:r>
          </a:p>
          <a:p>
            <a:pPr marL="0" indent="0"/>
            <a:r>
              <a:rPr lang="de-DE" sz="1800" dirty="0"/>
              <a:t>Nicht über ein notwendiges Endgerät verfügt auch jemand, dessen Smartphone gerade beschädigt wurde, vergessen oder gestohlen wurde oder das keine Akkukapazität mehr hat.</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pPr marL="0" indent="0"/>
            <a:r>
              <a:rPr lang="de-DE" sz="1800" dirty="0"/>
              <a:t>Beispiel:</a:t>
            </a:r>
            <a:br>
              <a:rPr lang="de-DE" sz="1800" dirty="0"/>
            </a:br>
            <a:r>
              <a:rPr lang="de-DE" sz="1800" b="0" dirty="0"/>
              <a:t>Bürgerbüros bieten häufig eine Terminvereinbarung ausschließlich per Internet an, Ähnliches gibt es auch bei Arztpraxen. Gedruckte Fahrpläne werden zunehmend durch Informationen im Internet ersetzt.</a:t>
            </a:r>
          </a:p>
          <a:p>
            <a:pPr marL="0" indent="0"/>
            <a:r>
              <a:rPr lang="de-DE" sz="1800" b="0" dirty="0"/>
              <a:t>Alle genannten Beispiele betreffen grundlegende Bereiche der öffentlichen Daseinsvorsorge, die für alle Bürger zugänglich sein müssen.</a:t>
            </a:r>
            <a:endParaRPr lang="de-DE" sz="1800" dirty="0"/>
          </a:p>
          <a:p>
            <a:pPr marL="0" indent="0"/>
            <a:endParaRPr lang="de-DE" sz="1800" b="0" dirty="0"/>
          </a:p>
          <a:p>
            <a:endParaRPr lang="de-DE" sz="1800" b="0" dirty="0"/>
          </a:p>
        </p:txBody>
      </p:sp>
      <p:sp>
        <p:nvSpPr>
          <p:cNvPr id="5" name="Richtungspfeil 4"/>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die Nutzungsbedingungen dem Anbieter auf unzumutbare Weise ein Recht an der Nutzung persönlicher Daten gewähren.</a:t>
            </a:r>
            <a:endParaRPr lang="de-DE" sz="1800" dirty="0"/>
          </a:p>
          <a:p>
            <a:pPr marL="0" indent="0"/>
            <a:endParaRPr lang="de-DE" sz="1800" b="1" dirty="0"/>
          </a:p>
          <a:p>
            <a:pPr marL="0" indent="0"/>
            <a:r>
              <a:rPr lang="de-DE" sz="1800" dirty="0"/>
              <a:t>Das ist bei der Mehrzahl der werbefinanzierten </a:t>
            </a:r>
            <a:r>
              <a:rPr lang="de-DE" sz="1800" dirty="0" err="1"/>
              <a:t>Apps</a:t>
            </a:r>
            <a:r>
              <a:rPr lang="de-DE" sz="1800" dirty="0"/>
              <a:t> der Fall.</a:t>
            </a:r>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endParaRPr lang="de-DE" sz="1800" b="0" dirty="0"/>
          </a:p>
          <a:p>
            <a:pPr marL="0" indent="0"/>
            <a:r>
              <a:rPr lang="de-DE" sz="1800" b="0" dirty="0"/>
              <a:t>Nutzungsbedingungen der Software </a:t>
            </a:r>
            <a:r>
              <a:rPr lang="de-DE" sz="1800" b="0" i="1" dirty="0" err="1"/>
              <a:t>Mailchimp</a:t>
            </a:r>
            <a:r>
              <a:rPr lang="de-DE" sz="1800" b="0" dirty="0"/>
              <a:t>:</a:t>
            </a:r>
            <a:br>
              <a:rPr lang="de-DE" sz="1800" b="0" dirty="0"/>
            </a:br>
            <a:r>
              <a:rPr lang="de-DE" sz="1800" b="0" dirty="0"/>
              <a:t>„</a:t>
            </a:r>
            <a:r>
              <a:rPr lang="en-GB" sz="1800" b="0" dirty="0"/>
              <a:t>…by using the AI Model, you hereby grant </a:t>
            </a:r>
            <a:r>
              <a:rPr lang="en-GB" sz="1800" b="0" dirty="0" err="1"/>
              <a:t>Mailchimp</a:t>
            </a:r>
            <a:r>
              <a:rPr lang="en-GB" sz="1800" b="0" dirty="0"/>
              <a:t> …) a … royalty-free… license to access, use, modify, display, publicly perform, distribute, copy, create derivatives from … and process any and all Inputs and Outputs (including any intellectual property contained therein or embodied thereby) for any purpose…”</a:t>
            </a:r>
            <a:endParaRPr lang="de-DE" sz="18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Angebot nicht nutzen, da hierzu das Anlegen eines Kontos unter Angabe persönlicher Daten notwendig ist.</a:t>
            </a:r>
          </a:p>
          <a:p>
            <a:endParaRPr lang="de-DE" sz="1800" dirty="0"/>
          </a:p>
          <a:p>
            <a:pPr marL="0" indent="0"/>
            <a:r>
              <a:rPr lang="de-DE" sz="1800" dirty="0"/>
              <a:t>Eine vorgeblich kostenfreie Leistung ist damit nur gegen die Gegenleistung, „persönliche Daten“ nutzbar.</a:t>
            </a:r>
          </a:p>
        </p:txBody>
      </p:sp>
      <p:sp>
        <p:nvSpPr>
          <p:cNvPr id="13" name="Inhaltsplatzhalter 12"/>
          <p:cNvSpPr>
            <a:spLocks noGrp="1"/>
          </p:cNvSpPr>
          <p:nvPr>
            <p:ph sz="half" idx="2"/>
          </p:nvPr>
        </p:nvSpPr>
        <p:spPr>
          <a:ln w="50800">
            <a:solidFill>
              <a:srgbClr val="C00000"/>
            </a:solidFill>
          </a:ln>
        </p:spPr>
        <p:txBody>
          <a:bodyPr>
            <a:normAutofit fontScale="92500" lnSpcReduction="10000"/>
          </a:bodyPr>
          <a:lstStyle/>
          <a:p>
            <a:r>
              <a:rPr lang="de-DE" sz="1800" dirty="0"/>
              <a:t>§§§:</a:t>
            </a:r>
            <a:endParaRPr lang="de-DE" sz="1800" b="0" dirty="0"/>
          </a:p>
          <a:p>
            <a:pPr marL="0" indent="0"/>
            <a:r>
              <a:rPr lang="de-DE" sz="1800" b="0" dirty="0"/>
              <a:t>Die Auszahlung von 200 € Energiepreispauschale an Studenten im Jahre 2023 erfolgte nur nach einer Registrierung beim Portal Einmalzahlung200. Der Landesbeauftragte für den Datenschutz des Sachsen-Anhalt bewertete das als unzulässigen Verstoß gegen das Onlinezugangsgesetz (§ 3, Abs. 1: Die Verwendung des Bürgerkontos ist für die Nutzer freiwillig. )</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Steuerformulare sind nur auf einer Internetseite nach Anmeldung zu finden, sodass beispielsweise eine Online-Registrierung über Elster erfolgen muss, um ein Formular zu erhalten, das anschließend ausgedruckt beim Finanzamt eingereicht werden kann.</a:t>
            </a:r>
          </a:p>
          <a:p>
            <a:pPr marL="0" indent="0"/>
            <a:r>
              <a:rPr lang="de-DE" sz="1600" b="0" dirty="0"/>
              <a:t>(Quelle: Bundesarbeitsgemeinschaft der Seniorenorganisationen kurzlinks.de/</a:t>
            </a:r>
            <a:r>
              <a:rPr lang="de-DE" sz="1600" b="0" dirty="0" err="1"/>
              <a:t>tvox</a:t>
            </a:r>
            <a:r>
              <a:rPr lang="de-DE" sz="16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p:spPr>
        <p:style>
          <a:lnRef idx="2">
            <a:schemeClr val="accent2"/>
          </a:lnRef>
          <a:fillRef idx="1">
            <a:schemeClr val="lt1"/>
          </a:fillRef>
          <a:effectRef idx="0">
            <a:schemeClr val="accent2"/>
          </a:effectRef>
          <a:fontRef idx="minor">
            <a:schemeClr val="dk1"/>
          </a:fontRef>
        </p:style>
        <p:txBody>
          <a:bodyPr>
            <a:noAutofit/>
          </a:bodyPr>
          <a:lstStyle/>
          <a:p>
            <a:pPr marL="0" indent="0"/>
            <a:r>
              <a:rPr lang="de-DE" sz="1800" b="1" dirty="0"/>
              <a:t>Eine Person will ein Angebot wegen Bedenken bezüglich der Sicherheit nicht nutzen.</a:t>
            </a:r>
            <a:endParaRPr lang="de-DE" sz="1800" dirty="0"/>
          </a:p>
          <a:p>
            <a:pPr marL="0" indent="0"/>
            <a:endParaRPr lang="de-DE" sz="1800" b="1" dirty="0"/>
          </a:p>
          <a:p>
            <a:pPr marL="0" indent="0"/>
            <a:r>
              <a:rPr lang="de-DE" sz="1800" dirty="0"/>
              <a:t>Einerseits informieren Medien nahezu täglich über Sicherheitsvorfälle, andrerseits schätzen viele Nutzer (oft zu recht) ihre Kompetenzen zu Sicherheitsmaßnahmen bei der Internetnutzung als zu gering ein. Beispielsweise verzichten 7 % der Deutschen wegen Sicherheitsbedenken auf Online-Banking.</a:t>
            </a:r>
          </a:p>
          <a:p>
            <a:pPr marL="0" indent="0"/>
            <a:r>
              <a:rPr lang="de-DE" sz="1600" dirty="0"/>
              <a:t>Quelle: Cybersicherheitsmonitor 2024 (kurzlinks.de/mt6v)</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Sicherheitsvorfälle , bei denen Patientendaten in großem Stil offengelegt wurden,  könnten es nahelegen, sich gegen die Nutzung der elektronischen Patientenakte zu entscheiden.</a:t>
            </a:r>
            <a:br>
              <a:rPr lang="de-DE" sz="1800" b="0" dirty="0"/>
            </a:br>
            <a:r>
              <a:rPr lang="de-DE" sz="1600" b="0" dirty="0"/>
              <a:t>(kurzlinks.de/okx8,  kurzlinks.de/</a:t>
            </a:r>
            <a:r>
              <a:rPr lang="de-DE" sz="1600" b="0" dirty="0" err="1"/>
              <a:t>aoae</a:t>
            </a:r>
            <a:r>
              <a:rPr lang="de-DE" sz="1600" b="0" dirty="0"/>
              <a:t>, kurzlinks.de/14c5, kurzlinks.de/18k6, kurzlinks.de/</a:t>
            </a:r>
            <a:r>
              <a:rPr lang="de-DE" sz="1600" b="0" dirty="0" err="1"/>
              <a:t>znrm</a:t>
            </a:r>
            <a:r>
              <a:rPr lang="de-DE" sz="1600" b="0" dirty="0"/>
              <a:t>, kurzlinks.de/</a:t>
            </a:r>
            <a:r>
              <a:rPr lang="de-DE" sz="1600" b="0" dirty="0" err="1"/>
              <a:t>apsv</a:t>
            </a:r>
            <a:r>
              <a:rPr lang="de-DE" sz="1600" b="0" dirty="0"/>
              <a:t>)</a:t>
            </a:r>
            <a:endParaRPr lang="de-DE" sz="17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spcAft>
                <a:spcPts val="600"/>
              </a:spcAft>
            </a:pPr>
            <a:r>
              <a:rPr lang="de-DE" sz="1800" b="1" dirty="0"/>
              <a:t>Eine Person kann ein Angebot nicht nutzen, da sie der in der Software genutzten Sprache nicht mächtig ist.</a:t>
            </a:r>
            <a:endParaRPr lang="de-DE" sz="1800" dirty="0"/>
          </a:p>
          <a:p>
            <a:pPr marL="0" indent="0"/>
            <a:r>
              <a:rPr lang="de-DE" sz="1800" dirty="0">
                <a:sym typeface="Symbol"/>
              </a:rPr>
              <a:t> </a:t>
            </a:r>
            <a:r>
              <a:rPr lang="de-DE" sz="1800" dirty="0"/>
              <a:t>In 4,4 % der Haushalte in Deutschland wird zu Hause nie Deutsch gesprochen.</a:t>
            </a:r>
          </a:p>
          <a:p>
            <a:pPr marL="0" indent="0"/>
            <a:r>
              <a:rPr lang="de-DE" sz="1600" dirty="0"/>
              <a:t>(Quelle: Mikrozensus 2023, kurzlinks.de/a3fu)</a:t>
            </a:r>
          </a:p>
          <a:p>
            <a:pPr marL="0" indent="0"/>
            <a:r>
              <a:rPr lang="de-DE" sz="1800" dirty="0">
                <a:sym typeface="Symbol"/>
              </a:rPr>
              <a:t> </a:t>
            </a:r>
            <a:r>
              <a:rPr lang="de-DE" sz="1800" dirty="0"/>
              <a:t>6,8 Millionen Erwachsene in Deutschland lesen und schreiben Deutsch nur auf niedrigem Kompetenzniveau.</a:t>
            </a:r>
          </a:p>
          <a:p>
            <a:pPr marL="0" indent="0"/>
            <a:r>
              <a:rPr lang="de-DE" sz="1600" dirty="0"/>
              <a:t>(Quelle: kurzlinks.de/t8m4)</a:t>
            </a:r>
          </a:p>
          <a:p>
            <a:pPr marL="0" indent="0"/>
            <a:r>
              <a:rPr lang="de-DE" sz="1800" dirty="0">
                <a:sym typeface="Symbol"/>
              </a:rPr>
              <a:t> </a:t>
            </a:r>
            <a:r>
              <a:rPr lang="de-DE" sz="1800" dirty="0"/>
              <a:t>30 % der befragten deutschen Nutzer des Jobportals Monster gaben in einer Umfrage an, nicht gut Englisch zu sprechen.</a:t>
            </a:r>
          </a:p>
          <a:p>
            <a:pPr marL="0" indent="0"/>
            <a:r>
              <a:rPr lang="de-DE" sz="1600" dirty="0"/>
              <a:t>(kurzlinks.de/9gcg)</a:t>
            </a:r>
          </a:p>
          <a:p>
            <a:pPr marL="0" indent="0"/>
            <a:r>
              <a:rPr lang="de-DE" sz="1800" dirty="0">
                <a:sym typeface="Symbol"/>
              </a:rPr>
              <a:t> </a:t>
            </a:r>
            <a:r>
              <a:rPr lang="de-DE" sz="1800" dirty="0"/>
              <a:t>Für 80.000 Gehörlose ist die Deutsche Gebärdensprache die erste Sprache</a:t>
            </a:r>
            <a:br>
              <a:rPr lang="de-DE" sz="1800" dirty="0"/>
            </a:br>
            <a:r>
              <a:rPr lang="de-DE" sz="1400" dirty="0"/>
              <a:t>(Quelle: </a:t>
            </a:r>
            <a:r>
              <a:rPr lang="de-DE" sz="1400" dirty="0" err="1"/>
              <a:t>Unesco</a:t>
            </a:r>
            <a:r>
              <a:rPr lang="de-DE" sz="1400" dirty="0"/>
              <a:t>, kurzlinks.de/t2pg)</a:t>
            </a:r>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 </a:t>
            </a:r>
            <a:r>
              <a:rPr lang="de-DE" sz="1800" b="0" dirty="0"/>
              <a:t>Lt. §4 BITV 2.0 sind grundlegende Informationen auf der Startseite eines Webauftritts öffentlicher Stellen in Deutscher Gebärdensprache und in Leichter Sprache bereitzustellen.</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Der Microsoft-Browser „Edge“ bietet deutschsprachigen Benutzern an, die Einstellungen für die Privatsphäre anzupassen, allerdings liegen nahezu alle für eine informierte Zustimmung nötigen Datenschutzerklärungen nur in englischer Sprache vor.</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eine digitale Anwendung nicht nutzen, da sie nicht die Qualität persönlicher Beratung hat.</a:t>
            </a:r>
            <a:endParaRPr lang="de-DE" sz="1800" dirty="0"/>
          </a:p>
          <a:p>
            <a:pPr marL="0" indent="0"/>
            <a:endParaRPr lang="de-DE" sz="1800" dirty="0"/>
          </a:p>
          <a:p>
            <a:pPr marL="0" indent="0"/>
            <a:r>
              <a:rPr lang="de-DE" sz="1800" dirty="0"/>
              <a:t>Digitale Anwendungen arbeiten meist regelbasiert. Diese Regeln können nicht immer perfekt die spezifischen Verhältnisse einer Person angepasst werden. In direkter Interaktion zwischen Menschen können diese hingegen bestmöglich beachtet werden.</a:t>
            </a:r>
          </a:p>
          <a:p>
            <a:pPr marL="0" indent="0"/>
            <a:endParaRPr lang="de-DE" sz="1800" dirty="0"/>
          </a:p>
          <a:p>
            <a:pPr marL="0" indent="0"/>
            <a:r>
              <a:rPr lang="de-DE" sz="1800" dirty="0"/>
              <a:t>In einer Befragung gaben 51 % der befragten Deutschen an, lieber einen persönlichen Ansprechpartner für ihr Anliegen zu haben.</a:t>
            </a:r>
          </a:p>
          <a:p>
            <a:pPr marL="0" indent="0"/>
            <a:r>
              <a:rPr lang="de-DE" sz="1600" dirty="0"/>
              <a:t>(Quelle: </a:t>
            </a:r>
            <a:r>
              <a:rPr lang="de-DE" sz="1600" dirty="0" err="1"/>
              <a:t>eGovernment</a:t>
            </a:r>
            <a:r>
              <a:rPr lang="de-DE" sz="1600" dirty="0"/>
              <a:t> Monitor 2024, kurzlinks.de/nb6z)</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b="0" dirty="0"/>
            </a:br>
            <a:r>
              <a:rPr lang="de-DE" sz="1800" b="0" dirty="0"/>
              <a:t>Beim Fahrkartenkauf wird in der Bahn-App kein Länderticket angeboten, wenn die Fahrt 8:59 beginnt, denn das Länderticket gilt erst ab 9 Uhr. Die kostengünstigste Variante ist es aber oft, bis zur nächsten Station mit regulärem Fahrpreis, danach mit Länderticket zu reisen. Dies ist im Regelsystem der </a:t>
            </a:r>
            <a:r>
              <a:rPr lang="de-DE" sz="1800" b="0" dirty="0" err="1"/>
              <a:t>App</a:t>
            </a:r>
            <a:r>
              <a:rPr lang="de-DE" sz="1800" b="0"/>
              <a:t> allerdings nicht vorgesehen.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a:extLst>
              <a:ext uri="{FF2B5EF4-FFF2-40B4-BE49-F238E27FC236}">
                <a16:creationId xmlns:a16="http://schemas.microsoft.com/office/drawing/2014/main" id="{28615C8D-ED08-4791-81E1-FDA5589CE9EF}"/>
              </a:ext>
            </a:extLst>
          </p:cNvPr>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p14="http://schemas.microsoft.com/office/powerpoint/2010/main" val="151130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die Anforderungen an das Endgerät sehr hohe Hardwareanforderungen stellen.</a:t>
            </a:r>
            <a:endParaRPr lang="de-DE" sz="1800" dirty="0"/>
          </a:p>
          <a:p>
            <a:pPr marL="0" indent="0"/>
            <a:endParaRPr lang="de-DE" sz="1800" dirty="0"/>
          </a:p>
          <a:p>
            <a:pPr marL="0" indent="0"/>
            <a:r>
              <a:rPr lang="de-DE" sz="1800" dirty="0"/>
              <a:t>Minimalanforderungen an die Hardware sind dann berechtigt, wenn sie sicherstellen, dass das Endgerät mit Sicherheitsaktualisierungen versorgt wird.</a:t>
            </a:r>
          </a:p>
          <a:p>
            <a:pPr marL="0" indent="0"/>
            <a:r>
              <a:rPr lang="de-DE" sz="1800" dirty="0"/>
              <a:t>Bei allen anderen Gründen (insbesondere „Aufwand bei der Entwicklung“) sollte aber bedacht werden, ob durch die Entscheidung Personen mit älterer Hardware ausgeschlossen werden.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Bei der Einführung von Warn-SMS über das Mobilfunknetz wurden Standards festgelegt, denen zufolge mehr als die Hälfte der zu diesem Zeitpunkt in Deutschland vorhandenen Mobiltelefone Warn-SMS nicht korrekt empfangen und anzeigen konnten.</a:t>
            </a:r>
          </a:p>
          <a:p>
            <a:pPr marL="0" indent="0"/>
            <a:r>
              <a:rPr lang="de-DE" sz="1600" b="0" dirty="0"/>
              <a:t>(Quelle: Torsten J. </a:t>
            </a:r>
            <a:r>
              <a:rPr lang="de-DE" sz="1600" b="0" dirty="0" err="1"/>
              <a:t>Gerpott</a:t>
            </a:r>
            <a:r>
              <a:rPr lang="de-DE" sz="1600" b="0" dirty="0"/>
              <a:t>: </a:t>
            </a:r>
            <a:r>
              <a:rPr lang="de-DE" sz="1600" b="0" dirty="0" err="1"/>
              <a:t>Cell</a:t>
            </a:r>
            <a:r>
              <a:rPr lang="de-DE" sz="1600" b="0" dirty="0"/>
              <a:t> Broadcast versemmelt, c‘t 14/2022, S. 14-15)</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extLst>
      <p:ext uri="{BB962C8B-B14F-4D97-AF65-F5344CB8AC3E}">
        <p14:creationId xmlns:p14="http://schemas.microsoft.com/office/powerpoint/2010/main" val="25384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eine </a:t>
            </a:r>
            <a:r>
              <a:rPr lang="de-DE" sz="1800" b="1"/>
              <a:t>Anwendung unverschlüsselt Daten </a:t>
            </a:r>
            <a:r>
              <a:rPr lang="de-DE" sz="1800" b="1" dirty="0"/>
              <a:t>über einen unsicheren Kanal versendet.</a:t>
            </a:r>
            <a:endParaRPr lang="de-DE" sz="1800" dirty="0"/>
          </a:p>
          <a:p>
            <a:pPr marL="0" indent="0"/>
            <a:endParaRPr lang="de-DE" sz="1800" dirty="0"/>
          </a:p>
          <a:p>
            <a:pPr marL="0" indent="0"/>
            <a:r>
              <a:rPr lang="de-DE" sz="1800" dirty="0"/>
              <a:t>Als unsicherer Kanal gilt insbesondere unverschlüsselte E-Mail.</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Ein unverschlüsselter Versand personenbezogener Daten per E-Mail entspricht nicht den Anforderungen der Datenschutz-Grundverordnung</a:t>
            </a:r>
          </a:p>
          <a:p>
            <a:pPr marL="0" indent="0"/>
            <a:r>
              <a:rPr lang="de-DE" sz="1600" b="0" dirty="0"/>
              <a:t>Quelle: Urteil Arbeitsgericht Suhl vom 20. Dezember 2023, Az. 6 Ca 704/23 (kurzlinks.de/ph2l)</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Es besteht die Möglichkeit, dass Hacker den Inhalt einer per E-Mail verschickten Rechnung verändern und der Mailempfänger auf das falsche Konto überweist</a:t>
            </a:r>
            <a:br>
              <a:rPr lang="de-DE" sz="1800" b="0" dirty="0"/>
            </a:br>
            <a:r>
              <a:rPr lang="de-DE" sz="1600" b="0" dirty="0"/>
              <a:t>(Beispielfall: kurzlinks.de/52qa)</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extLst>
      <p:ext uri="{BB962C8B-B14F-4D97-AF65-F5344CB8AC3E}">
        <p14:creationId xmlns:p14="http://schemas.microsoft.com/office/powerpoint/2010/main" val="392429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die Anwendung keine Flexibilität im Prozessablauf zulässt.</a:t>
            </a:r>
            <a:endParaRPr lang="de-DE" sz="1800" dirty="0"/>
          </a:p>
          <a:p>
            <a:pPr marL="0" indent="0"/>
            <a:endParaRPr lang="de-DE" sz="1800" dirty="0"/>
          </a:p>
          <a:p>
            <a:pPr marL="0" indent="0"/>
            <a:r>
              <a:rPr lang="de-DE" sz="1800" dirty="0"/>
              <a:t>Bei Einsatz von Standardsoftware richten sich häufig die Prozesse nach den Möglichkeiten der Software – statt umgekehrt.</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Ein Verkaufsautomat gibt bei Barzahlung kein </a:t>
            </a:r>
            <a:r>
              <a:rPr lang="de-DE" sz="1800" b="0" dirty="0" err="1"/>
              <a:t>Rückgeld</a:t>
            </a:r>
            <a:r>
              <a:rPr lang="de-DE" sz="18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p14="http://schemas.microsoft.com/office/powerpoint/2010/main" val="109051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digitales Angebot nicht nutzen, da sie aufgrund einer privaten Lebensentscheidung auf die Nutzung digitaler Endgeräte verzichten will.</a:t>
            </a:r>
            <a:endParaRPr lang="de-DE" sz="1800" dirty="0"/>
          </a:p>
          <a:p>
            <a:pPr marL="0" indent="0"/>
            <a:endParaRPr lang="de-DE" sz="1800" b="1" dirty="0"/>
          </a:p>
          <a:p>
            <a:pPr marL="0" indent="0"/>
            <a:r>
              <a:rPr lang="de-DE" sz="1800" dirty="0"/>
              <a:t>Dafür kann es verschiedenste Gründe geben. Die Frage, warum jemand auf die Nutzung bestimmter Geräte verzichtet, ist aber auch unnötig – niemand muss eine solche private Lebensentscheidung begründen.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Eine Therapie einer Online-Spielsucht sieht vor, dass sich der Betroffene von </a:t>
            </a:r>
            <a:r>
              <a:rPr lang="de-DE" sz="1800" b="0" dirty="0" err="1"/>
              <a:t>Smartphones</a:t>
            </a:r>
            <a:r>
              <a:rPr lang="de-DE" sz="1800" b="0" dirty="0"/>
              <a:t> fernhält.</a:t>
            </a:r>
          </a:p>
          <a:p>
            <a:endParaRPr lang="de-DE" sz="180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26365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digitale Lösung kann nicht genutzt werden, da das Ergebnis nicht für jedermann mit vertretbarem Aufwand nachvollziehbar ist.</a:t>
            </a:r>
            <a:endParaRPr lang="de-DE" sz="1800" dirty="0"/>
          </a:p>
          <a:p>
            <a:pPr marL="0" indent="0"/>
            <a:endParaRPr lang="de-DE" sz="1800" b="1" dirty="0"/>
          </a:p>
          <a:p>
            <a:pPr marL="0" indent="0"/>
            <a:r>
              <a:rPr lang="de-DE" sz="1800" dirty="0"/>
              <a:t>Wahlen, Unterschriftensammlungen etc. sind darauf angewiesen, dass die Ergebnisse auch für Personen ohne Fachkenntnisse öffentlich nachvollzogen werden können.</a:t>
            </a:r>
          </a:p>
          <a:p>
            <a:pPr marL="0" indent="0"/>
            <a:r>
              <a:rPr lang="de-DE" sz="1800" dirty="0"/>
              <a:t>Die Undurchsichtigkeit digitaler Lösungen macht ein solches Nachvollziehen dem größten Teil der Bevölkerung unmöglich.</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Einsatz von digitalen Wahlgeräten ist nicht vereinbar mit dem verfassungsrechtlichen Grundsatz der Öffentlichkeit der Wahl und der hierbei nötigen Kontrolle.</a:t>
            </a:r>
          </a:p>
          <a:p>
            <a:pPr marL="0" indent="0"/>
            <a:r>
              <a:rPr lang="de-DE" sz="1600" b="0" dirty="0"/>
              <a:t>BVerfG 03.03.2009 2 </a:t>
            </a:r>
            <a:r>
              <a:rPr lang="de-DE" sz="1600" b="0" dirty="0" err="1"/>
              <a:t>BvC</a:t>
            </a:r>
            <a:r>
              <a:rPr lang="de-DE" sz="1600" b="0" dirty="0"/>
              <a:t> 3/07, 2 </a:t>
            </a:r>
            <a:r>
              <a:rPr lang="de-DE" sz="1600" b="0" dirty="0" err="1"/>
              <a:t>BvC</a:t>
            </a:r>
            <a:r>
              <a:rPr lang="de-DE" sz="1600" b="0" dirty="0"/>
              <a:t> 4/07 (kurzlinks.de/</a:t>
            </a:r>
            <a:r>
              <a:rPr lang="de-DE" sz="1600" b="0" dirty="0" err="1"/>
              <a:t>ofdr</a:t>
            </a:r>
            <a:r>
              <a:rPr lang="de-DE" sz="1600" b="0" dirty="0"/>
              <a:t>)</a:t>
            </a:r>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Beim Online-Roulette-Spiel ist die Fairness der gefallenen Zahlen für die Spieler nicht nachvollziehbar. Als Alternative nutzen daher z. B. die Spielbanken Bayern einen </a:t>
            </a:r>
            <a:r>
              <a:rPr lang="de-DE" sz="1800" b="0" dirty="0" err="1"/>
              <a:t>Videostream</a:t>
            </a:r>
            <a:r>
              <a:rPr lang="de-DE" sz="1800" b="0" dirty="0"/>
              <a:t>, der reale </a:t>
            </a:r>
            <a:r>
              <a:rPr lang="de-DE" sz="1800" b="0" dirty="0" err="1"/>
              <a:t>Roulettekessel</a:t>
            </a:r>
            <a:r>
              <a:rPr lang="de-DE" sz="1800" b="0" dirty="0"/>
              <a:t> zeigt.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9984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für die Bezahlung der Besitz einer Kreditkarte / ein </a:t>
            </a:r>
            <a:r>
              <a:rPr lang="de-DE" sz="1800" b="1" dirty="0" err="1"/>
              <a:t>PayPal</a:t>
            </a:r>
            <a:r>
              <a:rPr lang="de-DE" sz="1800" b="1" dirty="0"/>
              <a:t>-Konto </a:t>
            </a:r>
            <a:r>
              <a:rPr lang="de-DE" sz="1800" b="1"/>
              <a:t>/ ein </a:t>
            </a:r>
            <a:r>
              <a:rPr lang="de-DE" sz="1800" b="1" dirty="0"/>
              <a:t>Konto bei Google Pay, Apple Pay, Amazon Pay, … vorausgesetzt wird, der Abschluss eines solchen Vertrags aber der Person nicht möglich ist.</a:t>
            </a:r>
          </a:p>
          <a:p>
            <a:pPr marL="0" indent="0"/>
            <a:endParaRPr lang="de-DE" sz="1800" dirty="0"/>
          </a:p>
          <a:p>
            <a:pPr marL="0" indent="0"/>
            <a:r>
              <a:rPr lang="de-DE" sz="1800" dirty="0"/>
              <a:t>Neben einer negativen Bonitätsauskunft kann ein Grund dafür sein, dass die Person aus einem Land wie dem Iran kommt, für das US-amerikanische Dienste Sanktionen verhängt haben.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Lt. Urteil des Bundesverwaltungsgerichtes muss Beitragspflichtigen, die keinen Zugang zu einem Girokonto haben, die Barzahlung der Rundfunkgebühren ermöglicht werden.</a:t>
            </a:r>
          </a:p>
          <a:p>
            <a:pPr marL="0" indent="0"/>
            <a:r>
              <a:rPr lang="de-DE" sz="1600" b="0" dirty="0"/>
              <a:t>(BVerwG 6 C 3.21, Urteil vom 27. April 2022, kurzlinks.de/prh9)</a:t>
            </a:r>
          </a:p>
          <a:p>
            <a:endParaRPr lang="de-DE" sz="1800" b="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An einer Parkuhr ist keine Barzahlung möglich.</a:t>
            </a:r>
            <a:endParaRPr lang="de-DE" sz="1800" dirty="0"/>
          </a:p>
          <a:p>
            <a:pPr marL="0" indent="0"/>
            <a:endParaRPr lang="de-DE" sz="1800" b="0" dirty="0"/>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Lösung kann nicht ausschließlich digital genutzt werden, da dies eine Abhängigkeit von Infrastruktur (Elektroenergie, Internetknoten, Sendemasten) bedeutet, die Prozesse aber unter jeden Umständen – auch in Katastrophenfällen – funktionieren müssen.</a:t>
            </a:r>
          </a:p>
          <a:p>
            <a:pPr marL="0" indent="0"/>
            <a:endParaRPr lang="de-DE" sz="1800" dirty="0"/>
          </a:p>
          <a:p>
            <a:pPr marL="0" indent="0"/>
            <a:r>
              <a:rPr lang="de-DE" sz="1800" dirty="0"/>
              <a:t>Zu Warnmeldungen für die Bevölkerung stellt das Bundesamt für Katastrophenschutz und Katastrophenhilfe fest:</a:t>
            </a:r>
          </a:p>
          <a:p>
            <a:pPr marL="0" indent="0"/>
            <a:r>
              <a:rPr lang="de-DE" sz="1800" dirty="0"/>
              <a:t>"Wenn die üblichen technischen Wege der Kommunikation – beispielsweise durch einen Stromausfall – nicht (mehr) nutzbar sind, muss auf alternative Wege zurückgegriffen werden."</a:t>
            </a:r>
          </a:p>
          <a:p>
            <a:pPr marL="0" indent="0"/>
            <a:r>
              <a:rPr lang="de-DE" sz="1600" dirty="0"/>
              <a:t>(Quelle: kurzlinks.de/m7m6)</a:t>
            </a:r>
          </a:p>
          <a:p>
            <a:pPr marL="0" indent="0"/>
            <a:endParaRPr lang="de-DE" sz="1800" dirty="0"/>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 </a:t>
            </a:r>
            <a:r>
              <a:rPr lang="de-DE" sz="1800" b="0" dirty="0"/>
              <a:t>Der niederländische Verteidigungsminister </a:t>
            </a:r>
            <a:r>
              <a:rPr lang="de-DE" sz="1800" b="0" dirty="0" err="1"/>
              <a:t>Brekelmans</a:t>
            </a:r>
            <a:r>
              <a:rPr lang="de-DE" sz="1800" b="0" dirty="0"/>
              <a:t> rief seine Landsleute 2024 dazu auf, soviel Bargeld vorzuhalten, wie ein Haushalt normalerweise in drei bis vier Tagen benötigt.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p14="http://schemas.microsoft.com/office/powerpoint/2010/main" val="128626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dirty="0"/>
              <a:t>Nachrichten, die auf digitalem Wege verschickt werden, erreichen Empfänger nicht zuverlässig, weil die nicht in der Lage sind, den Überblick im Nachrichteneingang (in der Regel auf dem Smartphone) zu behalten.</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D</a:t>
            </a:r>
            <a:endParaRPr lang="de-DE" sz="2400" dirty="0"/>
          </a:p>
        </p:txBody>
      </p:sp>
    </p:spTree>
    <p:extLst>
      <p:ext uri="{BB962C8B-B14F-4D97-AF65-F5344CB8AC3E}">
        <p14:creationId xmlns:p14="http://schemas.microsoft.com/office/powerpoint/2010/main" val="199842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A</a:t>
            </a:r>
          </a:p>
          <a:p>
            <a:pPr marL="0" indent="0"/>
            <a:r>
              <a:rPr lang="de-DE" sz="1800" b="1" dirty="0"/>
              <a:t>Anbieten einer analogen Alternative</a:t>
            </a:r>
            <a:endParaRPr lang="de-DE" sz="1800" dirty="0"/>
          </a:p>
          <a:p>
            <a:pPr marL="0" indent="0"/>
            <a:r>
              <a:rPr lang="de-DE" sz="1800" dirty="0"/>
              <a:t>Wenn eine digitale Anwendung gut gestaltet ist und die Anforderung der potentiellen Nutzer berücksichtigt, haben die Nutzer von sich aus ein Interesse, die Anwendung zu nutzen.</a:t>
            </a:r>
          </a:p>
          <a:p>
            <a:pPr marL="0" indent="0"/>
            <a:r>
              <a:rPr lang="de-DE" sz="1800" dirty="0"/>
              <a:t>Wenn Nutzer den analogen Prozess vorziehen, spricht das nicht gegen diese Nutzer, sondern gegen unsere Anwendung.</a:t>
            </a:r>
          </a:p>
          <a:p>
            <a:pPr marL="0" indent="0"/>
            <a:r>
              <a:rPr lang="de-DE" sz="1800" dirty="0"/>
              <a:t>Es sollte dann das Anbieten einer analogen Alternative (insbesondere: Papierformulare, persönlicher Kontakt, Nennung telefonischer Kontaktmöglichkeiten, Barzahlung) in Betracht gezogen werden – auch, wenn das auf </a:t>
            </a:r>
            <a:r>
              <a:rPr lang="de-DE" sz="1800" dirty="0" err="1"/>
              <a:t>Anbieterseite</a:t>
            </a:r>
            <a:r>
              <a:rPr lang="de-DE" sz="1800" dirty="0"/>
              <a:t> mit Mehraufwand verbunden ist.</a:t>
            </a:r>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dirty="0"/>
          </a:p>
          <a:p>
            <a:pPr marL="0" indent="0">
              <a:buFont typeface="Arial" pitchFamily="34" charset="0"/>
              <a:buChar char="•"/>
            </a:pPr>
            <a:r>
              <a:rPr lang="de-DE" sz="1800" b="0" dirty="0"/>
              <a:t> Dänemark, das häufig als Vorzeigeland für die Digitalisierung von Verwaltungsprozessen dient, hat viele Verwaltungsdienstleistungen digitalisiert. Für Einwohner ohne Endgerät gibt es aber Service-Zentren, wo Behördenmitarbeiter bei Bedarf unterstützen und in denen PC bereitstehen.</a:t>
            </a:r>
          </a:p>
          <a:p>
            <a:pPr marL="0" indent="0">
              <a:buFont typeface="Arial" pitchFamily="34" charset="0"/>
              <a:buChar char="•"/>
            </a:pPr>
            <a:r>
              <a:rPr lang="de-DE" sz="1800" b="0" dirty="0"/>
              <a:t> Bei Hinweisen auf Veranstaltungsangebote sollte nicht nur eine Internetadresse, sondern auch ein telefonischer Kontakt angegeben werden.</a:t>
            </a:r>
          </a:p>
          <a:p>
            <a:pPr marL="0" indent="0">
              <a:buFont typeface="Arial" pitchFamily="34" charset="0"/>
              <a:buChar char="•"/>
            </a:pPr>
            <a:r>
              <a:rPr lang="de-DE" sz="1800" b="0" dirty="0"/>
              <a:t> Informationen über Pflegeeinrichtungen sollten in Anbetracht der Zielgruppe in gedruckter Form (und mit nicht zu kleiner Schrift) angeboten werden.</a:t>
            </a:r>
          </a:p>
          <a:p>
            <a:endParaRPr lang="de-DE" sz="1800" dirty="0"/>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B</a:t>
            </a:r>
          </a:p>
          <a:p>
            <a:pPr marL="0" indent="0"/>
            <a:r>
              <a:rPr lang="de-DE" sz="1800" b="1" dirty="0"/>
              <a:t>Anbieten einer Anwendung, die mit möglichst vielen Endgeräten ohne Zusatzaufwand genutzt werden kann</a:t>
            </a:r>
            <a:endParaRPr lang="de-DE" sz="1800" dirty="0"/>
          </a:p>
          <a:p>
            <a:pPr marL="0" indent="0"/>
            <a:endParaRPr lang="de-DE" sz="1800" dirty="0"/>
          </a:p>
          <a:p>
            <a:pPr marL="0" indent="0"/>
            <a:r>
              <a:rPr lang="de-DE" sz="1800" dirty="0"/>
              <a:t>Wird eine Smartphone-</a:t>
            </a:r>
            <a:r>
              <a:rPr lang="de-DE" sz="1800" dirty="0" err="1"/>
              <a:t>App</a:t>
            </a:r>
            <a:r>
              <a:rPr lang="de-DE" sz="1800" dirty="0"/>
              <a:t> statt einer auch auf anderen Geräten nutzbaren Webanwendung programmiert, sollte es stichhaltige Gründe dafür geben.</a:t>
            </a:r>
          </a:p>
          <a:p>
            <a:pPr marL="0" indent="0"/>
            <a:endParaRPr lang="de-DE" sz="1800" dirty="0"/>
          </a:p>
          <a:p>
            <a:pPr marL="0" indent="0"/>
            <a:r>
              <a:rPr lang="de-DE" sz="1800" dirty="0"/>
              <a:t>Ziehe die Betrachtung einer Progressive Web App in Erwägung, die in jedem Browser lauffähig ist, Smartphone-Nutzern aber auch die von Apps gewohnte Benutzererfahrung liefert.</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C</a:t>
            </a:r>
          </a:p>
          <a:p>
            <a:pPr marL="0" indent="0"/>
            <a:r>
              <a:rPr lang="de-DE" sz="1800" b="1" dirty="0"/>
              <a:t>Hosting in der EU in der Schweiz</a:t>
            </a:r>
            <a:endParaRPr lang="de-DE" sz="1800" dirty="0"/>
          </a:p>
          <a:p>
            <a:pPr marL="0" indent="0"/>
            <a:endParaRPr lang="de-DE" sz="1800" dirty="0"/>
          </a:p>
          <a:p>
            <a:pPr marL="0" indent="0"/>
            <a:r>
              <a:rPr lang="de-DE" sz="1800" dirty="0"/>
              <a:t>Nutze Hosting-Anbieter, die den Anforderungen der Datenschutzgrundverordnung entsprechen.</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D</a:t>
            </a:r>
          </a:p>
          <a:p>
            <a:pPr marL="0" indent="0"/>
            <a:r>
              <a:rPr lang="de-DE" sz="1800" b="1" dirty="0"/>
              <a:t>Optimiere die Gebrauchstauglichkeit der Anwendung</a:t>
            </a:r>
            <a:endParaRPr lang="de-DE" sz="1800" dirty="0"/>
          </a:p>
          <a:p>
            <a:pPr marL="0" indent="0">
              <a:buFont typeface="Arial" pitchFamily="34" charset="0"/>
              <a:buChar char="•"/>
            </a:pPr>
            <a:r>
              <a:rPr lang="de-DE" sz="1800" dirty="0"/>
              <a:t> Gestalte die Anwendung so, dass sie die Prozesse der Nutzer unterstützt statt dass umgekehrt die Nutzer ihre Prozesse nach den Möglichkeiten der Anwendung ausrichten müssen.</a:t>
            </a:r>
          </a:p>
          <a:p>
            <a:pPr marL="0" indent="0">
              <a:buFont typeface="Arial" pitchFamily="34" charset="0"/>
              <a:buChar char="•"/>
            </a:pPr>
            <a:r>
              <a:rPr lang="de-DE" sz="1800" dirty="0"/>
              <a:t> Arbeite mit Personas und Customer Journey Maps von Nutzern und (Noch)-Nicht-Nutzern.</a:t>
            </a:r>
          </a:p>
          <a:p>
            <a:pPr marL="0" indent="0">
              <a:buFont typeface="Arial" pitchFamily="34" charset="0"/>
              <a:buChar char="•"/>
            </a:pPr>
            <a:r>
              <a:rPr lang="de-DE" sz="1800" dirty="0"/>
              <a:t> Beziehe potentielle Nutzer in den Designprozess ein.</a:t>
            </a:r>
          </a:p>
          <a:p>
            <a:pPr marL="0" indent="0">
              <a:buFont typeface="Arial" pitchFamily="34" charset="0"/>
              <a:buChar char="•"/>
            </a:pPr>
            <a:r>
              <a:rPr lang="de-DE" sz="1800" dirty="0"/>
              <a:t> Vereinfache Prozesse. Übernimm bereits vorhandene Daten, sodass die nicht nochmals einzugeben sind.</a:t>
            </a:r>
          </a:p>
          <a:p>
            <a:pPr marL="0" indent="0">
              <a:buFont typeface="Arial" pitchFamily="34" charset="0"/>
              <a:buChar char="•"/>
            </a:pPr>
            <a:r>
              <a:rPr lang="de-DE" sz="1800" dirty="0"/>
              <a:t> Führe Usability-Tests durch.</a:t>
            </a:r>
          </a:p>
          <a:p>
            <a:pPr marL="0" indent="0"/>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b="0" dirty="0"/>
          </a:p>
          <a:p>
            <a:pPr marL="0" indent="0"/>
            <a:r>
              <a:rPr lang="de-DE" sz="1800" b="0" dirty="0"/>
              <a:t>Es ist zu überlegen, welche Informationen ein Nutzer in einem bestimmten Kontext benötigt (und ebenfalls: und welche als überflüssig empfunden werden).</a:t>
            </a:r>
          </a:p>
          <a:p>
            <a:pPr marL="0" indent="0"/>
            <a:endParaRPr lang="de-DE" sz="1800" b="0" dirty="0"/>
          </a:p>
          <a:p>
            <a:pPr marL="0" indent="0"/>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E</a:t>
            </a:r>
          </a:p>
          <a:p>
            <a:pPr marL="0" indent="0"/>
            <a:r>
              <a:rPr lang="de-DE" sz="1800" b="1" dirty="0"/>
              <a:t>Gestalte die Anwendung </a:t>
            </a:r>
            <a:r>
              <a:rPr lang="de-DE" sz="1800" b="1" dirty="0" err="1"/>
              <a:t>barrierefrei</a:t>
            </a:r>
            <a:r>
              <a:rPr lang="de-DE" sz="1800" b="1" dirty="0"/>
              <a:t>.</a:t>
            </a:r>
            <a:endParaRPr lang="de-DE" sz="1800" dirty="0"/>
          </a:p>
          <a:p>
            <a:pPr marL="0" indent="0"/>
            <a:r>
              <a:rPr lang="de-DE" sz="1800" dirty="0"/>
              <a:t>Benutze spezialisierte Testwerkzeuge.</a:t>
            </a:r>
          </a:p>
          <a:p>
            <a:pPr marL="0" indent="0">
              <a:spcAft>
                <a:spcPts val="600"/>
              </a:spcAft>
            </a:pPr>
            <a:r>
              <a:rPr lang="de-DE" sz="1800" dirty="0"/>
              <a:t>Baue systematisch Wissen zur </a:t>
            </a:r>
            <a:r>
              <a:rPr lang="de-DE" sz="1800" dirty="0" err="1"/>
              <a:t>Barrierefreiheit</a:t>
            </a:r>
            <a:r>
              <a:rPr lang="de-DE" sz="1800" dirty="0"/>
              <a:t> auf und beauftrage Experten.</a:t>
            </a:r>
          </a:p>
          <a:p>
            <a:pPr marL="0" indent="0"/>
            <a:r>
              <a:rPr lang="de-DE" sz="1800" dirty="0"/>
              <a:t>Befolge Richtlinien zur </a:t>
            </a:r>
            <a:r>
              <a:rPr lang="de-DE" sz="1800" dirty="0" err="1"/>
              <a:t>Barrierefreiheit</a:t>
            </a:r>
            <a:r>
              <a:rPr lang="de-DE" sz="1800" dirty="0"/>
              <a:t>:</a:t>
            </a:r>
          </a:p>
          <a:p>
            <a:pPr marL="0" indent="0"/>
            <a:r>
              <a:rPr lang="de-DE" sz="1800" dirty="0"/>
              <a:t>Portal </a:t>
            </a:r>
            <a:r>
              <a:rPr lang="de-DE" sz="1800" dirty="0" err="1"/>
              <a:t>Barrierefreiheit</a:t>
            </a:r>
            <a:r>
              <a:rPr lang="de-DE" sz="1800" dirty="0"/>
              <a:t> des Beauftragten der Bundesregierung für Informationstechnik: </a:t>
            </a:r>
            <a:r>
              <a:rPr lang="de-DE" sz="1600" dirty="0"/>
              <a:t>kurzlinks.de/</a:t>
            </a:r>
            <a:r>
              <a:rPr lang="de-DE" sz="1600" dirty="0" err="1"/>
              <a:t>wfio</a:t>
            </a:r>
            <a:endParaRPr lang="de-DE" sz="1800" dirty="0"/>
          </a:p>
          <a:p>
            <a:pPr marL="0" indent="0"/>
            <a:r>
              <a:rPr lang="de-DE" sz="1800" dirty="0"/>
              <a:t>Web Content </a:t>
            </a:r>
            <a:r>
              <a:rPr lang="de-DE" sz="1800" dirty="0" err="1"/>
              <a:t>Accessibility</a:t>
            </a:r>
            <a:r>
              <a:rPr lang="de-DE" sz="1800" dirty="0"/>
              <a:t> </a:t>
            </a:r>
            <a:r>
              <a:rPr lang="de-DE" sz="1800" dirty="0" err="1"/>
              <a:t>Guidelines</a:t>
            </a:r>
            <a:r>
              <a:rPr lang="de-DE" sz="1800" dirty="0"/>
              <a:t>:</a:t>
            </a:r>
          </a:p>
          <a:p>
            <a:pPr marL="0" indent="0"/>
            <a:r>
              <a:rPr lang="de-DE" sz="1600" dirty="0"/>
              <a:t>kurzlinks.de/ggo0</a:t>
            </a:r>
          </a:p>
          <a:p>
            <a:pPr marL="0" indent="0"/>
            <a:r>
              <a:rPr lang="de-DE" sz="1800" dirty="0"/>
              <a:t>Microsoft </a:t>
            </a:r>
            <a:r>
              <a:rPr lang="de-DE" sz="1800" dirty="0" err="1"/>
              <a:t>Accessibility</a:t>
            </a:r>
            <a:r>
              <a:rPr lang="de-DE" sz="1800" dirty="0"/>
              <a:t> </a:t>
            </a:r>
            <a:r>
              <a:rPr lang="de-DE" sz="1800" dirty="0" err="1"/>
              <a:t>Guidelines</a:t>
            </a:r>
            <a:r>
              <a:rPr lang="de-DE" sz="1800" dirty="0"/>
              <a:t>:</a:t>
            </a:r>
          </a:p>
          <a:p>
            <a:pPr marL="0" indent="0"/>
            <a:r>
              <a:rPr lang="de-DE" sz="1600" dirty="0"/>
              <a:t>kurzlinks.de/</a:t>
            </a:r>
            <a:r>
              <a:rPr lang="de-DE" sz="1600" dirty="0" err="1"/>
              <a:t>rdhy</a:t>
            </a:r>
            <a:endParaRPr lang="de-DE" sz="1600" dirty="0"/>
          </a:p>
          <a:p>
            <a:pPr marL="0" indent="0"/>
            <a:r>
              <a:rPr lang="de-DE" sz="1800" dirty="0"/>
              <a:t>Tests für Webpräsenzen:</a:t>
            </a:r>
          </a:p>
          <a:p>
            <a:pPr marL="0" indent="0"/>
            <a:r>
              <a:rPr lang="de-DE" sz="1600" dirty="0"/>
              <a:t>kurzlinks.de/80x1</a:t>
            </a:r>
          </a:p>
          <a:p>
            <a:pPr marL="0" indent="0"/>
            <a:r>
              <a:rPr lang="de-DE" sz="1800" dirty="0"/>
              <a:t>Handreichung für mobile Anwendungen:</a:t>
            </a:r>
          </a:p>
          <a:p>
            <a:pPr marL="0" indent="0"/>
            <a:r>
              <a:rPr lang="de-DE" sz="1600" dirty="0"/>
              <a:t>kurzlinks.de/127m</a:t>
            </a:r>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pPr marL="0" indent="0">
              <a:buFont typeface="Arial" pitchFamily="34" charset="0"/>
              <a:buChar char="•"/>
            </a:pPr>
            <a:r>
              <a:rPr lang="de-DE" sz="1800" b="0" dirty="0"/>
              <a:t> für Blinde: Braille-Beschriftung, </a:t>
            </a:r>
            <a:r>
              <a:rPr lang="de-DE" sz="1800" b="0" dirty="0" err="1"/>
              <a:t>Sprachein</a:t>
            </a:r>
            <a:r>
              <a:rPr lang="de-DE" sz="1800" b="0" dirty="0"/>
              <a:t>- und </a:t>
            </a:r>
            <a:r>
              <a:rPr lang="de-DE" sz="1800" b="0" dirty="0" err="1"/>
              <a:t>ausgabe</a:t>
            </a:r>
            <a:r>
              <a:rPr lang="de-DE" sz="1800" b="0" dirty="0"/>
              <a:t>, ertastbare Bedientasten, ausschließlich per Tastatur bedienbare Computerprogramme, Strukturierung von Bildschirminhalten, Erläuterungen von Bildschirminhalten in Textform</a:t>
            </a:r>
          </a:p>
          <a:p>
            <a:pPr marL="0" indent="0">
              <a:buFont typeface="Arial" pitchFamily="34" charset="0"/>
              <a:buChar char="•"/>
            </a:pPr>
            <a:r>
              <a:rPr lang="de-DE" sz="1800" b="0" dirty="0"/>
              <a:t> für Sehbehinderte: vergrößerbare, kontrastreiche Schrift</a:t>
            </a:r>
          </a:p>
          <a:p>
            <a:pPr marL="0" indent="0">
              <a:buFont typeface="Arial" pitchFamily="34" charset="0"/>
              <a:buChar char="•"/>
            </a:pPr>
            <a:r>
              <a:rPr lang="de-DE" sz="1800" b="0" dirty="0"/>
              <a:t> für motorisch Behinderte: leicht bedienbare Tasten, Toleranz bezüglich der Dauer eines Tastendrucks</a:t>
            </a:r>
          </a:p>
          <a:p>
            <a:pPr marL="0" indent="0">
              <a:buFont typeface="Arial" pitchFamily="34" charset="0"/>
              <a:buChar char="•"/>
            </a:pPr>
            <a:r>
              <a:rPr lang="de-DE" sz="1800" b="0" dirty="0"/>
              <a:t> für Personen mit kognitiven Einschränkungen: Anbieten von Informationen in Leichter Sprache</a:t>
            </a:r>
          </a:p>
          <a:p>
            <a:pPr marL="0" indent="0">
              <a:buFont typeface="Arial" pitchFamily="34" charset="0"/>
              <a:buChar char="•"/>
            </a:pPr>
            <a:r>
              <a:rPr lang="de-DE" sz="1800" b="0" dirty="0"/>
              <a:t> für Gehörlose: Anbieten von Informationen in Deutscher Gebärdensprache</a:t>
            </a:r>
          </a:p>
          <a:p>
            <a:pPr marL="0" indent="0"/>
            <a:r>
              <a:rPr lang="de-DE" sz="1800" b="0" dirty="0"/>
              <a:t>(Diese Aufzählung ist nicht vollständig!)</a:t>
            </a:r>
          </a:p>
          <a:p>
            <a:pPr marL="0" indent="0"/>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F</a:t>
            </a:r>
          </a:p>
          <a:p>
            <a:pPr marL="0" indent="0"/>
            <a:r>
              <a:rPr lang="de-DE" sz="1800" b="1" dirty="0"/>
              <a:t>Erlaube eine anonyme Nutzung, soweit möglich.</a:t>
            </a:r>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G</a:t>
            </a:r>
          </a:p>
          <a:p>
            <a:pPr marL="0" indent="0"/>
            <a:r>
              <a:rPr lang="de-DE" sz="1800" b="1" dirty="0"/>
              <a:t>Setze Anforderungen an Datenschutz und Datensicherheit um und erkläre die Umsetzung den Benutzern einfach, klar und für Nicht-Experten verständlich.</a:t>
            </a:r>
            <a:endParaRPr lang="de-DE" sz="1800" dirty="0"/>
          </a:p>
          <a:p>
            <a:pPr marL="0" indent="0"/>
            <a:endParaRPr lang="de-DE" sz="1800" dirty="0"/>
          </a:p>
          <a:p>
            <a:pPr marL="0" indent="0">
              <a:buFont typeface="Arial" pitchFamily="34" charset="0"/>
              <a:buChar char="•"/>
            </a:pPr>
            <a:r>
              <a:rPr lang="de-DE" sz="1800" dirty="0"/>
              <a:t> Implementiere Ende-zu-Ende-Verschlüsselung.</a:t>
            </a:r>
          </a:p>
          <a:p>
            <a:pPr marL="0" indent="0">
              <a:buFont typeface="Arial" pitchFamily="34" charset="0"/>
              <a:buChar char="•"/>
            </a:pPr>
            <a:r>
              <a:rPr lang="de-DE" sz="1800" dirty="0"/>
              <a:t> Setze das Prinzip der minimalen Rechtevergabe um.</a:t>
            </a:r>
          </a:p>
          <a:p>
            <a:pPr marL="0" indent="0">
              <a:buFont typeface="Arial" pitchFamily="34" charset="0"/>
              <a:buChar char="•"/>
            </a:pPr>
            <a:r>
              <a:rPr lang="de-DE" sz="1800" dirty="0"/>
              <a:t> Setze bedingungslos Datensparsamkeit um.</a:t>
            </a:r>
          </a:p>
          <a:p>
            <a:pPr marL="0" indent="0">
              <a:buFont typeface="Arial" pitchFamily="34" charset="0"/>
              <a:buChar char="•"/>
            </a:pPr>
            <a:r>
              <a:rPr lang="de-DE" sz="1800" dirty="0"/>
              <a:t> Sprich in der Dokumentation die Sprache der Anwender, keine technische oder juristische Fachsprache.</a:t>
            </a:r>
          </a:p>
          <a:p>
            <a:pPr marL="0" indent="0"/>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H</a:t>
            </a:r>
          </a:p>
          <a:p>
            <a:pPr marL="0" indent="0"/>
            <a:r>
              <a:rPr lang="de-DE" sz="1800" b="1" dirty="0"/>
              <a:t>Nutze Anonymisierung bzw. </a:t>
            </a:r>
            <a:r>
              <a:rPr lang="de-DE" sz="1800" b="1" dirty="0" err="1"/>
              <a:t>Pseudonymisierung</a:t>
            </a:r>
            <a:r>
              <a:rPr lang="de-DE" sz="1800" b="1" dirty="0"/>
              <a:t>.</a:t>
            </a:r>
            <a:endParaRPr lang="de-DE" sz="1800" dirty="0"/>
          </a:p>
          <a:p>
            <a:pPr marL="0" indent="0"/>
            <a:endParaRPr lang="de-DE" sz="1800" dirty="0"/>
          </a:p>
          <a:p>
            <a:pPr marL="0" indent="0"/>
            <a:r>
              <a:rPr lang="de-DE" sz="1800" dirty="0"/>
              <a:t>Anonymisierung entfernt den Personenbezug aus vorhandenen Daten.</a:t>
            </a:r>
          </a:p>
          <a:p>
            <a:pPr marL="0" indent="0"/>
            <a:endParaRPr lang="de-DE" sz="1800" dirty="0"/>
          </a:p>
          <a:p>
            <a:pPr marL="0" indent="0"/>
            <a:r>
              <a:rPr lang="de-DE" sz="1800" dirty="0" err="1"/>
              <a:t>Pseudonymisierung</a:t>
            </a:r>
            <a:r>
              <a:rPr lang="de-DE" sz="1800" dirty="0"/>
              <a:t> bedeutet, dass ohne Hinzuziehung zusätzlicher, getrennt gespeicherter Informationen keine Zuordnung von Daten zu konkreten Personen möglich ist.</a:t>
            </a:r>
          </a:p>
          <a:p>
            <a:pPr marL="0" indent="0"/>
            <a:endParaRPr lang="de-DE" sz="1800" dirty="0"/>
          </a:p>
          <a:p>
            <a:pPr marL="0" indent="0"/>
            <a:r>
              <a:rPr lang="de-DE" sz="1600" dirty="0"/>
              <a:t>Literatur: Praxisleitfaden der Stiftung Datenschutz (kurzlinks.de/6vjw)</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das Angebot einen Vertrag mit laufenden Zahlungen voraussetzt und ein solcher Vertrag nur bei vorliegender positiver Bonitätsauskunft abgeschlossen wird.</a:t>
            </a:r>
          </a:p>
          <a:p>
            <a:pPr marL="0" indent="0"/>
            <a:endParaRPr lang="de-DE" sz="1800" b="1" dirty="0"/>
          </a:p>
          <a:p>
            <a:pPr marL="0" indent="0"/>
            <a:r>
              <a:rPr lang="de-DE" sz="1800" dirty="0"/>
              <a:t>2024 waren 5,56 Millionen Bürger in Deutschland überschuldet</a:t>
            </a:r>
            <a:br>
              <a:rPr lang="de-DE" sz="1800" dirty="0"/>
            </a:br>
            <a:r>
              <a:rPr lang="de-DE" sz="1600" dirty="0"/>
              <a:t>Quelle: Schuldneratlas 2024 von </a:t>
            </a:r>
            <a:r>
              <a:rPr lang="de-DE" sz="1600" dirty="0" err="1"/>
              <a:t>Creditreform</a:t>
            </a:r>
            <a:br>
              <a:rPr lang="de-DE" sz="1600" dirty="0"/>
            </a:br>
            <a:r>
              <a:rPr lang="de-DE" sz="1600" dirty="0"/>
              <a:t>(kurzlinks.de/e385)</a:t>
            </a:r>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Personen mit einem niedrigen </a:t>
            </a:r>
            <a:r>
              <a:rPr lang="de-DE" sz="1800" b="0" dirty="0" err="1"/>
              <a:t>Schufa</a:t>
            </a:r>
            <a:r>
              <a:rPr lang="de-DE" sz="1800" b="0" dirty="0"/>
              <a:t>-Score wird von vielen Verkehrsunternehmen der Kauf eines Deutschlandtickets verwehrt.</a:t>
            </a:r>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I</a:t>
            </a:r>
          </a:p>
          <a:p>
            <a:pPr marL="0" indent="0"/>
            <a:r>
              <a:rPr lang="de-DE" sz="1800" b="1" dirty="0"/>
              <a:t>Biete Übersetzungen in die Sprachen der Nutzer an.</a:t>
            </a:r>
            <a:endParaRPr lang="de-DE" sz="1800" dirty="0"/>
          </a:p>
          <a:p>
            <a:pPr marL="0" indent="0"/>
            <a:endParaRPr lang="de-DE" sz="1800" dirty="0"/>
          </a:p>
          <a:p>
            <a:pPr marL="0" indent="0"/>
            <a:r>
              <a:rPr lang="de-DE" sz="1800" dirty="0"/>
              <a:t>Führe eine Qualitätssicherung der übersetzten Software in gleicher Weise wie die Qualitätssicherung des Codes durch. Übersetzungen müssen fehlerfrei und präzise sein.</a:t>
            </a:r>
          </a:p>
          <a:p>
            <a:pPr marL="0" indent="0"/>
            <a:endParaRPr lang="de-DE" sz="1800" dirty="0"/>
          </a:p>
          <a:p>
            <a:pPr marL="0" indent="0"/>
            <a:r>
              <a:rPr lang="de-DE" sz="1800" dirty="0"/>
              <a:t>Bedenke neben einer Textübersetzung auch andere sprachliche und kulturelle Unterschiede.</a:t>
            </a:r>
          </a:p>
          <a:p>
            <a:pPr marL="0" indent="0"/>
            <a:endParaRPr lang="de-DE" sz="1800" dirty="0"/>
          </a:p>
          <a:p>
            <a:pPr marL="0" indent="0"/>
            <a:r>
              <a:rPr lang="de-DE" sz="1800" dirty="0"/>
              <a:t>Setze auch bei für Entwickler selbstverständlichen Begriffen ("Button", "</a:t>
            </a:r>
            <a:r>
              <a:rPr lang="de-DE" sz="1800"/>
              <a:t>Cursor", …) keine </a:t>
            </a:r>
            <a:r>
              <a:rPr lang="de-DE" sz="1800" dirty="0"/>
              <a:t>Englischkenntnisse der Nutzer voraus,</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p14="http://schemas.microsoft.com/office/powerpoint/2010/main" val="392429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noProof="1"/>
              <a:t>Eine Person kann ein Angebot nicht wie vorgesehen nutzen, da ihr das Wissen darüber fehlt, wie digitale Technologien effektiv und sicher zu nutzen sind.</a:t>
            </a:r>
          </a:p>
          <a:p>
            <a:pPr marL="0" indent="0"/>
            <a:endParaRPr lang="de-DE" sz="1800" noProof="1"/>
          </a:p>
          <a:p>
            <a:pPr marL="0" indent="0"/>
            <a:r>
              <a:rPr lang="de-DE" sz="1800" noProof="1"/>
              <a:t>Nur 49 % der Deutschen verfügen über die notwendigen digitalen Basiskompetenzen.</a:t>
            </a:r>
            <a:br>
              <a:rPr lang="de-DE" sz="1800" noProof="1"/>
            </a:br>
            <a:r>
              <a:rPr lang="de-DE" sz="1800" noProof="1"/>
              <a:t>Beispiel: Nur 58 % der Deutschen trauen sich zu, verdächtige E-Mails zu erkennen. Tatsächlich erkannten in einem Experiment mit Phishing-Mails nur 57 % der Befragten einen Betrugsversuch.</a:t>
            </a:r>
            <a:br>
              <a:rPr lang="de-DE" sz="1800" noProof="1"/>
            </a:br>
            <a:r>
              <a:rPr lang="de-DE" sz="1600" noProof="1"/>
              <a:t>Quelle: D-21-Digital-Index 2024/25 / Erhebung des Bundesverbandes der Verbraucherzentralen von 2024)</a:t>
            </a:r>
          </a:p>
          <a:p>
            <a:pPr marL="0" indent="0"/>
            <a:r>
              <a:rPr lang="de-DE" sz="1600" noProof="1"/>
              <a:t>(kurzlinks.de/agpg ; kurzlinks.de/hwhp)</a:t>
            </a:r>
          </a:p>
          <a:p>
            <a:pPr marL="0" indent="0"/>
            <a:endParaRPr lang="de-DE" sz="1800" noProof="1"/>
          </a:p>
          <a:p>
            <a:endParaRPr lang="de-DE" sz="1800" noProof="1"/>
          </a:p>
          <a:p>
            <a:pPr marL="0" indent="0"/>
            <a:endParaRPr lang="de-DE" sz="1800" noProof="1"/>
          </a:p>
        </p:txBody>
      </p:sp>
      <p:sp>
        <p:nvSpPr>
          <p:cNvPr id="13" name="Inhaltsplatzhalter 12"/>
          <p:cNvSpPr>
            <a:spLocks noGrp="1"/>
          </p:cNvSpPr>
          <p:nvPr>
            <p:ph sz="half" idx="2"/>
          </p:nvPr>
        </p:nvSpPr>
        <p:spPr>
          <a:ln w="50800">
            <a:solidFill>
              <a:srgbClr val="C00000"/>
            </a:solidFill>
          </a:ln>
        </p:spPr>
        <p:txBody>
          <a:bodyPr>
            <a:normAutofit/>
          </a:bodyPr>
          <a:lstStyle/>
          <a:p>
            <a:r>
              <a:rPr lang="de-DE" sz="1800" noProof="1"/>
              <a:t>§§§:</a:t>
            </a:r>
            <a:endParaRPr lang="de-DE" sz="1800" b="0" noProof="1"/>
          </a:p>
          <a:p>
            <a:pPr marL="0" indent="0"/>
            <a:r>
              <a:rPr lang="de-DE" sz="1800" b="0" noProof="1"/>
              <a:t>Das Finanzgericht Berlin-Brandenburg urteilte, dass die elektronische Abgabe der Steuererklärung für einen 64jährigen Landwirt, der nicht mit Computern umgehen kann, unzumutbar ist.</a:t>
            </a:r>
          </a:p>
          <a:p>
            <a:pPr marL="0" indent="0"/>
            <a:r>
              <a:rPr lang="de-DE" sz="1600" b="0" noProof="1"/>
              <a:t>FG Berlin-Brandenburg 14.02.2018 – 3 K 3249/17 (kurzlinks.de/f5ze)</a:t>
            </a:r>
          </a:p>
          <a:p>
            <a:endParaRPr lang="de-DE" sz="1800" noProof="1"/>
          </a:p>
        </p:txBody>
      </p:sp>
      <p:sp>
        <p:nvSpPr>
          <p:cNvPr id="14" name="Inhaltsplatzhalter 13"/>
          <p:cNvSpPr>
            <a:spLocks noGrp="1"/>
          </p:cNvSpPr>
          <p:nvPr>
            <p:ph sz="half" idx="10"/>
          </p:nvPr>
        </p:nvSpPr>
        <p:spPr>
          <a:ln w="50800">
            <a:solidFill>
              <a:srgbClr val="C00000"/>
            </a:solidFill>
          </a:ln>
        </p:spPr>
        <p:txBody>
          <a:bodyPr>
            <a:normAutofit fontScale="85000" lnSpcReduction="10000"/>
          </a:bodyPr>
          <a:lstStyle/>
          <a:p>
            <a:r>
              <a:rPr lang="de-DE" sz="1800" noProof="1"/>
              <a:t>Beispiel:</a:t>
            </a:r>
          </a:p>
          <a:p>
            <a:pPr marL="0" indent="0"/>
            <a:r>
              <a:rPr lang="de-DE" sz="1800" b="0" noProof="1"/>
              <a:t>Aus einem Interview mit dem Vorstand der Deutschen Stiftung Patientenschutz zur elektronischen Patientenakte:</a:t>
            </a:r>
          </a:p>
          <a:p>
            <a:pPr marL="0" indent="0"/>
            <a:r>
              <a:rPr lang="de-DE" sz="1800" b="0" noProof="1"/>
              <a:t>Frage: Jetzt auch noch eine App für die Steuerung der elektronischen Krankenakte, das Freigeben von Daten und so weiter. Geht das gut?</a:t>
            </a:r>
          </a:p>
          <a:p>
            <a:pPr marL="0" indent="0"/>
            <a:r>
              <a:rPr lang="de-DE" sz="1800" b="0" noProof="1"/>
              <a:t>Antwort: … genau das hab ich dem Minister auch gesagt. Wir müssen auch diejenigen mitnehmen, die so etwas gar nicht bedienen können. Aber dazu gibt's keine Antwort des Ministers. Und er sagt: Das sollen dann Verwandte und Angehörige machen.</a:t>
            </a:r>
            <a:br>
              <a:rPr lang="de-DE" sz="1800" b="0" noProof="1"/>
            </a:br>
            <a:r>
              <a:rPr lang="de-DE" sz="1800" b="0" noProof="1"/>
              <a:t>(Quelle: SWR aktuell, https://kurzlinks.de/yyg6)</a:t>
            </a:r>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noProof="1"/>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es zwingend den Besitz eines Smartphones mit laufendem Vertrag voraussetzt. Das Angebot ist nicht über ein alternatives Gerät (etwa Laptop) verfügbar, das die Person nutzen kann.</a:t>
            </a:r>
            <a:endParaRPr lang="de-DE" sz="1800" dirty="0"/>
          </a:p>
          <a:p>
            <a:pPr marL="0" indent="0"/>
            <a:endParaRPr lang="de-DE" sz="1800" dirty="0"/>
          </a:p>
          <a:p>
            <a:pPr marL="0" indent="0"/>
            <a:endParaRPr lang="de-DE" sz="1800" dirty="0"/>
          </a:p>
          <a:p>
            <a:pPr marL="0" indent="0"/>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Beispiele:</a:t>
            </a:r>
            <a:endParaRPr lang="de-DE" sz="1800" b="0" dirty="0"/>
          </a:p>
          <a:p>
            <a:pPr marL="0" indent="0">
              <a:buFont typeface="Arial" pitchFamily="34" charset="0"/>
              <a:buChar char="•"/>
            </a:pPr>
            <a:r>
              <a:rPr lang="de-DE" sz="1800" b="0" dirty="0"/>
              <a:t> Ein Apple TV-Fernseher ist nur mit zusätzlichem iPhone sinnvoll bedienbar.</a:t>
            </a:r>
          </a:p>
          <a:p>
            <a:pPr marL="0" indent="0">
              <a:buFont typeface="Arial" pitchFamily="34" charset="0"/>
              <a:buChar char="•"/>
            </a:pPr>
            <a:r>
              <a:rPr lang="de-DE" sz="1800" b="0" dirty="0"/>
              <a:t> URLs werden in einer Informationsbroschüre nur per QR-Code abgedruckt.</a:t>
            </a:r>
          </a:p>
          <a:p>
            <a:pPr marL="0" indent="0"/>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bereit ist, der Übertragung von Daten in ein Drittland außerhalb der EU zuzustimmen.</a:t>
            </a:r>
          </a:p>
          <a:p>
            <a:pPr marL="0" indent="0"/>
            <a:endParaRPr lang="de-DE" sz="1800" b="1" dirty="0"/>
          </a:p>
          <a:p>
            <a:pPr marL="0" indent="0"/>
            <a:r>
              <a:rPr lang="de-DE" sz="1800" dirty="0"/>
              <a:t>Die </a:t>
            </a:r>
            <a:r>
              <a:rPr lang="de-DE" sz="1800" dirty="0" err="1"/>
              <a:t>Whatsapp</a:t>
            </a:r>
            <a:r>
              <a:rPr lang="de-DE" sz="1800" dirty="0"/>
              <a:t>-Nutzungsbedingungen sagen beispielsweise aus:</a:t>
            </a:r>
          </a:p>
          <a:p>
            <a:pPr marL="0" indent="0"/>
            <a:r>
              <a:rPr lang="de-DE" sz="1800" dirty="0"/>
              <a:t>„ Zum Betreiben unserer globalen Dienste müssen wir Inhalte und Informationen in unseren Rechenzentren und Systemen auf der ganzen Welt speichern und verteilen. Dies umfasst auch Länder außerhalb des Landes, in dem sich dein Wohnsitz befindet.“</a:t>
            </a:r>
          </a:p>
          <a:p>
            <a:pPr marL="0" indent="0"/>
            <a:r>
              <a:rPr lang="de-DE" sz="1800" dirty="0"/>
              <a:t>Es kann niemandem zugemutet werden, dem zuzustimmen, was </a:t>
            </a:r>
            <a:r>
              <a:rPr lang="de-DE" sz="1800" dirty="0" err="1"/>
              <a:t>Whatsapp</a:t>
            </a:r>
            <a:r>
              <a:rPr lang="de-DE" sz="1800" dirty="0"/>
              <a:t> als alleinigen Kommunikationskanal für ein Angebot ausschließt.</a:t>
            </a:r>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Nach dem US CLOUD </a:t>
            </a:r>
            <a:r>
              <a:rPr lang="de-DE" sz="1800" b="0" dirty="0" err="1"/>
              <a:t>Act</a:t>
            </a:r>
            <a:r>
              <a:rPr lang="de-DE" sz="1800" b="0" dirty="0"/>
              <a:t> können US-Behörden die Herausgabe personenbezogener und anderer Daten auch dann verlangen, wenn das gegen europäische Gesetzesvorgaben verstößt. Für betroffene Bürger ist im Prinzip kein Rechtsschutz dagegen möglich.</a:t>
            </a:r>
            <a:br>
              <a:rPr lang="de-DE" sz="1800" b="0" dirty="0"/>
            </a:br>
            <a:r>
              <a:rPr lang="de-DE" sz="1600" b="0" dirty="0"/>
              <a:t>(kurzlinks.de/h80w)</a:t>
            </a:r>
            <a:endParaRPr lang="de-DE" sz="1800" b="0" dirty="0"/>
          </a:p>
          <a:p>
            <a:pPr marL="0" indent="0"/>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Die Konferenz der unabhängigen Datenschutzbehörden des Bundes und der Länder hat wiederholt festgestellt, dass der Einsatz von Office 365 nicht datenschutzkonform möglich ist.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der zur Benutzung nötige Zeitaufwand für den Nutzer unzumutbar ist.</a:t>
            </a:r>
            <a:endParaRPr lang="de-DE" sz="1800" dirty="0"/>
          </a:p>
          <a:p>
            <a:pPr marL="0" indent="0"/>
            <a:endParaRPr lang="de-DE" sz="1800" dirty="0"/>
          </a:p>
          <a:p>
            <a:pPr marL="0" indent="0"/>
            <a:r>
              <a:rPr lang="de-DE" sz="1800" dirty="0"/>
              <a:t>Wenn die digitale Lösung für den Nutzer aufwendiger ist als eine früher verfügbare oder denkbare analoge Lösung, ist es keine Überraschung, wenn das digitale Angebot abgelehnt wird.</a:t>
            </a:r>
          </a:p>
          <a:p>
            <a:pPr marL="0" indent="0"/>
            <a:endParaRPr lang="de-DE" sz="1800" b="1" dirty="0"/>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a:t>
            </a:r>
            <a:br>
              <a:rPr lang="de-DE" sz="1800" dirty="0"/>
            </a:br>
            <a:r>
              <a:rPr lang="de-DE" sz="1800" b="0" dirty="0"/>
              <a:t>Bund und Länder stellen durch geeignete Maßnahmen die Nutzerfreundlichkeit sowie eine einfache und intuitive </a:t>
            </a:r>
            <a:r>
              <a:rPr lang="de-DE" sz="1800" b="0" dirty="0" err="1"/>
              <a:t>Bedienbarkeit</a:t>
            </a:r>
            <a:r>
              <a:rPr lang="de-DE" sz="1800" b="0" dirty="0"/>
              <a:t> des übergreifenden Zugangs zu elektronischen Verwaltungsleistungen … sicher.</a:t>
            </a:r>
          </a:p>
          <a:p>
            <a:pPr marL="0" indent="0"/>
            <a:r>
              <a:rPr lang="de-DE" sz="1600" b="0" dirty="0"/>
              <a:t>(Onlinezugangsgesetz § 7 Abs. 1)</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Beispiele:</a:t>
            </a:r>
            <a:endParaRPr lang="de-DE" sz="1800" b="0" dirty="0"/>
          </a:p>
          <a:p>
            <a:pPr marL="0" indent="0">
              <a:buFont typeface="Arial" pitchFamily="34" charset="0"/>
              <a:buChar char="•"/>
            </a:pPr>
            <a:r>
              <a:rPr lang="de-DE" sz="1800" b="0" dirty="0"/>
              <a:t> Ein </a:t>
            </a:r>
            <a:r>
              <a:rPr lang="de-DE" sz="1800" b="0" dirty="0" err="1"/>
              <a:t>Contentmanagementsystem</a:t>
            </a:r>
            <a:r>
              <a:rPr lang="de-DE" sz="1800" b="0" dirty="0"/>
              <a:t> ist schlecht eingerichtet, sodass Redakteuren der Überblick fehlt oder sie Abläufe, die automatisierbar wären, wiederholt per Hand durchführen müssen.</a:t>
            </a:r>
          </a:p>
          <a:p>
            <a:pPr marL="0" indent="0">
              <a:buFont typeface="Arial" pitchFamily="34" charset="0"/>
              <a:buChar char="•"/>
            </a:pPr>
            <a:r>
              <a:rPr lang="de-DE" sz="1800" b="0" dirty="0"/>
              <a:t> Ein Überweisungsbeleg muss vom Bankkunden gescannt werden statt ihn (wie zuvor üblich) in den Bankbriefkasten zu werfen.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digitales Angebot aufgrund körperlicher oder kognitiver Einschränkungen nicht nutzen.</a:t>
            </a:r>
          </a:p>
          <a:p>
            <a:pPr marL="0" indent="0"/>
            <a:endParaRPr lang="de-DE" sz="1800" dirty="0"/>
          </a:p>
          <a:p>
            <a:pPr marL="0" indent="0">
              <a:buFont typeface="Arial" pitchFamily="34" charset="0"/>
              <a:buChar char="•"/>
            </a:pPr>
            <a:r>
              <a:rPr lang="de-DE" sz="1800" dirty="0"/>
              <a:t> Das kann beispielsweise zutreffen, wenn keine Bedienung mit Sprachbefehlen möglich ist oder keine Anpassungen für Kontraste, Farben und Textgröße möglich sind.</a:t>
            </a:r>
          </a:p>
          <a:p>
            <a:pPr marL="0" indent="0">
              <a:buFont typeface="Arial" pitchFamily="34" charset="0"/>
              <a:buChar char="•"/>
            </a:pPr>
            <a:r>
              <a:rPr lang="de-DE" sz="1800" dirty="0"/>
              <a:t> Personen mit kognitiven Einschränkungen können Probleme haben, sich sichere Kennwörter zu merken.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xfrm>
            <a:off x="4648200" y="3071810"/>
            <a:ext cx="4038600" cy="3429024"/>
          </a:xfrm>
          <a:ln w="50800">
            <a:solidFill>
              <a:srgbClr val="C00000"/>
            </a:solidFill>
          </a:ln>
        </p:spPr>
        <p:txBody>
          <a:bodyPr>
            <a:normAutofit fontScale="85000" lnSpcReduction="10000"/>
          </a:bodyPr>
          <a:lstStyle/>
          <a:p>
            <a:r>
              <a:rPr lang="de-DE" sz="1800" dirty="0"/>
              <a:t>§§§:</a:t>
            </a:r>
            <a:endParaRPr lang="de-DE" sz="1800" b="0" dirty="0"/>
          </a:p>
          <a:p>
            <a:pPr marL="0" indent="0">
              <a:tabLst>
                <a:tab pos="0" algn="l"/>
              </a:tabLst>
            </a:pPr>
            <a:r>
              <a:rPr lang="de-DE" sz="1800" b="0" dirty="0"/>
              <a:t>Elektronische Verwaltungsleistungen sind nach Maßgabe der </a:t>
            </a:r>
            <a:r>
              <a:rPr lang="de-DE" sz="1800" b="0" dirty="0" err="1"/>
              <a:t>Barrierefreie</a:t>
            </a:r>
            <a:r>
              <a:rPr lang="de-DE" sz="1800" b="0" dirty="0"/>
              <a:t>-Informationstechnik-Verordnung (BITV 2.0) </a:t>
            </a:r>
            <a:r>
              <a:rPr lang="de-DE" sz="1800" b="0" dirty="0" err="1"/>
              <a:t>barrierefrei</a:t>
            </a:r>
            <a:r>
              <a:rPr lang="de-DE" sz="1800" b="0" dirty="0"/>
              <a:t> zu gestalten</a:t>
            </a:r>
          </a:p>
          <a:p>
            <a:pPr marL="0" indent="0">
              <a:tabLst>
                <a:tab pos="0" algn="l"/>
              </a:tabLst>
            </a:pPr>
            <a:r>
              <a:rPr lang="de-DE" sz="1800" b="0" dirty="0"/>
              <a:t>(§ 7 Abs. 2 OZG)</a:t>
            </a:r>
          </a:p>
          <a:p>
            <a:pPr marL="0" indent="0">
              <a:tabLst>
                <a:tab pos="0" algn="l"/>
              </a:tabLst>
            </a:pPr>
            <a:r>
              <a:rPr lang="de-DE" sz="1800" b="0" dirty="0"/>
              <a:t>§ 3 BFSG Abs. 1 stellt für digitale Produkte klar: Produkte, die ein Wirtschaftsakteur auf dem Markt bereitstellt und Dienstleistungen, die er anbietet oder erbringt, müssen </a:t>
            </a:r>
            <a:r>
              <a:rPr lang="de-DE" sz="1800" b="0" dirty="0" err="1"/>
              <a:t>barrierefrei</a:t>
            </a:r>
            <a:r>
              <a:rPr lang="de-DE" sz="1800" b="0" dirty="0"/>
              <a:t> sein. Produkte und Dienstleistungen sind </a:t>
            </a:r>
            <a:r>
              <a:rPr lang="de-DE" sz="1800" b="0" dirty="0" err="1"/>
              <a:t>barrierefrei</a:t>
            </a:r>
            <a:r>
              <a:rPr lang="de-DE" sz="1800" b="0" dirty="0"/>
              <a:t>, wenn sie für Menschen mit Behinderungen in der allgemein üblichen Weise, ohne besondere Erschwernis und grundsätzlich ohne fremde Hilfe auffindbar, zugänglich und nutzbar sind.</a:t>
            </a:r>
          </a:p>
          <a:p>
            <a:endParaRPr lang="de-DE" sz="1800" dirty="0"/>
          </a:p>
        </p:txBody>
      </p:sp>
      <p:sp>
        <p:nvSpPr>
          <p:cNvPr id="14" name="Inhaltsplatzhalter 13"/>
          <p:cNvSpPr>
            <a:spLocks noGrp="1"/>
          </p:cNvSpPr>
          <p:nvPr>
            <p:ph sz="half" idx="10"/>
          </p:nvPr>
        </p:nvSpPr>
        <p:spPr>
          <a:xfrm>
            <a:off x="4643438" y="357166"/>
            <a:ext cx="4038600" cy="2500330"/>
          </a:xfrm>
          <a:ln w="50800">
            <a:solidFill>
              <a:srgbClr val="C00000"/>
            </a:solidFill>
          </a:ln>
        </p:spPr>
        <p:txBody>
          <a:bodyPr>
            <a:normAutofit/>
          </a:bodyPr>
          <a:lstStyle/>
          <a:p>
            <a:r>
              <a:rPr lang="de-DE" sz="1800" dirty="0"/>
              <a:t>Beispiel:</a:t>
            </a:r>
            <a:endParaRPr lang="de-DE" sz="1800" b="0" dirty="0"/>
          </a:p>
          <a:p>
            <a:pPr marL="0" indent="0"/>
            <a:r>
              <a:rPr lang="de-DE" sz="1800" b="0" dirty="0"/>
              <a:t>Ein ausschließlich per Touchscreen bedienbarer Fahrkartenautomat ist für Blinde nicht benutzbar.</a:t>
            </a:r>
            <a:endParaRPr lang="de-DE" sz="1800" dirty="0"/>
          </a:p>
          <a:p>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Mittel zur digitalen Kommunikation nicht nutzen, da damit die Notwendigkeit einhergeht, regelmäßig (z. B. täglich) den Nachrichteneingang über dieses Medium zu verfolgen.</a:t>
            </a:r>
            <a:endParaRPr lang="de-DE" sz="1800" dirty="0"/>
          </a:p>
          <a:p>
            <a:pPr marL="0" indent="0"/>
            <a:endParaRPr lang="de-DE" sz="1800" dirty="0"/>
          </a:p>
          <a:p>
            <a:pPr marL="0" indent="0"/>
            <a:r>
              <a:rPr lang="de-DE" sz="1800" dirty="0"/>
              <a:t>Für den Hausbriefkasten ist das geltendes Recht. Die Nutzung eines elektronischen Briefkastens kann dazu führen, dass auch dieser täglich geöffnet werden muss, um juristische Fristen nicht zu versäumen.</a:t>
            </a:r>
          </a:p>
          <a:p>
            <a:pPr marL="0" indent="0"/>
            <a:r>
              <a:rPr lang="de-DE" sz="1800" dirty="0"/>
              <a:t>Immerhin 10,8 % der befragten E-Mail-Postfachinhaber gab in einer Umfrage an, den Postfachinhalt nicht täglich zu prüfen.</a:t>
            </a:r>
          </a:p>
          <a:p>
            <a:pPr marL="0" indent="0"/>
            <a:r>
              <a:rPr lang="de-DE" sz="1600" dirty="0"/>
              <a:t>(Quelle: Umfrage des Verbands der Internetwirtschaft e.V.;  kurzlinks.de/</a:t>
            </a:r>
            <a:r>
              <a:rPr lang="de-DE" sz="1600" dirty="0" err="1"/>
              <a:t>nyry</a:t>
            </a:r>
            <a:r>
              <a:rPr lang="de-DE" sz="1600" dirty="0"/>
              <a:t>)</a:t>
            </a:r>
          </a:p>
          <a:p>
            <a:pPr marL="0" indent="0"/>
            <a:endParaRPr lang="de-DE" sz="1800" dirty="0"/>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Verwaltungsakt gilt am vierten Tag nach der Bereitstellung zum Abruf als bekannt gegeben.</a:t>
            </a:r>
          </a:p>
          <a:p>
            <a:pPr marL="0" indent="0"/>
            <a:r>
              <a:rPr lang="de-DE" sz="1600" b="0" dirty="0"/>
              <a:t>Onlinezugangsgesetz § 9 zur Benutzung eines elektronischen Postfachs</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p>
          <a:p>
            <a:pPr marL="0" indent="0"/>
            <a:r>
              <a:rPr lang="de-DE" sz="1800" b="0" dirty="0"/>
              <a:t>Die Geschäftsbedingungen des mittlerweile eingestellten Angebots E-Postbrief sahen vor: „ Der Nutzer wird daher aufgefordert, mindestens einmal werktäglich den Eingang in seinem Nutzerkonto zu kontrollieren. Von einer regelmäßigen Kenntnisnahme eines </a:t>
            </a:r>
            <a:br>
              <a:rPr lang="de-DE" sz="1800" b="0" dirty="0"/>
            </a:br>
            <a:r>
              <a:rPr lang="de-DE" sz="1800" b="0" dirty="0"/>
              <a:t>E-POSTBRIEFS mit elektronischer Zustellung durch den Privatkunden ist daher spätestens am Werktag nach Eingang im Nutzerkonto auszugehen“</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3390</Words>
  <Application>Microsoft Office PowerPoint</Application>
  <PresentationFormat>Bildschirmpräsentation (4:3)</PresentationFormat>
  <Paragraphs>314</Paragraphs>
  <Slides>30</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30</vt:i4>
      </vt:variant>
    </vt:vector>
  </HeadingPairs>
  <TitlesOfParts>
    <vt:vector size="33" baseType="lpstr">
      <vt:lpstr>Arial</vt:lpstr>
      <vt:lpstr>Calibri</vt:lpstr>
      <vt:lpstr>Larissa-Design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Ralf</dc:creator>
  <cp:lastModifiedBy>Ralf Laue</cp:lastModifiedBy>
  <cp:revision>136</cp:revision>
  <dcterms:created xsi:type="dcterms:W3CDTF">2025-03-25T15:17:12Z</dcterms:created>
  <dcterms:modified xsi:type="dcterms:W3CDTF">2025-08-22T19:42:24Z</dcterms:modified>
</cp:coreProperties>
</file>