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56" d="100"/>
          <a:sy n="156" d="100"/>
        </p:scale>
        <p:origin x="808"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8024e21e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8024e21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d47a3b6f4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d47a3b6f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47e6b425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d47e6b425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Uncertain ideas:</a:t>
            </a:r>
            <a:endParaRPr/>
          </a:p>
          <a:p>
            <a:pPr marL="457200" lvl="0" indent="-298450" algn="l" rtl="0">
              <a:spcBef>
                <a:spcPts val="0"/>
              </a:spcBef>
              <a:spcAft>
                <a:spcPts val="0"/>
              </a:spcAft>
              <a:buSzPts val="1100"/>
              <a:buChar char="-"/>
            </a:pPr>
            <a:r>
              <a:rPr lang="en"/>
              <a:t>Pressure the opposing king</a:t>
            </a:r>
            <a:endParaRPr/>
          </a:p>
          <a:p>
            <a:pPr marL="457200" lvl="0" indent="-298450" algn="l" rtl="0">
              <a:spcBef>
                <a:spcPts val="0"/>
              </a:spcBef>
              <a:spcAft>
                <a:spcPts val="0"/>
              </a:spcAft>
              <a:buSzPts val="1100"/>
              <a:buChar char="-"/>
            </a:pPr>
            <a:r>
              <a:rPr lang="en"/>
              <a:t>Control important regions of the board</a:t>
            </a:r>
            <a:endParaRPr/>
          </a:p>
          <a:p>
            <a:pPr marL="457200" lvl="0" indent="-298450" algn="l" rtl="0">
              <a:spcBef>
                <a:spcPts val="0"/>
              </a:spcBef>
              <a:spcAft>
                <a:spcPts val="0"/>
              </a:spcAft>
              <a:buSzPts val="1100"/>
              <a:buChar char="-"/>
            </a:pPr>
            <a:r>
              <a:rPr lang="en"/>
              <a:t>(Over) Protection and X-rays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47e6b425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47e6b425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06ad35af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06ad35af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5516a939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5516a93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cd83bd411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cd83bd41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d06ad35af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d06ad35af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d51ea910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d51ea910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52608d59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52608d59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d8024e21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d8024e2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d8024e21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d8024e2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d8024e21e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d8024e21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d8024e21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d8024e21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d8024e21e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cd8024e21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d8024e21e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d8024e2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d8024e21e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d8024e21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800"/>
              <a:t>Applying CBR Retrieval and Rule-Based Heuristics</a:t>
            </a:r>
            <a:br>
              <a:rPr lang="en" sz="2800"/>
            </a:br>
            <a:r>
              <a:rPr lang="en" sz="2800"/>
              <a:t>to Improve Alpha-Beta Search in Chess</a:t>
            </a:r>
            <a:endParaRPr sz="28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000"/>
              <a:t>Josep Han, Rowan Lavelle, Zach Wilkerson</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OpenAI results</a:t>
            </a:r>
            <a:endParaRPr/>
          </a:p>
        </p:txBody>
      </p:sp>
      <p:sp>
        <p:nvSpPr>
          <p:cNvPr id="115" name="Google Shape;11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Sets the board up very well for future play by the pruning AI</a:t>
            </a:r>
            <a:endParaRPr/>
          </a:p>
          <a:p>
            <a:pPr marL="457200" lvl="0" indent="-342900" algn="l" rtl="0">
              <a:spcBef>
                <a:spcPts val="0"/>
              </a:spcBef>
              <a:spcAft>
                <a:spcPts val="0"/>
              </a:spcAft>
              <a:buSzPts val="1800"/>
              <a:buChar char="-"/>
            </a:pPr>
            <a:r>
              <a:rPr lang="en"/>
              <a:t>Open vs Open: 13 moves played by AI</a:t>
            </a:r>
            <a:endParaRPr/>
          </a:p>
          <a:p>
            <a:pPr marL="457200" lvl="0" indent="-342900" algn="l" rtl="0">
              <a:spcBef>
                <a:spcPts val="0"/>
              </a:spcBef>
              <a:spcAft>
                <a:spcPts val="0"/>
              </a:spcAft>
              <a:buSzPts val="1800"/>
              <a:buChar char="-"/>
            </a:pPr>
            <a:r>
              <a:rPr lang="en"/>
              <a:t>Open vs Random Player: 5.8 moves by AI on average</a:t>
            </a:r>
            <a:endParaRPr/>
          </a:p>
          <a:p>
            <a:pPr marL="457200" lvl="0" indent="-342900" algn="l" rtl="0">
              <a:spcBef>
                <a:spcPts val="0"/>
              </a:spcBef>
              <a:spcAft>
                <a:spcPts val="0"/>
              </a:spcAft>
              <a:buSzPts val="1800"/>
              <a:buChar char="-"/>
            </a:pPr>
            <a:r>
              <a:rPr lang="en"/>
              <a:t>Open vs Base Player: 12 moves played by AI</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sz="1000"/>
              <a:t>*** Open vs Open and Open vs Base are not averages since opening game is deterministic (the opening AI plays Queen’s pawn if its making first move, and Queen’s pawn is countered by Sicilian defense) Base player will make the same move given a board, and since there is no randomness within the openAI, the same game is played once the Opening AI chooses Queen’s pawn. </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to Success = Minimize Search Costs</a:t>
            </a:r>
            <a:endParaRPr/>
          </a:p>
        </p:txBody>
      </p:sp>
      <p:sp>
        <p:nvSpPr>
          <p:cNvPr id="121" name="Google Shape;12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u="sng"/>
              <a:t>Dynamic programming</a:t>
            </a:r>
            <a:r>
              <a:rPr lang="en"/>
              <a:t> for repeated states (e.g., “transposed openings”)</a:t>
            </a:r>
            <a:endParaRPr/>
          </a:p>
          <a:p>
            <a:pPr marL="457200" lvl="0" indent="-342900" algn="l" rtl="0">
              <a:spcBef>
                <a:spcPts val="0"/>
              </a:spcBef>
              <a:spcAft>
                <a:spcPts val="0"/>
              </a:spcAft>
              <a:buSzPts val="1800"/>
              <a:buAutoNum type="arabicPeriod"/>
            </a:pPr>
            <a:r>
              <a:rPr lang="en" u="sng"/>
              <a:t>Prune</a:t>
            </a:r>
            <a:r>
              <a:rPr lang="en"/>
              <a:t> the search tree</a:t>
            </a:r>
            <a:endParaRPr/>
          </a:p>
          <a:p>
            <a:pPr marL="914400" lvl="1" indent="-317500" algn="l" rtl="0">
              <a:spcBef>
                <a:spcPts val="0"/>
              </a:spcBef>
              <a:spcAft>
                <a:spcPts val="0"/>
              </a:spcAft>
              <a:buSzPts val="1400"/>
              <a:buAutoNum type="alphaLcPeriod"/>
            </a:pPr>
            <a:r>
              <a:rPr lang="en"/>
              <a:t>Alpha-beta pruning based on heuristic score</a:t>
            </a:r>
            <a:endParaRPr/>
          </a:p>
          <a:p>
            <a:pPr marL="914400" lvl="1" indent="-317500" algn="l" rtl="0">
              <a:spcBef>
                <a:spcPts val="0"/>
              </a:spcBef>
              <a:spcAft>
                <a:spcPts val="0"/>
              </a:spcAft>
              <a:buSzPts val="1400"/>
              <a:buAutoNum type="alphaLcPeriod"/>
            </a:pPr>
            <a:r>
              <a:rPr lang="en"/>
              <a:t>Rule-based pruning based on positional information (novel approach)</a:t>
            </a:r>
            <a:endParaRPr/>
          </a:p>
        </p:txBody>
      </p:sp>
      <p:sp>
        <p:nvSpPr>
          <p:cNvPr id="122" name="Google Shape;122;p23"/>
          <p:cNvSpPr txBox="1"/>
          <p:nvPr/>
        </p:nvSpPr>
        <p:spPr>
          <a:xfrm>
            <a:off x="2217000" y="3213300"/>
            <a:ext cx="47100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Each successful prune removes</a:t>
            </a:r>
            <a:endParaRPr/>
          </a:p>
          <a:p>
            <a:pPr marL="0" lvl="0" indent="0" algn="ctr" rtl="0">
              <a:spcBef>
                <a:spcPts val="0"/>
              </a:spcBef>
              <a:spcAft>
                <a:spcPts val="0"/>
              </a:spcAft>
              <a:buNone/>
            </a:pPr>
            <a:r>
              <a:rPr lang="en" sz="2400"/>
              <a:t>b</a:t>
            </a:r>
            <a:r>
              <a:rPr lang="en" sz="2400" baseline="30000"/>
              <a:t>d-x</a:t>
            </a:r>
            <a:r>
              <a:rPr lang="en" sz="2400"/>
              <a:t> heuristic calls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Positional Considerations</a:t>
            </a:r>
            <a:endParaRPr/>
          </a:p>
        </p:txBody>
      </p:sp>
      <p:pic>
        <p:nvPicPr>
          <p:cNvPr id="128" name="Google Shape;128;p24"/>
          <p:cNvPicPr preferRelativeResize="0"/>
          <p:nvPr/>
        </p:nvPicPr>
        <p:blipFill>
          <a:blip r:embed="rId3">
            <a:alphaModFix/>
          </a:blip>
          <a:stretch>
            <a:fillRect/>
          </a:stretch>
        </p:blipFill>
        <p:spPr>
          <a:xfrm>
            <a:off x="479675" y="1218400"/>
            <a:ext cx="3478126" cy="3478126"/>
          </a:xfrm>
          <a:prstGeom prst="rect">
            <a:avLst/>
          </a:prstGeom>
          <a:noFill/>
          <a:ln>
            <a:noFill/>
          </a:ln>
        </p:spPr>
      </p:pic>
      <p:grpSp>
        <p:nvGrpSpPr>
          <p:cNvPr id="129" name="Google Shape;129;p24"/>
          <p:cNvGrpSpPr/>
          <p:nvPr/>
        </p:nvGrpSpPr>
        <p:grpSpPr>
          <a:xfrm>
            <a:off x="1578200" y="1218400"/>
            <a:ext cx="4628400" cy="2124000"/>
            <a:chOff x="1578200" y="1218400"/>
            <a:chExt cx="4628400" cy="2124000"/>
          </a:xfrm>
        </p:grpSpPr>
        <p:sp>
          <p:nvSpPr>
            <p:cNvPr id="130" name="Google Shape;130;p24"/>
            <p:cNvSpPr txBox="1"/>
            <p:nvPr/>
          </p:nvSpPr>
          <p:spPr>
            <a:xfrm>
              <a:off x="4244000" y="1218400"/>
              <a:ext cx="1962600" cy="2124000"/>
            </a:xfrm>
            <a:prstGeom prst="rect">
              <a:avLst/>
            </a:prstGeom>
            <a:solidFill>
              <a:srgbClr val="D9EAD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t>Idea:</a:t>
              </a:r>
              <a:endParaRPr u="sng"/>
            </a:p>
            <a:p>
              <a:pPr marL="0" lvl="0" indent="0" algn="l" rtl="0">
                <a:spcBef>
                  <a:spcPts val="0"/>
                </a:spcBef>
                <a:spcAft>
                  <a:spcPts val="0"/>
                </a:spcAft>
                <a:buNone/>
              </a:pPr>
              <a:r>
                <a:rPr lang="en"/>
                <a:t>c6 pawn threatened</a:t>
              </a:r>
              <a:endParaRPr/>
            </a:p>
            <a:p>
              <a:pPr marL="0" lvl="0" indent="0" algn="l" rtl="0">
                <a:spcBef>
                  <a:spcPts val="0"/>
                </a:spcBef>
                <a:spcAft>
                  <a:spcPts val="0"/>
                </a:spcAft>
                <a:buNone/>
              </a:pPr>
              <a:endParaRPr/>
            </a:p>
            <a:p>
              <a:pPr marL="0" lvl="0" indent="0" algn="l" rtl="0">
                <a:spcBef>
                  <a:spcPts val="0"/>
                </a:spcBef>
                <a:spcAft>
                  <a:spcPts val="0"/>
                </a:spcAft>
                <a:buNone/>
              </a:pPr>
              <a:r>
                <a:rPr lang="en" u="sng"/>
                <a:t>Good:</a:t>
              </a:r>
              <a:endParaRPr u="sng"/>
            </a:p>
            <a:p>
              <a:pPr marL="0" lvl="0" indent="0" algn="l" rtl="0">
                <a:spcBef>
                  <a:spcPts val="0"/>
                </a:spcBef>
                <a:spcAft>
                  <a:spcPts val="0"/>
                </a:spcAft>
                <a:buNone/>
              </a:pPr>
              <a:r>
                <a:rPr lang="en"/>
                <a:t>cxd5 (exchange)</a:t>
              </a:r>
              <a:endParaRPr/>
            </a:p>
            <a:p>
              <a:pPr marL="0" lvl="0" indent="0" algn="l" rtl="0">
                <a:spcBef>
                  <a:spcPts val="0"/>
                </a:spcBef>
                <a:spcAft>
                  <a:spcPts val="0"/>
                </a:spcAft>
                <a:buNone/>
              </a:pPr>
              <a:r>
                <a:rPr lang="en"/>
                <a:t>c5 (avoid capture)</a:t>
              </a:r>
              <a:endParaRPr/>
            </a:p>
            <a:p>
              <a:pPr marL="0" lvl="0" indent="0" algn="l" rtl="0">
                <a:spcBef>
                  <a:spcPts val="0"/>
                </a:spcBef>
                <a:spcAft>
                  <a:spcPts val="0"/>
                </a:spcAft>
                <a:buNone/>
              </a:pPr>
              <a:endParaRPr/>
            </a:p>
            <a:p>
              <a:pPr marL="0" lvl="0" indent="0" algn="l" rtl="0">
                <a:spcBef>
                  <a:spcPts val="0"/>
                </a:spcBef>
                <a:spcAft>
                  <a:spcPts val="0"/>
                </a:spcAft>
                <a:buNone/>
              </a:pPr>
              <a:r>
                <a:rPr lang="en" u="sng"/>
                <a:t>Bad:</a:t>
              </a:r>
              <a:endParaRPr u="sng"/>
            </a:p>
            <a:p>
              <a:pPr marL="0" lvl="0" indent="0" algn="l" rtl="0">
                <a:spcBef>
                  <a:spcPts val="0"/>
                </a:spcBef>
                <a:spcAft>
                  <a:spcPts val="0"/>
                </a:spcAft>
                <a:buNone/>
              </a:pPr>
              <a:r>
                <a:rPr lang="en"/>
                <a:t>Nxd5 (bad exchange)</a:t>
              </a:r>
              <a:endParaRPr/>
            </a:p>
          </p:txBody>
        </p:sp>
        <p:cxnSp>
          <p:nvCxnSpPr>
            <p:cNvPr id="131" name="Google Shape;131;p24"/>
            <p:cNvCxnSpPr/>
            <p:nvPr/>
          </p:nvCxnSpPr>
          <p:spPr>
            <a:xfrm>
              <a:off x="1578200" y="2338700"/>
              <a:ext cx="417000" cy="417000"/>
            </a:xfrm>
            <a:prstGeom prst="straightConnector1">
              <a:avLst/>
            </a:prstGeom>
            <a:noFill/>
            <a:ln w="38100" cap="flat" cmpd="sng">
              <a:solidFill>
                <a:srgbClr val="00FF00"/>
              </a:solidFill>
              <a:prstDash val="solid"/>
              <a:round/>
              <a:headEnd type="none" w="med" len="med"/>
              <a:tailEnd type="triangle" w="med" len="med"/>
            </a:ln>
          </p:spPr>
        </p:cxnSp>
        <p:cxnSp>
          <p:nvCxnSpPr>
            <p:cNvPr id="132" name="Google Shape;132;p24"/>
            <p:cNvCxnSpPr/>
            <p:nvPr/>
          </p:nvCxnSpPr>
          <p:spPr>
            <a:xfrm>
              <a:off x="1586400" y="2346875"/>
              <a:ext cx="0" cy="466200"/>
            </a:xfrm>
            <a:prstGeom prst="straightConnector1">
              <a:avLst/>
            </a:prstGeom>
            <a:noFill/>
            <a:ln w="38100" cap="flat" cmpd="sng">
              <a:solidFill>
                <a:srgbClr val="00FF00"/>
              </a:solidFill>
              <a:prstDash val="solid"/>
              <a:round/>
              <a:headEnd type="none" w="med" len="med"/>
              <a:tailEnd type="triangle" w="med" len="med"/>
            </a:ln>
          </p:spPr>
        </p:cxnSp>
        <p:cxnSp>
          <p:nvCxnSpPr>
            <p:cNvPr id="133" name="Google Shape;133;p24"/>
            <p:cNvCxnSpPr/>
            <p:nvPr/>
          </p:nvCxnSpPr>
          <p:spPr>
            <a:xfrm flipH="1">
              <a:off x="2003300" y="2330525"/>
              <a:ext cx="875100" cy="408900"/>
            </a:xfrm>
            <a:prstGeom prst="straightConnector1">
              <a:avLst/>
            </a:prstGeom>
            <a:noFill/>
            <a:ln w="38100" cap="flat" cmpd="sng">
              <a:solidFill>
                <a:srgbClr val="FF0000"/>
              </a:solidFill>
              <a:prstDash val="solid"/>
              <a:round/>
              <a:headEnd type="none" w="med" len="med"/>
              <a:tailEnd type="triangle" w="med" len="med"/>
            </a:ln>
          </p:spPr>
        </p:cxnSp>
      </p:grpSp>
      <p:grpSp>
        <p:nvGrpSpPr>
          <p:cNvPr id="134" name="Google Shape;134;p24"/>
          <p:cNvGrpSpPr/>
          <p:nvPr/>
        </p:nvGrpSpPr>
        <p:grpSpPr>
          <a:xfrm>
            <a:off x="1218425" y="1447375"/>
            <a:ext cx="5316175" cy="2186375"/>
            <a:chOff x="1218425" y="1447375"/>
            <a:chExt cx="5316175" cy="2186375"/>
          </a:xfrm>
        </p:grpSpPr>
        <p:sp>
          <p:nvSpPr>
            <p:cNvPr id="135" name="Google Shape;135;p24"/>
            <p:cNvSpPr txBox="1"/>
            <p:nvPr/>
          </p:nvSpPr>
          <p:spPr>
            <a:xfrm>
              <a:off x="4572000" y="1509750"/>
              <a:ext cx="1962600" cy="2124000"/>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t>Idea:</a:t>
              </a:r>
              <a:endParaRPr u="sng"/>
            </a:p>
            <a:p>
              <a:pPr marL="0" lvl="0" indent="0" algn="l" rtl="0">
                <a:spcBef>
                  <a:spcPts val="0"/>
                </a:spcBef>
                <a:spcAft>
                  <a:spcPts val="0"/>
                </a:spcAft>
                <a:buNone/>
              </a:pPr>
              <a:r>
                <a:rPr lang="en"/>
                <a:t>More piece activity</a:t>
              </a:r>
              <a:endParaRPr/>
            </a:p>
            <a:p>
              <a:pPr marL="0" lvl="0" indent="0" algn="l" rtl="0">
                <a:spcBef>
                  <a:spcPts val="0"/>
                </a:spcBef>
                <a:spcAft>
                  <a:spcPts val="0"/>
                </a:spcAft>
                <a:buNone/>
              </a:pPr>
              <a:endParaRPr/>
            </a:p>
            <a:p>
              <a:pPr marL="0" lvl="0" indent="0" algn="l" rtl="0">
                <a:spcBef>
                  <a:spcPts val="0"/>
                </a:spcBef>
                <a:spcAft>
                  <a:spcPts val="0"/>
                </a:spcAft>
                <a:buNone/>
              </a:pPr>
              <a:r>
                <a:rPr lang="en" u="sng"/>
                <a:t>Good:</a:t>
              </a:r>
              <a:endParaRPr u="sng"/>
            </a:p>
            <a:p>
              <a:pPr marL="0" lvl="0" indent="0" algn="l" rtl="0">
                <a:spcBef>
                  <a:spcPts val="0"/>
                </a:spcBef>
                <a:spcAft>
                  <a:spcPts val="0"/>
                </a:spcAft>
                <a:buNone/>
              </a:pPr>
              <a:r>
                <a:rPr lang="en"/>
                <a:t>Nd7 (strong defense)</a:t>
              </a:r>
              <a:endParaRPr/>
            </a:p>
            <a:p>
              <a:pPr marL="0" lvl="0" indent="0" algn="l" rtl="0">
                <a:spcBef>
                  <a:spcPts val="0"/>
                </a:spcBef>
                <a:spcAft>
                  <a:spcPts val="0"/>
                </a:spcAft>
                <a:buNone/>
              </a:pPr>
              <a:r>
                <a:rPr lang="en"/>
                <a:t>Bf5 (more active)</a:t>
              </a:r>
              <a:endParaRPr/>
            </a:p>
            <a:p>
              <a:pPr marL="0" lvl="0" indent="0" algn="l" rtl="0">
                <a:spcBef>
                  <a:spcPts val="0"/>
                </a:spcBef>
                <a:spcAft>
                  <a:spcPts val="0"/>
                </a:spcAft>
                <a:buNone/>
              </a:pPr>
              <a:endParaRPr/>
            </a:p>
            <a:p>
              <a:pPr marL="0" lvl="0" indent="0" algn="l" rtl="0">
                <a:spcBef>
                  <a:spcPts val="0"/>
                </a:spcBef>
                <a:spcAft>
                  <a:spcPts val="0"/>
                </a:spcAft>
                <a:buNone/>
              </a:pPr>
              <a:r>
                <a:rPr lang="en" u="sng"/>
                <a:t>Bad:</a:t>
              </a:r>
              <a:endParaRPr u="sng"/>
            </a:p>
            <a:p>
              <a:pPr marL="0" lvl="0" indent="0" algn="l" rtl="0">
                <a:spcBef>
                  <a:spcPts val="0"/>
                </a:spcBef>
                <a:spcAft>
                  <a:spcPts val="0"/>
                </a:spcAft>
                <a:buNone/>
              </a:pPr>
              <a:r>
                <a:rPr lang="en"/>
                <a:t>Rg8 (no progress)</a:t>
              </a:r>
              <a:endParaRPr/>
            </a:p>
          </p:txBody>
        </p:sp>
        <p:cxnSp>
          <p:nvCxnSpPr>
            <p:cNvPr id="136" name="Google Shape;136;p24"/>
            <p:cNvCxnSpPr/>
            <p:nvPr/>
          </p:nvCxnSpPr>
          <p:spPr>
            <a:xfrm>
              <a:off x="1218425" y="1520975"/>
              <a:ext cx="735900" cy="408900"/>
            </a:xfrm>
            <a:prstGeom prst="straightConnector1">
              <a:avLst/>
            </a:prstGeom>
            <a:noFill/>
            <a:ln w="38100" cap="flat" cmpd="sng">
              <a:solidFill>
                <a:srgbClr val="00FF00"/>
              </a:solidFill>
              <a:prstDash val="solid"/>
              <a:round/>
              <a:headEnd type="none" w="med" len="med"/>
              <a:tailEnd type="triangle" w="med" len="med"/>
            </a:ln>
          </p:spPr>
        </p:cxnSp>
        <p:cxnSp>
          <p:nvCxnSpPr>
            <p:cNvPr id="137" name="Google Shape;137;p24"/>
            <p:cNvCxnSpPr/>
            <p:nvPr/>
          </p:nvCxnSpPr>
          <p:spPr>
            <a:xfrm>
              <a:off x="1578200" y="1459775"/>
              <a:ext cx="1277700" cy="1277700"/>
            </a:xfrm>
            <a:prstGeom prst="straightConnector1">
              <a:avLst/>
            </a:prstGeom>
            <a:noFill/>
            <a:ln w="38100" cap="flat" cmpd="sng">
              <a:solidFill>
                <a:srgbClr val="00FF00"/>
              </a:solidFill>
              <a:prstDash val="solid"/>
              <a:round/>
              <a:headEnd type="none" w="med" len="med"/>
              <a:tailEnd type="triangle" w="med" len="med"/>
            </a:ln>
          </p:spPr>
        </p:cxnSp>
        <p:cxnSp>
          <p:nvCxnSpPr>
            <p:cNvPr id="138" name="Google Shape;138;p24"/>
            <p:cNvCxnSpPr/>
            <p:nvPr/>
          </p:nvCxnSpPr>
          <p:spPr>
            <a:xfrm rot="10800000">
              <a:off x="3311775" y="1447375"/>
              <a:ext cx="441600" cy="0"/>
            </a:xfrm>
            <a:prstGeom prst="straightConnector1">
              <a:avLst/>
            </a:prstGeom>
            <a:noFill/>
            <a:ln w="38100" cap="flat" cmpd="sng">
              <a:solidFill>
                <a:srgbClr val="FF0000"/>
              </a:solidFill>
              <a:prstDash val="solid"/>
              <a:round/>
              <a:headEnd type="none" w="med" len="med"/>
              <a:tailEnd type="triangle" w="med" len="med"/>
            </a:ln>
          </p:spPr>
        </p:cxnSp>
      </p:grpSp>
      <p:grpSp>
        <p:nvGrpSpPr>
          <p:cNvPr id="139" name="Google Shape;139;p24"/>
          <p:cNvGrpSpPr/>
          <p:nvPr/>
        </p:nvGrpSpPr>
        <p:grpSpPr>
          <a:xfrm>
            <a:off x="715375" y="1447375"/>
            <a:ext cx="6123100" cy="2420600"/>
            <a:chOff x="715375" y="1447375"/>
            <a:chExt cx="6123100" cy="2420600"/>
          </a:xfrm>
        </p:grpSpPr>
        <p:sp>
          <p:nvSpPr>
            <p:cNvPr id="140" name="Google Shape;140;p24"/>
            <p:cNvSpPr txBox="1"/>
            <p:nvPr/>
          </p:nvSpPr>
          <p:spPr>
            <a:xfrm>
              <a:off x="4875875" y="1743975"/>
              <a:ext cx="1962600" cy="2124000"/>
            </a:xfrm>
            <a:prstGeom prst="rect">
              <a:avLst/>
            </a:prstGeom>
            <a:solidFill>
              <a:srgbClr val="D9D2E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t>Idea:</a:t>
              </a:r>
              <a:endParaRPr u="sng"/>
            </a:p>
            <a:p>
              <a:pPr marL="0" lvl="0" indent="0" algn="l" rtl="0">
                <a:spcBef>
                  <a:spcPts val="0"/>
                </a:spcBef>
                <a:spcAft>
                  <a:spcPts val="0"/>
                </a:spcAft>
                <a:buNone/>
              </a:pPr>
              <a:r>
                <a:rPr lang="en"/>
                <a:t>Create threats</a:t>
              </a:r>
              <a:endParaRPr/>
            </a:p>
            <a:p>
              <a:pPr marL="0" lvl="0" indent="0" algn="l" rtl="0">
                <a:spcBef>
                  <a:spcPts val="0"/>
                </a:spcBef>
                <a:spcAft>
                  <a:spcPts val="0"/>
                </a:spcAft>
                <a:buNone/>
              </a:pPr>
              <a:endParaRPr/>
            </a:p>
            <a:p>
              <a:pPr marL="0" lvl="0" indent="0" algn="l" rtl="0">
                <a:spcBef>
                  <a:spcPts val="0"/>
                </a:spcBef>
                <a:spcAft>
                  <a:spcPts val="0"/>
                </a:spcAft>
                <a:buNone/>
              </a:pPr>
              <a:r>
                <a:rPr lang="en" u="sng"/>
                <a:t>Good:</a:t>
              </a:r>
              <a:endParaRPr u="sng"/>
            </a:p>
            <a:p>
              <a:pPr marL="0" lvl="0" indent="0" algn="l" rtl="0">
                <a:spcBef>
                  <a:spcPts val="0"/>
                </a:spcBef>
                <a:spcAft>
                  <a:spcPts val="0"/>
                </a:spcAft>
                <a:buNone/>
              </a:pPr>
              <a:r>
                <a:rPr lang="en"/>
                <a:t>Qa5+ (check)</a:t>
              </a:r>
              <a:endParaRPr/>
            </a:p>
            <a:p>
              <a:pPr marL="0" lvl="0" indent="0" algn="l" rtl="0">
                <a:spcBef>
                  <a:spcPts val="0"/>
                </a:spcBef>
                <a:spcAft>
                  <a:spcPts val="0"/>
                </a:spcAft>
                <a:buNone/>
              </a:pPr>
              <a:r>
                <a:rPr lang="en"/>
                <a:t>Bxh3 (exchange)</a:t>
              </a:r>
              <a:endParaRPr/>
            </a:p>
            <a:p>
              <a:pPr marL="0" lvl="0" indent="0" algn="l" rtl="0">
                <a:spcBef>
                  <a:spcPts val="0"/>
                </a:spcBef>
                <a:spcAft>
                  <a:spcPts val="0"/>
                </a:spcAft>
                <a:buNone/>
              </a:pPr>
              <a:endParaRPr/>
            </a:p>
            <a:p>
              <a:pPr marL="0" lvl="0" indent="0" algn="l" rtl="0">
                <a:spcBef>
                  <a:spcPts val="0"/>
                </a:spcBef>
                <a:spcAft>
                  <a:spcPts val="0"/>
                </a:spcAft>
                <a:buNone/>
              </a:pPr>
              <a:r>
                <a:rPr lang="en" u="sng"/>
                <a:t>Bad:</a:t>
              </a:r>
              <a:endParaRPr u="sng"/>
            </a:p>
            <a:p>
              <a:pPr marL="0" lvl="0" indent="0" algn="l" rtl="0">
                <a:spcBef>
                  <a:spcPts val="0"/>
                </a:spcBef>
                <a:spcAft>
                  <a:spcPts val="0"/>
                </a:spcAft>
                <a:buNone/>
              </a:pPr>
              <a:r>
                <a:rPr lang="en"/>
                <a:t>Be6 (bad exchange)</a:t>
              </a:r>
              <a:endParaRPr/>
            </a:p>
          </p:txBody>
        </p:sp>
        <p:cxnSp>
          <p:nvCxnSpPr>
            <p:cNvPr id="141" name="Google Shape;141;p24"/>
            <p:cNvCxnSpPr/>
            <p:nvPr/>
          </p:nvCxnSpPr>
          <p:spPr>
            <a:xfrm>
              <a:off x="1578200" y="1447375"/>
              <a:ext cx="2154600" cy="2154600"/>
            </a:xfrm>
            <a:prstGeom prst="straightConnector1">
              <a:avLst/>
            </a:prstGeom>
            <a:noFill/>
            <a:ln w="38100" cap="flat" cmpd="sng">
              <a:solidFill>
                <a:srgbClr val="00FF00"/>
              </a:solidFill>
              <a:prstDash val="solid"/>
              <a:round/>
              <a:headEnd type="none" w="med" len="med"/>
              <a:tailEnd type="triangle" w="med" len="med"/>
            </a:ln>
          </p:spPr>
        </p:cxnSp>
        <p:cxnSp>
          <p:nvCxnSpPr>
            <p:cNvPr id="142" name="Google Shape;142;p24"/>
            <p:cNvCxnSpPr/>
            <p:nvPr/>
          </p:nvCxnSpPr>
          <p:spPr>
            <a:xfrm flipH="1">
              <a:off x="715375" y="1463725"/>
              <a:ext cx="1304400" cy="1304400"/>
            </a:xfrm>
            <a:prstGeom prst="straightConnector1">
              <a:avLst/>
            </a:prstGeom>
            <a:noFill/>
            <a:ln w="38100" cap="flat" cmpd="sng">
              <a:solidFill>
                <a:srgbClr val="00FF00"/>
              </a:solidFill>
              <a:prstDash val="solid"/>
              <a:round/>
              <a:headEnd type="none" w="med" len="med"/>
              <a:tailEnd type="triangle" w="med" len="med"/>
            </a:ln>
          </p:spPr>
        </p:cxnSp>
        <p:cxnSp>
          <p:nvCxnSpPr>
            <p:cNvPr id="143" name="Google Shape;143;p24"/>
            <p:cNvCxnSpPr/>
            <p:nvPr/>
          </p:nvCxnSpPr>
          <p:spPr>
            <a:xfrm>
              <a:off x="1586400" y="1455550"/>
              <a:ext cx="846300" cy="846300"/>
            </a:xfrm>
            <a:prstGeom prst="straightConnector1">
              <a:avLst/>
            </a:prstGeom>
            <a:noFill/>
            <a:ln w="38100" cap="flat" cmpd="sng">
              <a:solidFill>
                <a:srgbClr val="FF0000"/>
              </a:solidFill>
              <a:prstDash val="solid"/>
              <a:round/>
              <a:headEnd type="none" w="med" len="med"/>
              <a:tailEnd type="triangle" w="med" len="med"/>
            </a:ln>
          </p:spPr>
        </p:cxnSp>
      </p:grpSp>
      <p:grpSp>
        <p:nvGrpSpPr>
          <p:cNvPr id="144" name="Google Shape;144;p24"/>
          <p:cNvGrpSpPr/>
          <p:nvPr/>
        </p:nvGrpSpPr>
        <p:grpSpPr>
          <a:xfrm>
            <a:off x="715450" y="1218400"/>
            <a:ext cx="8033550" cy="2555100"/>
            <a:chOff x="715450" y="1218400"/>
            <a:chExt cx="8033550" cy="2555100"/>
          </a:xfrm>
        </p:grpSpPr>
        <p:sp>
          <p:nvSpPr>
            <p:cNvPr id="145" name="Google Shape;145;p24"/>
            <p:cNvSpPr txBox="1"/>
            <p:nvPr/>
          </p:nvSpPr>
          <p:spPr>
            <a:xfrm>
              <a:off x="6786400" y="1218400"/>
              <a:ext cx="1962600" cy="2555100"/>
            </a:xfrm>
            <a:prstGeom prst="rect">
              <a:avLst/>
            </a:prstGeom>
            <a:solidFill>
              <a:srgbClr val="F4CCCC"/>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t>Idea:</a:t>
              </a:r>
              <a:endParaRPr u="sng"/>
            </a:p>
            <a:p>
              <a:pPr marL="0" lvl="0" indent="0" algn="l" rtl="0">
                <a:spcBef>
                  <a:spcPts val="0"/>
                </a:spcBef>
                <a:spcAft>
                  <a:spcPts val="0"/>
                </a:spcAft>
                <a:buNone/>
              </a:pPr>
              <a:r>
                <a:rPr lang="en"/>
                <a:t>Pressure the</a:t>
              </a:r>
              <a:br>
                <a:rPr lang="en"/>
              </a:br>
              <a:r>
                <a:rPr lang="en"/>
                <a:t>opposing king</a:t>
              </a:r>
              <a:endParaRPr/>
            </a:p>
            <a:p>
              <a:pPr marL="0" lvl="0" indent="0" algn="l" rtl="0">
                <a:spcBef>
                  <a:spcPts val="0"/>
                </a:spcBef>
                <a:spcAft>
                  <a:spcPts val="0"/>
                </a:spcAft>
                <a:buNone/>
              </a:pPr>
              <a:endParaRPr/>
            </a:p>
            <a:p>
              <a:pPr marL="0" lvl="0" indent="0" algn="l" rtl="0">
                <a:spcBef>
                  <a:spcPts val="0"/>
                </a:spcBef>
                <a:spcAft>
                  <a:spcPts val="0"/>
                </a:spcAft>
                <a:buNone/>
              </a:pPr>
              <a:r>
                <a:rPr lang="en" u="sng"/>
                <a:t>Good:</a:t>
              </a:r>
              <a:endParaRPr u="sng"/>
            </a:p>
            <a:p>
              <a:pPr marL="0" lvl="0" indent="0" algn="l" rtl="0">
                <a:spcBef>
                  <a:spcPts val="0"/>
                </a:spcBef>
                <a:spcAft>
                  <a:spcPts val="0"/>
                </a:spcAft>
                <a:buNone/>
              </a:pPr>
              <a:r>
                <a:rPr lang="en"/>
                <a:t>Qa5+?</a:t>
              </a:r>
              <a:endParaRPr/>
            </a:p>
            <a:p>
              <a:pPr marL="0" lvl="0" indent="0" algn="l" rtl="0">
                <a:spcBef>
                  <a:spcPts val="0"/>
                </a:spcBef>
                <a:spcAft>
                  <a:spcPts val="0"/>
                </a:spcAft>
                <a:buNone/>
              </a:pPr>
              <a:r>
                <a:rPr lang="en"/>
                <a:t>Bg4?</a:t>
              </a:r>
              <a:endParaRPr/>
            </a:p>
            <a:p>
              <a:pPr marL="0" lvl="0" indent="0" algn="l" rtl="0">
                <a:spcBef>
                  <a:spcPts val="0"/>
                </a:spcBef>
                <a:spcAft>
                  <a:spcPts val="0"/>
                </a:spcAft>
                <a:buNone/>
              </a:pPr>
              <a:endParaRPr/>
            </a:p>
            <a:p>
              <a:pPr marL="0" lvl="0" indent="0" algn="l" rtl="0">
                <a:spcBef>
                  <a:spcPts val="0"/>
                </a:spcBef>
                <a:spcAft>
                  <a:spcPts val="0"/>
                </a:spcAft>
                <a:buNone/>
              </a:pPr>
              <a:r>
                <a:rPr lang="en" u="sng"/>
                <a:t>Bad:</a:t>
              </a:r>
              <a:endParaRPr u="sng"/>
            </a:p>
            <a:p>
              <a:pPr marL="0" lvl="0" indent="0" algn="l" rtl="0">
                <a:spcBef>
                  <a:spcPts val="0"/>
                </a:spcBef>
                <a:spcAft>
                  <a:spcPts val="0"/>
                </a:spcAft>
                <a:buNone/>
              </a:pPr>
              <a:r>
                <a:rPr lang="en"/>
                <a:t>Qa5+?</a:t>
              </a:r>
              <a:endParaRPr/>
            </a:p>
            <a:p>
              <a:pPr marL="0" lvl="0" indent="0" algn="l" rtl="0">
                <a:spcBef>
                  <a:spcPts val="0"/>
                </a:spcBef>
                <a:spcAft>
                  <a:spcPts val="0"/>
                </a:spcAft>
                <a:buNone/>
              </a:pPr>
              <a:r>
                <a:rPr lang="en"/>
                <a:t>Bg4?</a:t>
              </a:r>
              <a:endParaRPr/>
            </a:p>
          </p:txBody>
        </p:sp>
        <p:cxnSp>
          <p:nvCxnSpPr>
            <p:cNvPr id="146" name="Google Shape;146;p24"/>
            <p:cNvCxnSpPr/>
            <p:nvPr/>
          </p:nvCxnSpPr>
          <p:spPr>
            <a:xfrm flipH="1">
              <a:off x="715450" y="1463725"/>
              <a:ext cx="1312500" cy="1312500"/>
            </a:xfrm>
            <a:prstGeom prst="straightConnector1">
              <a:avLst/>
            </a:prstGeom>
            <a:noFill/>
            <a:ln w="38100" cap="flat" cmpd="sng">
              <a:solidFill>
                <a:srgbClr val="00FF00"/>
              </a:solidFill>
              <a:prstDash val="solid"/>
              <a:round/>
              <a:headEnd type="none" w="med" len="med"/>
              <a:tailEnd type="triangle" w="med" len="med"/>
            </a:ln>
          </p:spPr>
        </p:cxnSp>
        <p:cxnSp>
          <p:nvCxnSpPr>
            <p:cNvPr id="147" name="Google Shape;147;p24"/>
            <p:cNvCxnSpPr/>
            <p:nvPr/>
          </p:nvCxnSpPr>
          <p:spPr>
            <a:xfrm>
              <a:off x="1586400" y="1447375"/>
              <a:ext cx="1721400" cy="1721400"/>
            </a:xfrm>
            <a:prstGeom prst="straightConnector1">
              <a:avLst/>
            </a:prstGeom>
            <a:noFill/>
            <a:ln w="38100" cap="flat" cmpd="sng">
              <a:solidFill>
                <a:srgbClr val="00FF00"/>
              </a:solidFill>
              <a:prstDash val="solid"/>
              <a:round/>
              <a:headEnd type="none" w="med" len="med"/>
              <a:tailEnd type="triangle" w="med" len="med"/>
            </a:ln>
          </p:spPr>
        </p:cxnSp>
      </p:grpSp>
      <p:grpSp>
        <p:nvGrpSpPr>
          <p:cNvPr id="148" name="Google Shape;148;p24"/>
          <p:cNvGrpSpPr/>
          <p:nvPr/>
        </p:nvGrpSpPr>
        <p:grpSpPr>
          <a:xfrm>
            <a:off x="736075" y="1463725"/>
            <a:ext cx="2559500" cy="3050125"/>
            <a:chOff x="736075" y="1463725"/>
            <a:chExt cx="2559500" cy="3050125"/>
          </a:xfrm>
        </p:grpSpPr>
        <p:cxnSp>
          <p:nvCxnSpPr>
            <p:cNvPr id="149" name="Google Shape;149;p24"/>
            <p:cNvCxnSpPr/>
            <p:nvPr/>
          </p:nvCxnSpPr>
          <p:spPr>
            <a:xfrm flipH="1">
              <a:off x="736075" y="1471900"/>
              <a:ext cx="1283700" cy="1283700"/>
            </a:xfrm>
            <a:prstGeom prst="straightConnector1">
              <a:avLst/>
            </a:prstGeom>
            <a:noFill/>
            <a:ln w="38100" cap="flat" cmpd="sng">
              <a:solidFill>
                <a:srgbClr val="FF0000"/>
              </a:solidFill>
              <a:prstDash val="solid"/>
              <a:round/>
              <a:headEnd type="none" w="med" len="med"/>
              <a:tailEnd type="triangle" w="med" len="med"/>
            </a:ln>
          </p:spPr>
        </p:cxnSp>
        <p:cxnSp>
          <p:nvCxnSpPr>
            <p:cNvPr id="150" name="Google Shape;150;p24"/>
            <p:cNvCxnSpPr/>
            <p:nvPr/>
          </p:nvCxnSpPr>
          <p:spPr>
            <a:xfrm>
              <a:off x="1594575" y="1463725"/>
              <a:ext cx="1701000" cy="1701000"/>
            </a:xfrm>
            <a:prstGeom prst="straightConnector1">
              <a:avLst/>
            </a:prstGeom>
            <a:noFill/>
            <a:ln w="38100" cap="flat" cmpd="sng">
              <a:solidFill>
                <a:srgbClr val="FF0000"/>
              </a:solidFill>
              <a:prstDash val="solid"/>
              <a:round/>
              <a:headEnd type="none" w="med" len="med"/>
              <a:tailEnd type="triangle" w="med" len="med"/>
            </a:ln>
          </p:spPr>
        </p:cxnSp>
        <p:cxnSp>
          <p:nvCxnSpPr>
            <p:cNvPr id="151" name="Google Shape;151;p24"/>
            <p:cNvCxnSpPr/>
            <p:nvPr/>
          </p:nvCxnSpPr>
          <p:spPr>
            <a:xfrm rot="10800000" flipH="1">
              <a:off x="1578200" y="4076450"/>
              <a:ext cx="437400" cy="437400"/>
            </a:xfrm>
            <a:prstGeom prst="straightConnector1">
              <a:avLst/>
            </a:prstGeom>
            <a:noFill/>
            <a:ln w="38100" cap="flat" cmpd="sng">
              <a:solidFill>
                <a:srgbClr val="00FF00"/>
              </a:solidFill>
              <a:prstDash val="solid"/>
              <a:round/>
              <a:headEnd type="none" w="med" len="med"/>
              <a:tailEnd type="triangle" w="med" len="med"/>
            </a:ln>
          </p:spPr>
        </p:cxnSp>
        <p:cxnSp>
          <p:nvCxnSpPr>
            <p:cNvPr id="152" name="Google Shape;152;p24"/>
            <p:cNvCxnSpPr/>
            <p:nvPr/>
          </p:nvCxnSpPr>
          <p:spPr>
            <a:xfrm rot="10800000">
              <a:off x="2862050" y="3610725"/>
              <a:ext cx="0" cy="433500"/>
            </a:xfrm>
            <a:prstGeom prst="straightConnector1">
              <a:avLst/>
            </a:prstGeom>
            <a:noFill/>
            <a:ln w="38100" cap="flat" cmpd="sng">
              <a:solidFill>
                <a:srgbClr val="00FF00"/>
              </a:solidFill>
              <a:prstDash val="solid"/>
              <a:round/>
              <a:headEnd type="none" w="med" len="med"/>
              <a:tailEnd type="triangle" w="med" len="med"/>
            </a:ln>
          </p:spPr>
        </p:cxnSp>
      </p:grpSp>
      <p:sp>
        <p:nvSpPr>
          <p:cNvPr id="153" name="Google Shape;153;p24"/>
          <p:cNvSpPr txBox="1"/>
          <p:nvPr/>
        </p:nvSpPr>
        <p:spPr>
          <a:xfrm>
            <a:off x="5198375" y="4143300"/>
            <a:ext cx="2677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Pruning </a:t>
            </a:r>
            <a:r>
              <a:rPr lang="en" sz="1800" i="1"/>
              <a:t>must</a:t>
            </a:r>
            <a:r>
              <a:rPr lang="en" sz="1800"/>
              <a:t> be certain</a:t>
            </a:r>
            <a:endParaRPr sz="1800"/>
          </a:p>
        </p:txBody>
      </p:sp>
      <p:sp>
        <p:nvSpPr>
          <p:cNvPr id="154" name="Google Shape;154;p24"/>
          <p:cNvSpPr txBox="1"/>
          <p:nvPr/>
        </p:nvSpPr>
        <p:spPr>
          <a:xfrm>
            <a:off x="0" y="4804800"/>
            <a:ext cx="6089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Figure constructed using lichess.com/editor</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1000"/>
                                        <p:tgtEl>
                                          <p:spTgt spid="1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129"/>
                                        </p:tgtEl>
                                      </p:cBhvr>
                                    </p:animEffect>
                                    <p:set>
                                      <p:cBhvr>
                                        <p:cTn id="12" dur="1" fill="hold">
                                          <p:stCondLst>
                                            <p:cond delay="1000"/>
                                          </p:stCondLst>
                                        </p:cTn>
                                        <p:tgtEl>
                                          <p:spTgt spid="129"/>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34"/>
                                        </p:tgtEl>
                                        <p:attrNameLst>
                                          <p:attrName>style.visibility</p:attrName>
                                        </p:attrNameLst>
                                      </p:cBhvr>
                                      <p:to>
                                        <p:strVal val="visible"/>
                                      </p:to>
                                    </p:set>
                                    <p:animEffect transition="in" filter="fade">
                                      <p:cBhvr>
                                        <p:cTn id="15" dur="1000"/>
                                        <p:tgtEl>
                                          <p:spTgt spid="1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1000"/>
                                        <p:tgtEl>
                                          <p:spTgt spid="134"/>
                                        </p:tgtEl>
                                      </p:cBhvr>
                                    </p:animEffect>
                                    <p:set>
                                      <p:cBhvr>
                                        <p:cTn id="20" dur="1" fill="hold">
                                          <p:stCondLst>
                                            <p:cond delay="1000"/>
                                          </p:stCondLst>
                                        </p:cTn>
                                        <p:tgtEl>
                                          <p:spTgt spid="134"/>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39"/>
                                        </p:tgtEl>
                                        <p:attrNameLst>
                                          <p:attrName>style.visibility</p:attrName>
                                        </p:attrNameLst>
                                      </p:cBhvr>
                                      <p:to>
                                        <p:strVal val="visible"/>
                                      </p:to>
                                    </p:set>
                                    <p:animEffect transition="in" filter="fade">
                                      <p:cBhvr>
                                        <p:cTn id="23" dur="1000"/>
                                        <p:tgtEl>
                                          <p:spTgt spid="13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1000"/>
                                        <p:tgtEl>
                                          <p:spTgt spid="139"/>
                                        </p:tgtEl>
                                      </p:cBhvr>
                                    </p:animEffect>
                                    <p:set>
                                      <p:cBhvr>
                                        <p:cTn id="28" dur="1" fill="hold">
                                          <p:stCondLst>
                                            <p:cond delay="1000"/>
                                          </p:stCondLst>
                                        </p:cTn>
                                        <p:tgtEl>
                                          <p:spTgt spid="139"/>
                                        </p:tgtEl>
                                        <p:attrNameLst>
                                          <p:attrName>style.visibility</p:attrName>
                                        </p:attrNameLst>
                                      </p:cBhvr>
                                      <p:to>
                                        <p:strVal val="hidden"/>
                                      </p:to>
                                    </p:se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1000"/>
                                        <p:tgtEl>
                                          <p:spTgt spid="1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1000"/>
                                        <p:tgtEl>
                                          <p:spTgt spid="144"/>
                                        </p:tgtEl>
                                      </p:cBhvr>
                                    </p:animEffect>
                                    <p:set>
                                      <p:cBhvr>
                                        <p:cTn id="37" dur="1" fill="hold">
                                          <p:stCondLst>
                                            <p:cond delay="1000"/>
                                          </p:stCondLst>
                                        </p:cTn>
                                        <p:tgtEl>
                                          <p:spTgt spid="144"/>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148"/>
                                        </p:tgtEl>
                                        <p:attrNameLst>
                                          <p:attrName>style.visibility</p:attrName>
                                        </p:attrNameLst>
                                      </p:cBhvr>
                                      <p:to>
                                        <p:strVal val="visible"/>
                                      </p:to>
                                    </p:set>
                                    <p:animEffect transition="in" filter="fade">
                                      <p:cBhvr>
                                        <p:cTn id="40" dur="1000"/>
                                        <p:tgtEl>
                                          <p:spTgt spid="148"/>
                                        </p:tgtEl>
                                      </p:cBhvr>
                                    </p:animEffect>
                                  </p:childTnLst>
                                </p:cTn>
                              </p:par>
                              <p:par>
                                <p:cTn id="41" presetID="10" presetClass="entr" presetSubtype="0" fill="hold" nodeType="withEffect">
                                  <p:stCondLst>
                                    <p:cond delay="0"/>
                                  </p:stCondLst>
                                  <p:childTnLst>
                                    <p:set>
                                      <p:cBhvr>
                                        <p:cTn id="42" dur="1" fill="hold">
                                          <p:stCondLst>
                                            <p:cond delay="0"/>
                                          </p:stCondLst>
                                        </p:cTn>
                                        <p:tgtEl>
                                          <p:spTgt spid="153"/>
                                        </p:tgtEl>
                                        <p:attrNameLst>
                                          <p:attrName>style.visibility</p:attrName>
                                        </p:attrNameLst>
                                      </p:cBhvr>
                                      <p:to>
                                        <p:strVal val="visible"/>
                                      </p:to>
                                    </p:set>
                                    <p:animEffect transition="in" filter="fade">
                                      <p:cBhvr>
                                        <p:cTn id="43" dur="10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Pruning Model Evolution</a:t>
            </a:r>
            <a:endParaRPr/>
          </a:p>
        </p:txBody>
      </p:sp>
      <p:sp>
        <p:nvSpPr>
          <p:cNvPr id="160" name="Google Shape;160;p25"/>
          <p:cNvSpPr txBox="1">
            <a:spLocks noGrp="1"/>
          </p:cNvSpPr>
          <p:nvPr>
            <p:ph type="body" idx="1"/>
          </p:nvPr>
        </p:nvSpPr>
        <p:spPr>
          <a:xfrm>
            <a:off x="311700" y="1152475"/>
            <a:ext cx="8520600" cy="760800"/>
          </a:xfrm>
          <a:prstGeom prst="rect">
            <a:avLst/>
          </a:prstGeom>
          <a:solidFill>
            <a:srgbClr val="D9EAD3"/>
          </a:solidFill>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dirty="0"/>
              <a:t>Case-based Reasoner					Case matching based on rules</a:t>
            </a:r>
            <a:br>
              <a:rPr lang="en" dirty="0"/>
            </a:br>
            <a:r>
              <a:rPr lang="en" dirty="0"/>
              <a:t>						adaptations for specific exceptions</a:t>
            </a:r>
            <a:endParaRPr dirty="0"/>
          </a:p>
        </p:txBody>
      </p:sp>
      <p:sp>
        <p:nvSpPr>
          <p:cNvPr id="161" name="Google Shape;161;p25"/>
          <p:cNvSpPr txBox="1">
            <a:spLocks noGrp="1"/>
          </p:cNvSpPr>
          <p:nvPr>
            <p:ph type="body" idx="1"/>
          </p:nvPr>
        </p:nvSpPr>
        <p:spPr>
          <a:xfrm>
            <a:off x="311700" y="2343750"/>
            <a:ext cx="8520600" cy="760800"/>
          </a:xfrm>
          <a:prstGeom prst="rect">
            <a:avLst/>
          </a:prstGeom>
          <a:solidFill>
            <a:srgbClr val="C9DAF8"/>
          </a:solidFill>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dirty="0"/>
              <a:t>Hierarchical rule-based model				Rule tiers to describe situations</a:t>
            </a:r>
            <a:br>
              <a:rPr lang="en" dirty="0"/>
            </a:br>
            <a:r>
              <a:rPr lang="en" dirty="0"/>
              <a:t>						and specific options</a:t>
            </a:r>
            <a:endParaRPr dirty="0"/>
          </a:p>
        </p:txBody>
      </p:sp>
      <p:sp>
        <p:nvSpPr>
          <p:cNvPr id="162" name="Google Shape;162;p25"/>
          <p:cNvSpPr txBox="1">
            <a:spLocks noGrp="1"/>
          </p:cNvSpPr>
          <p:nvPr>
            <p:ph type="body" idx="1"/>
          </p:nvPr>
        </p:nvSpPr>
        <p:spPr>
          <a:xfrm>
            <a:off x="311700" y="3588925"/>
            <a:ext cx="8520600" cy="760800"/>
          </a:xfrm>
          <a:prstGeom prst="rect">
            <a:avLst/>
          </a:prstGeom>
          <a:solidFill>
            <a:srgbClr val="D9D2E9"/>
          </a:solidFill>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dirty="0"/>
              <a:t>Broad rule-based model				Broad rule applications</a:t>
            </a:r>
            <a:br>
              <a:rPr lang="en" dirty="0"/>
            </a:br>
            <a:r>
              <a:rPr lang="en" dirty="0"/>
              <a:t>						combinations add specificity</a:t>
            </a:r>
            <a:endParaRPr dirty="0"/>
          </a:p>
        </p:txBody>
      </p:sp>
      <p:cxnSp>
        <p:nvCxnSpPr>
          <p:cNvPr id="163" name="Google Shape;163;p25"/>
          <p:cNvCxnSpPr>
            <a:stCxn id="160" idx="2"/>
            <a:endCxn id="161" idx="0"/>
          </p:cNvCxnSpPr>
          <p:nvPr/>
        </p:nvCxnSpPr>
        <p:spPr>
          <a:xfrm>
            <a:off x="4572000" y="1913275"/>
            <a:ext cx="0" cy="430500"/>
          </a:xfrm>
          <a:prstGeom prst="straightConnector1">
            <a:avLst/>
          </a:prstGeom>
          <a:noFill/>
          <a:ln w="9525" cap="flat" cmpd="sng">
            <a:solidFill>
              <a:schemeClr val="dk2"/>
            </a:solidFill>
            <a:prstDash val="solid"/>
            <a:round/>
            <a:headEnd type="none" w="med" len="med"/>
            <a:tailEnd type="triangle" w="med" len="med"/>
          </a:ln>
        </p:spPr>
      </p:cxnSp>
      <p:cxnSp>
        <p:nvCxnSpPr>
          <p:cNvPr id="164" name="Google Shape;164;p25"/>
          <p:cNvCxnSpPr>
            <a:stCxn id="161" idx="2"/>
            <a:endCxn id="162" idx="0"/>
          </p:cNvCxnSpPr>
          <p:nvPr/>
        </p:nvCxnSpPr>
        <p:spPr>
          <a:xfrm>
            <a:off x="4572000" y="3104550"/>
            <a:ext cx="0" cy="484500"/>
          </a:xfrm>
          <a:prstGeom prst="straightConnector1">
            <a:avLst/>
          </a:prstGeom>
          <a:noFill/>
          <a:ln w="9525" cap="flat" cmpd="sng">
            <a:solidFill>
              <a:schemeClr val="dk2"/>
            </a:solidFill>
            <a:prstDash val="solid"/>
            <a:round/>
            <a:headEnd type="none" w="med" len="med"/>
            <a:tailEnd type="triangle" w="med" len="med"/>
          </a:ln>
        </p:spPr>
      </p:cxnSp>
      <p:sp>
        <p:nvSpPr>
          <p:cNvPr id="165" name="Google Shape;165;p25"/>
          <p:cNvSpPr txBox="1"/>
          <p:nvPr/>
        </p:nvSpPr>
        <p:spPr>
          <a:xfrm rot="-900029">
            <a:off x="1886996" y="1078569"/>
            <a:ext cx="5369990" cy="461803"/>
          </a:xfrm>
          <a:prstGeom prst="rect">
            <a:avLst/>
          </a:prstGeom>
          <a:solidFill>
            <a:srgbClr val="F4CCCC"/>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rgbClr val="FF0000"/>
                </a:solidFill>
              </a:rPr>
              <a:t>Too many things to match/adapt - no time benefit</a:t>
            </a:r>
            <a:endParaRPr sz="1800">
              <a:solidFill>
                <a:srgbClr val="FF0000"/>
              </a:solidFill>
            </a:endParaRPr>
          </a:p>
        </p:txBody>
      </p:sp>
      <p:sp>
        <p:nvSpPr>
          <p:cNvPr id="166" name="Google Shape;166;p25"/>
          <p:cNvSpPr txBox="1"/>
          <p:nvPr/>
        </p:nvSpPr>
        <p:spPr>
          <a:xfrm rot="-900124">
            <a:off x="2236704" y="2417050"/>
            <a:ext cx="4670590" cy="461803"/>
          </a:xfrm>
          <a:prstGeom prst="rect">
            <a:avLst/>
          </a:prstGeom>
          <a:solidFill>
            <a:srgbClr val="F4CCCC"/>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rgbClr val="FF0000"/>
                </a:solidFill>
              </a:rPr>
              <a:t>Too inflexible - often too much pruning</a:t>
            </a:r>
            <a:endParaRPr sz="1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1000"/>
                                        <p:tgtEl>
                                          <p:spTgt spid="16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3"/>
                                        </p:tgtEl>
                                        <p:attrNameLst>
                                          <p:attrName>style.visibility</p:attrName>
                                        </p:attrNameLst>
                                      </p:cBhvr>
                                      <p:to>
                                        <p:strVal val="visible"/>
                                      </p:to>
                                    </p:set>
                                    <p:animEffect transition="in" filter="fade">
                                      <p:cBhvr>
                                        <p:cTn id="11" dur="1000"/>
                                        <p:tgtEl>
                                          <p:spTgt spid="163"/>
                                        </p:tgtEl>
                                      </p:cBhvr>
                                    </p:animEffect>
                                  </p:childTnLst>
                                </p:cTn>
                              </p:par>
                              <p:par>
                                <p:cTn id="12" presetID="10" presetClass="entr" presetSubtype="0" fill="hold" nodeType="withEffect">
                                  <p:stCondLst>
                                    <p:cond delay="0"/>
                                  </p:stCondLst>
                                  <p:childTnLst>
                                    <p:set>
                                      <p:cBhvr>
                                        <p:cTn id="13" dur="1" fill="hold">
                                          <p:stCondLst>
                                            <p:cond delay="0"/>
                                          </p:stCondLst>
                                        </p:cTn>
                                        <p:tgtEl>
                                          <p:spTgt spid="161"/>
                                        </p:tgtEl>
                                        <p:attrNameLst>
                                          <p:attrName>style.visibility</p:attrName>
                                        </p:attrNameLst>
                                      </p:cBhvr>
                                      <p:to>
                                        <p:strVal val="visible"/>
                                      </p:to>
                                    </p:set>
                                    <p:animEffect transition="in" filter="fade">
                                      <p:cBhvr>
                                        <p:cTn id="14" dur="1000"/>
                                        <p:tgtEl>
                                          <p:spTgt spid="16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66"/>
                                        </p:tgtEl>
                                        <p:attrNameLst>
                                          <p:attrName>style.visibility</p:attrName>
                                        </p:attrNameLst>
                                      </p:cBhvr>
                                      <p:to>
                                        <p:strVal val="visible"/>
                                      </p:to>
                                    </p:set>
                                    <p:animEffect transition="in" filter="fade">
                                      <p:cBhvr>
                                        <p:cTn id="19" dur="1000"/>
                                        <p:tgtEl>
                                          <p:spTgt spid="166"/>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64"/>
                                        </p:tgtEl>
                                        <p:attrNameLst>
                                          <p:attrName>style.visibility</p:attrName>
                                        </p:attrNameLst>
                                      </p:cBhvr>
                                      <p:to>
                                        <p:strVal val="visible"/>
                                      </p:to>
                                    </p:set>
                                    <p:animEffect transition="in" filter="fade">
                                      <p:cBhvr>
                                        <p:cTn id="23" dur="1000"/>
                                        <p:tgtEl>
                                          <p:spTgt spid="164"/>
                                        </p:tgtEl>
                                      </p:cBhvr>
                                    </p:animEffect>
                                  </p:childTnLst>
                                </p:cTn>
                              </p:par>
                              <p:par>
                                <p:cTn id="24" presetID="10" presetClass="entr" presetSubtype="0" fill="hold" nodeType="withEffect">
                                  <p:stCondLst>
                                    <p:cond delay="0"/>
                                  </p:stCondLst>
                                  <p:childTnLst>
                                    <p:set>
                                      <p:cBhvr>
                                        <p:cTn id="25" dur="1" fill="hold">
                                          <p:stCondLst>
                                            <p:cond delay="0"/>
                                          </p:stCondLst>
                                        </p:cTn>
                                        <p:tgtEl>
                                          <p:spTgt spid="162"/>
                                        </p:tgtEl>
                                        <p:attrNameLst>
                                          <p:attrName>style.visibility</p:attrName>
                                        </p:attrNameLst>
                                      </p:cBhvr>
                                      <p:to>
                                        <p:strVal val="visible"/>
                                      </p:to>
                                    </p:set>
                                    <p:animEffect transition="in" filter="fade">
                                      <p:cBhvr>
                                        <p:cTn id="26"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Highlights and Testing Plan</a:t>
            </a:r>
            <a:endParaRPr/>
          </a:p>
        </p:txBody>
      </p:sp>
      <p:sp>
        <p:nvSpPr>
          <p:cNvPr id="172" name="Google Shape;17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Max pruning conditions: consider moves that...</a:t>
            </a:r>
            <a:endParaRPr/>
          </a:p>
          <a:p>
            <a:pPr marL="914400" lvl="1" indent="-317500" algn="l" rtl="0">
              <a:spcBef>
                <a:spcPts val="0"/>
              </a:spcBef>
              <a:spcAft>
                <a:spcPts val="0"/>
              </a:spcAft>
              <a:buSzPts val="1400"/>
              <a:buAutoNum type="alphaLcPeriod"/>
            </a:pPr>
            <a:r>
              <a:rPr lang="en"/>
              <a:t>Save your threatened pieces (*maybe not interventions*)</a:t>
            </a:r>
            <a:endParaRPr/>
          </a:p>
          <a:p>
            <a:pPr marL="914400" lvl="1" indent="-317500" algn="l" rtl="0">
              <a:spcBef>
                <a:spcPts val="0"/>
              </a:spcBef>
              <a:spcAft>
                <a:spcPts val="0"/>
              </a:spcAft>
              <a:buSzPts val="1400"/>
              <a:buAutoNum type="alphaLcPeriod"/>
            </a:pPr>
            <a:r>
              <a:rPr lang="en"/>
              <a:t>Improve your piece activity </a:t>
            </a:r>
            <a:endParaRPr/>
          </a:p>
          <a:p>
            <a:pPr marL="914400" lvl="1" indent="-317500" algn="l" rtl="0">
              <a:spcBef>
                <a:spcPts val="0"/>
              </a:spcBef>
              <a:spcAft>
                <a:spcPts val="0"/>
              </a:spcAft>
              <a:buSzPts val="1400"/>
              <a:buAutoNum type="alphaLcPeriod"/>
            </a:pPr>
            <a:r>
              <a:rPr lang="en"/>
              <a:t>Capture opposing pieces</a:t>
            </a:r>
            <a:endParaRPr/>
          </a:p>
          <a:p>
            <a:pPr marL="914400" lvl="1" indent="-317500" algn="l" rtl="0">
              <a:spcBef>
                <a:spcPts val="0"/>
              </a:spcBef>
              <a:spcAft>
                <a:spcPts val="0"/>
              </a:spcAft>
              <a:buSzPts val="1400"/>
              <a:buAutoNum type="alphaLcPeriod"/>
            </a:pPr>
            <a:r>
              <a:rPr lang="en"/>
              <a:t>Don’t trap you in losing exchanges</a:t>
            </a:r>
            <a:br>
              <a:rPr lang="en"/>
            </a:br>
            <a:endParaRPr/>
          </a:p>
          <a:p>
            <a:pPr marL="457200" lvl="0" indent="-342900" algn="l" rtl="0">
              <a:spcBef>
                <a:spcPts val="0"/>
              </a:spcBef>
              <a:spcAft>
                <a:spcPts val="0"/>
              </a:spcAft>
              <a:buSzPts val="1800"/>
              <a:buAutoNum type="arabicPeriod"/>
            </a:pPr>
            <a:r>
              <a:rPr lang="en"/>
              <a:t>Min pruning conditions (necessarily simplified)</a:t>
            </a:r>
            <a:endParaRPr/>
          </a:p>
          <a:p>
            <a:pPr marL="914400" lvl="1" indent="-317500" algn="l" rtl="0">
              <a:spcBef>
                <a:spcPts val="0"/>
              </a:spcBef>
              <a:spcAft>
                <a:spcPts val="0"/>
              </a:spcAft>
              <a:buSzPts val="1400"/>
              <a:buAutoNum type="alphaLcPeriod"/>
            </a:pPr>
            <a:r>
              <a:rPr lang="en"/>
              <a:t>No losing exchanges</a:t>
            </a:r>
            <a:br>
              <a:rPr lang="en"/>
            </a:br>
            <a:endParaRPr/>
          </a:p>
          <a:p>
            <a:pPr marL="457200" lvl="0" indent="-342900" algn="l" rtl="0">
              <a:spcBef>
                <a:spcPts val="0"/>
              </a:spcBef>
              <a:spcAft>
                <a:spcPts val="0"/>
              </a:spcAft>
              <a:buSzPts val="1800"/>
              <a:buAutoNum type="arabicPeriod"/>
            </a:pPr>
            <a:r>
              <a:rPr lang="en"/>
              <a:t>Anticipated tests (initial results look promising for speed)</a:t>
            </a:r>
            <a:endParaRPr/>
          </a:p>
          <a:p>
            <a:pPr marL="914400" lvl="1" indent="-317500" algn="l" rtl="0">
              <a:spcBef>
                <a:spcPts val="0"/>
              </a:spcBef>
              <a:spcAft>
                <a:spcPts val="0"/>
              </a:spcAft>
              <a:buSzPts val="1400"/>
              <a:buAutoNum type="alphaLcPeriod"/>
            </a:pPr>
            <a:r>
              <a:rPr lang="en"/>
              <a:t>Temporal comparison against simple heuristic</a:t>
            </a:r>
            <a:endParaRPr/>
          </a:p>
          <a:p>
            <a:pPr marL="914400" lvl="1" indent="-317500" algn="l" rtl="0">
              <a:spcBef>
                <a:spcPts val="0"/>
              </a:spcBef>
              <a:spcAft>
                <a:spcPts val="0"/>
              </a:spcAft>
              <a:buSzPts val="1400"/>
              <a:buAutoNum type="alphaLcPeriod"/>
            </a:pPr>
            <a:r>
              <a:rPr lang="en"/>
              <a:t>Playing strength against simple heuristic (does it prune away “red herrings”?)</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Designing the Evaluation Comparison</a:t>
            </a:r>
            <a:endParaRPr/>
          </a:p>
        </p:txBody>
      </p:sp>
      <p:sp>
        <p:nvSpPr>
          <p:cNvPr id="178" name="Google Shape;17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Access Lichess database that includes 121,332 games played on the server</a:t>
            </a:r>
            <a:endParaRPr/>
          </a:p>
          <a:p>
            <a:pPr marL="457200" lvl="0" indent="-342900" algn="l" rtl="0">
              <a:spcBef>
                <a:spcPts val="0"/>
              </a:spcBef>
              <a:spcAft>
                <a:spcPts val="0"/>
              </a:spcAft>
              <a:buSzPts val="1800"/>
              <a:buChar char="-"/>
            </a:pPr>
            <a:r>
              <a:rPr lang="en"/>
              <a:t>Pick out 3 games depending on skill level</a:t>
            </a:r>
            <a:endParaRPr/>
          </a:p>
          <a:p>
            <a:pPr marL="914400" lvl="1" indent="-317500" algn="l" rtl="0">
              <a:spcBef>
                <a:spcPts val="0"/>
              </a:spcBef>
              <a:spcAft>
                <a:spcPts val="0"/>
              </a:spcAft>
              <a:buSzPts val="1400"/>
              <a:buChar char="-"/>
            </a:pPr>
            <a:r>
              <a:rPr lang="en"/>
              <a:t>1 game between 1000-1500 average Elo scores (low level)</a:t>
            </a:r>
            <a:endParaRPr/>
          </a:p>
          <a:p>
            <a:pPr marL="914400" lvl="1" indent="-317500" algn="l" rtl="0">
              <a:spcBef>
                <a:spcPts val="0"/>
              </a:spcBef>
              <a:spcAft>
                <a:spcPts val="0"/>
              </a:spcAft>
              <a:buSzPts val="1400"/>
              <a:buChar char="-"/>
            </a:pPr>
            <a:r>
              <a:rPr lang="en"/>
              <a:t>1 game between 1500-1900 (mid level)</a:t>
            </a:r>
            <a:endParaRPr/>
          </a:p>
          <a:p>
            <a:pPr marL="914400" lvl="1" indent="-317500" algn="l" rtl="0">
              <a:spcBef>
                <a:spcPts val="0"/>
              </a:spcBef>
              <a:spcAft>
                <a:spcPts val="0"/>
              </a:spcAft>
              <a:buSzPts val="1400"/>
              <a:buChar char="-"/>
            </a:pPr>
            <a:r>
              <a:rPr lang="en"/>
              <a:t>1 game above 1900 (high level)</a:t>
            </a:r>
            <a:endParaRPr/>
          </a:p>
          <a:p>
            <a:pPr marL="457200" lvl="0" indent="-342900" algn="l" rtl="0">
              <a:spcBef>
                <a:spcPts val="0"/>
              </a:spcBef>
              <a:spcAft>
                <a:spcPts val="0"/>
              </a:spcAft>
              <a:buSzPts val="1800"/>
              <a:buChar char="-"/>
            </a:pPr>
            <a:r>
              <a:rPr lang="en"/>
              <a:t>For every move for each game, compare the evaluation metric between regular Alpha-beta search (BasePlayer) with the modified Rule based Player (CBR Player)</a:t>
            </a:r>
            <a:endParaRPr/>
          </a:p>
          <a:p>
            <a:pPr marL="457200" lvl="0" indent="-342900" algn="l" rtl="0">
              <a:spcBef>
                <a:spcPts val="0"/>
              </a:spcBef>
              <a:spcAft>
                <a:spcPts val="0"/>
              </a:spcAft>
              <a:buSzPts val="1800"/>
              <a:buChar char="-"/>
            </a:pPr>
            <a:r>
              <a:rPr lang="en"/>
              <a:t>In addition, compare the evaluation time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CBR Player in Practice</a:t>
            </a:r>
            <a:endParaRPr/>
          </a:p>
        </p:txBody>
      </p:sp>
      <p:pic>
        <p:nvPicPr>
          <p:cNvPr id="195" name="Google Shape;195;p29"/>
          <p:cNvPicPr preferRelativeResize="0"/>
          <p:nvPr/>
        </p:nvPicPr>
        <p:blipFill>
          <a:blip r:embed="rId3">
            <a:alphaModFix/>
          </a:blip>
          <a:stretch>
            <a:fillRect/>
          </a:stretch>
        </p:blipFill>
        <p:spPr>
          <a:xfrm>
            <a:off x="3343375" y="1103239"/>
            <a:ext cx="2457265" cy="1638162"/>
          </a:xfrm>
          <a:prstGeom prst="rect">
            <a:avLst/>
          </a:prstGeom>
          <a:noFill/>
          <a:ln>
            <a:noFill/>
          </a:ln>
        </p:spPr>
      </p:pic>
      <p:pic>
        <p:nvPicPr>
          <p:cNvPr id="196" name="Google Shape;196;p29"/>
          <p:cNvPicPr preferRelativeResize="0"/>
          <p:nvPr/>
        </p:nvPicPr>
        <p:blipFill>
          <a:blip r:embed="rId4">
            <a:alphaModFix/>
          </a:blip>
          <a:stretch>
            <a:fillRect/>
          </a:stretch>
        </p:blipFill>
        <p:spPr>
          <a:xfrm>
            <a:off x="886103" y="2779031"/>
            <a:ext cx="2457265" cy="1638162"/>
          </a:xfrm>
          <a:prstGeom prst="rect">
            <a:avLst/>
          </a:prstGeom>
          <a:noFill/>
          <a:ln>
            <a:noFill/>
          </a:ln>
        </p:spPr>
      </p:pic>
      <p:pic>
        <p:nvPicPr>
          <p:cNvPr id="197" name="Google Shape;197;p29"/>
          <p:cNvPicPr preferRelativeResize="0"/>
          <p:nvPr/>
        </p:nvPicPr>
        <p:blipFill>
          <a:blip r:embed="rId5">
            <a:alphaModFix/>
          </a:blip>
          <a:stretch>
            <a:fillRect/>
          </a:stretch>
        </p:blipFill>
        <p:spPr>
          <a:xfrm>
            <a:off x="886100" y="1140878"/>
            <a:ext cx="2457265" cy="1638162"/>
          </a:xfrm>
          <a:prstGeom prst="rect">
            <a:avLst/>
          </a:prstGeom>
          <a:noFill/>
          <a:ln>
            <a:noFill/>
          </a:ln>
        </p:spPr>
      </p:pic>
      <p:pic>
        <p:nvPicPr>
          <p:cNvPr id="198" name="Google Shape;198;p29"/>
          <p:cNvPicPr preferRelativeResize="0"/>
          <p:nvPr/>
        </p:nvPicPr>
        <p:blipFill>
          <a:blip r:embed="rId6">
            <a:alphaModFix/>
          </a:blip>
          <a:stretch>
            <a:fillRect/>
          </a:stretch>
        </p:blipFill>
        <p:spPr>
          <a:xfrm>
            <a:off x="5752856" y="2779026"/>
            <a:ext cx="2457265" cy="1638162"/>
          </a:xfrm>
          <a:prstGeom prst="rect">
            <a:avLst/>
          </a:prstGeom>
          <a:noFill/>
          <a:ln>
            <a:noFill/>
          </a:ln>
        </p:spPr>
      </p:pic>
      <p:pic>
        <p:nvPicPr>
          <p:cNvPr id="199" name="Google Shape;199;p29"/>
          <p:cNvPicPr preferRelativeResize="0"/>
          <p:nvPr/>
        </p:nvPicPr>
        <p:blipFill>
          <a:blip r:embed="rId7">
            <a:alphaModFix/>
          </a:blip>
          <a:stretch>
            <a:fillRect/>
          </a:stretch>
        </p:blipFill>
        <p:spPr>
          <a:xfrm>
            <a:off x="5661335" y="1103239"/>
            <a:ext cx="2457265" cy="1638162"/>
          </a:xfrm>
          <a:prstGeom prst="rect">
            <a:avLst/>
          </a:prstGeom>
          <a:noFill/>
          <a:ln>
            <a:noFill/>
          </a:ln>
        </p:spPr>
      </p:pic>
      <p:pic>
        <p:nvPicPr>
          <p:cNvPr id="200" name="Google Shape;200;p29"/>
          <p:cNvPicPr preferRelativeResize="0"/>
          <p:nvPr/>
        </p:nvPicPr>
        <p:blipFill>
          <a:blip r:embed="rId8">
            <a:alphaModFix/>
          </a:blip>
          <a:stretch>
            <a:fillRect/>
          </a:stretch>
        </p:blipFill>
        <p:spPr>
          <a:xfrm>
            <a:off x="3295585" y="2826936"/>
            <a:ext cx="2457265" cy="16381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206" name="Google Shape;206;p30"/>
          <p:cNvPicPr preferRelativeResize="0"/>
          <p:nvPr/>
        </p:nvPicPr>
        <p:blipFill>
          <a:blip r:embed="rId3">
            <a:alphaModFix/>
          </a:blip>
          <a:stretch>
            <a:fillRect/>
          </a:stretch>
        </p:blipFill>
        <p:spPr>
          <a:xfrm>
            <a:off x="1672850" y="1017725"/>
            <a:ext cx="6095975" cy="4063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 and Future Improvements</a:t>
            </a:r>
            <a:endParaRPr/>
          </a:p>
        </p:txBody>
      </p:sp>
      <p:sp>
        <p:nvSpPr>
          <p:cNvPr id="212" name="Google Shape;212;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Doesn’t address the biggest factor in the runtime</a:t>
            </a:r>
            <a:endParaRPr/>
          </a:p>
          <a:p>
            <a:pPr marL="457200" lvl="0" indent="-334327" algn="l" rtl="0">
              <a:spcBef>
                <a:spcPts val="1200"/>
              </a:spcBef>
              <a:spcAft>
                <a:spcPts val="0"/>
              </a:spcAft>
              <a:buSzPct val="100000"/>
              <a:buChar char="-"/>
            </a:pPr>
            <a:r>
              <a:rPr lang="en"/>
              <a:t>Original runtime: O(b</a:t>
            </a:r>
            <a:r>
              <a:rPr lang="en" baseline="30000"/>
              <a:t>d</a:t>
            </a:r>
            <a:r>
              <a:rPr lang="en"/>
              <a:t>) , where b = branching factor , d = depth</a:t>
            </a:r>
            <a:endParaRPr/>
          </a:p>
          <a:p>
            <a:pPr marL="457200" lvl="0" indent="-334327" algn="l" rtl="0">
              <a:spcBef>
                <a:spcPts val="0"/>
              </a:spcBef>
              <a:spcAft>
                <a:spcPts val="0"/>
              </a:spcAft>
              <a:buSzPct val="100000"/>
              <a:buChar char="-"/>
            </a:pPr>
            <a:r>
              <a:rPr lang="en"/>
              <a:t>Our implementation: O(b</a:t>
            </a:r>
            <a:r>
              <a:rPr lang="en" baseline="30000"/>
              <a:t>d</a:t>
            </a:r>
            <a:r>
              <a:rPr lang="en"/>
              <a:t>) = O((b-n)</a:t>
            </a:r>
            <a:r>
              <a:rPr lang="en" baseline="30000"/>
              <a:t>d</a:t>
            </a:r>
            <a:r>
              <a:rPr lang="en"/>
              <a:t>) , n = number of states deleted before exploring</a:t>
            </a:r>
            <a:endParaRPr/>
          </a:p>
          <a:p>
            <a:pPr marL="457200" lvl="0" indent="-334327" algn="l" rtl="0">
              <a:spcBef>
                <a:spcPts val="0"/>
              </a:spcBef>
              <a:spcAft>
                <a:spcPts val="0"/>
              </a:spcAft>
              <a:buSzPct val="100000"/>
              <a:buChar char="-"/>
            </a:pPr>
            <a:r>
              <a:rPr lang="en"/>
              <a:t>I.e. increasing depth by 1 dwarfs the pruning optimization made by our algorithm</a:t>
            </a:r>
            <a:endParaRPr/>
          </a:p>
          <a:p>
            <a:pPr marL="0" lvl="0" indent="0" algn="l" rtl="0">
              <a:spcBef>
                <a:spcPts val="1200"/>
              </a:spcBef>
              <a:spcAft>
                <a:spcPts val="0"/>
              </a:spcAft>
              <a:buNone/>
            </a:pPr>
            <a:r>
              <a:rPr lang="en"/>
              <a:t> Limitations of Python</a:t>
            </a:r>
            <a:endParaRPr/>
          </a:p>
          <a:p>
            <a:pPr marL="457200" lvl="0" indent="-334327" algn="l" rtl="0">
              <a:spcBef>
                <a:spcPts val="1200"/>
              </a:spcBef>
              <a:spcAft>
                <a:spcPts val="0"/>
              </a:spcAft>
              <a:buSzPct val="100000"/>
              <a:buChar char="-"/>
            </a:pPr>
            <a:r>
              <a:rPr lang="en"/>
              <a:t>No multithreading support </a:t>
            </a:r>
            <a:endParaRPr/>
          </a:p>
          <a:p>
            <a:pPr marL="914400" lvl="1" indent="-310832" algn="l" rtl="0">
              <a:spcBef>
                <a:spcPts val="0"/>
              </a:spcBef>
              <a:spcAft>
                <a:spcPts val="0"/>
              </a:spcAft>
              <a:buSzPct val="100000"/>
              <a:buChar char="-"/>
            </a:pPr>
            <a:r>
              <a:rPr lang="en"/>
              <a:t>Time consuming to evaluate games</a:t>
            </a:r>
            <a:endParaRPr/>
          </a:p>
          <a:p>
            <a:pPr marL="457200" lvl="0" indent="-334327" algn="l" rtl="0">
              <a:spcBef>
                <a:spcPts val="0"/>
              </a:spcBef>
              <a:spcAft>
                <a:spcPts val="0"/>
              </a:spcAft>
              <a:buSzPct val="100000"/>
              <a:buChar char="-"/>
            </a:pPr>
            <a:r>
              <a:rPr lang="en"/>
              <a:t>Hard to compare with other engines (e.g. Stockfish) which are more optimized in running calculations</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Chess?  What Other Work Exists?</a:t>
            </a:r>
            <a:endParaRPr/>
          </a:p>
        </p:txBody>
      </p:sp>
      <p:sp>
        <p:nvSpPr>
          <p:cNvPr id="61" name="Google Shape;61;p14"/>
          <p:cNvSpPr txBox="1">
            <a:spLocks noGrp="1"/>
          </p:cNvSpPr>
          <p:nvPr>
            <p:ph type="body" idx="1"/>
          </p:nvPr>
        </p:nvSpPr>
        <p:spPr>
          <a:xfrm>
            <a:off x="311700" y="1152475"/>
            <a:ext cx="3999900" cy="12843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AutoNum type="arabicPeriod"/>
            </a:pPr>
            <a:r>
              <a:rPr lang="en"/>
              <a:t>High branching factor</a:t>
            </a:r>
            <a:endParaRPr/>
          </a:p>
          <a:p>
            <a:pPr marL="457200" lvl="0" indent="-317500" algn="l" rtl="0">
              <a:spcBef>
                <a:spcPts val="0"/>
              </a:spcBef>
              <a:spcAft>
                <a:spcPts val="0"/>
              </a:spcAft>
              <a:buSzPts val="1400"/>
              <a:buAutoNum type="arabicPeriod"/>
            </a:pPr>
            <a:r>
              <a:rPr lang="en"/>
              <a:t>Complex emergent game states</a:t>
            </a:r>
            <a:endParaRPr/>
          </a:p>
          <a:p>
            <a:pPr marL="457200" lvl="0" indent="-317500" algn="l" rtl="0">
              <a:spcBef>
                <a:spcPts val="0"/>
              </a:spcBef>
              <a:spcAft>
                <a:spcPts val="0"/>
              </a:spcAft>
              <a:buSzPts val="1400"/>
              <a:buAutoNum type="arabicPeriod"/>
            </a:pPr>
            <a:r>
              <a:rPr lang="en"/>
              <a:t>Lends itself to rule-based and/or case-based approaches</a:t>
            </a:r>
            <a:endParaRPr/>
          </a:p>
        </p:txBody>
      </p:sp>
      <p:sp>
        <p:nvSpPr>
          <p:cNvPr id="62" name="Google Shape;62;p1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a:t>Deep Blue (1997)</a:t>
            </a:r>
            <a:br>
              <a:rPr lang="en"/>
            </a:br>
            <a:r>
              <a:rPr lang="en" sz="1000"/>
              <a:t>Campbell et al., “Deep Blue”. Artificial Intelligence; 2002</a:t>
            </a:r>
            <a:endParaRPr sz="1000"/>
          </a:p>
          <a:p>
            <a:pPr marL="0" lvl="0" indent="0" algn="l" rtl="0">
              <a:spcBef>
                <a:spcPts val="1200"/>
              </a:spcBef>
              <a:spcAft>
                <a:spcPts val="0"/>
              </a:spcAft>
              <a:buNone/>
            </a:pPr>
            <a:r>
              <a:rPr lang="en" b="1" i="1"/>
              <a:t>Stockfish (2008, maintained thru present)</a:t>
            </a:r>
            <a:br>
              <a:rPr lang="en"/>
            </a:br>
            <a:r>
              <a:rPr lang="en" sz="1000"/>
              <a:t>Grunke, Paul, “Chess, Artificial Intelligence, and Epistemic Opacity”. Információs Társadalom; 2019</a:t>
            </a:r>
            <a:endParaRPr sz="1000"/>
          </a:p>
          <a:p>
            <a:pPr marL="0" lvl="0" indent="0" algn="l" rtl="0">
              <a:spcBef>
                <a:spcPts val="1200"/>
              </a:spcBef>
              <a:spcAft>
                <a:spcPts val="1200"/>
              </a:spcAft>
              <a:buNone/>
            </a:pPr>
            <a:r>
              <a:rPr lang="en" b="1" i="1"/>
              <a:t>AlphaZero (2017)</a:t>
            </a:r>
            <a:br>
              <a:rPr lang="en"/>
            </a:br>
            <a:r>
              <a:rPr lang="en" sz="1000"/>
              <a:t>Silver et al., “Mastering Chess and Shogi by Self-Play with a General Reinforcement Learning Algorithm”. CoRR; 2017</a:t>
            </a:r>
            <a:endParaRPr sz="1000"/>
          </a:p>
        </p:txBody>
      </p:sp>
      <p:sp>
        <p:nvSpPr>
          <p:cNvPr id="63" name="Google Shape;63;p14"/>
          <p:cNvSpPr txBox="1"/>
          <p:nvPr/>
        </p:nvSpPr>
        <p:spPr>
          <a:xfrm>
            <a:off x="311650" y="3099175"/>
            <a:ext cx="39999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20</a:t>
            </a:r>
            <a:r>
              <a:rPr lang="en" baseline="30000"/>
              <a:t>n</a:t>
            </a:r>
            <a:r>
              <a:rPr lang="en"/>
              <a:t> est. branching, n = 40:</a:t>
            </a:r>
            <a:endParaRPr/>
          </a:p>
          <a:p>
            <a:pPr marL="0" lvl="0" indent="0" algn="ctr" rtl="0">
              <a:spcBef>
                <a:spcPts val="0"/>
              </a:spcBef>
              <a:spcAft>
                <a:spcPts val="0"/>
              </a:spcAft>
              <a:buNone/>
            </a:pPr>
            <a:r>
              <a:rPr lang="en" sz="1800" b="1"/>
              <a:t>1.10 * 10</a:t>
            </a:r>
            <a:r>
              <a:rPr lang="en" sz="1800" b="1" baseline="30000"/>
              <a:t>52</a:t>
            </a:r>
            <a:r>
              <a:rPr lang="en" sz="1800" b="1"/>
              <a:t> moves</a:t>
            </a:r>
            <a:endParaRPr sz="1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MiniMax Algorithm</a:t>
            </a:r>
            <a:endParaRPr/>
          </a:p>
          <a:p>
            <a:pPr marL="457200" lvl="0" indent="-342900" algn="l" rtl="0">
              <a:spcBef>
                <a:spcPts val="0"/>
              </a:spcBef>
              <a:spcAft>
                <a:spcPts val="0"/>
              </a:spcAft>
              <a:buSzPts val="1800"/>
              <a:buChar char="-"/>
            </a:pPr>
            <a:r>
              <a:rPr lang="en"/>
              <a:t>Alpha-Beta pruning for MiniMax</a:t>
            </a:r>
            <a:endParaRPr/>
          </a:p>
          <a:p>
            <a:pPr marL="457200" lvl="0" indent="-342900" algn="l" rtl="0">
              <a:spcBef>
                <a:spcPts val="0"/>
              </a:spcBef>
              <a:spcAft>
                <a:spcPts val="0"/>
              </a:spcAft>
              <a:buSzPts val="1800"/>
              <a:buChar char="-"/>
            </a:pPr>
            <a:r>
              <a:rPr lang="en"/>
              <a:t>Heuristics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MiniMax Algorithm</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6" name="Google Shape;76;p16" descr="Minimax - Wikipedia"/>
          <p:cNvPicPr preferRelativeResize="0"/>
          <p:nvPr/>
        </p:nvPicPr>
        <p:blipFill>
          <a:blip r:embed="rId3">
            <a:alphaModFix/>
          </a:blip>
          <a:stretch>
            <a:fillRect/>
          </a:stretch>
        </p:blipFill>
        <p:spPr>
          <a:xfrm>
            <a:off x="311700" y="1152475"/>
            <a:ext cx="6030100" cy="2743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Alpha-Beta Pruning for MiniMax</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Alpha: update on max, Increase</a:t>
            </a:r>
            <a:endParaRPr/>
          </a:p>
          <a:p>
            <a:pPr marL="0" lvl="0" indent="0" algn="l" rtl="0">
              <a:spcBef>
                <a:spcPts val="1200"/>
              </a:spcBef>
              <a:spcAft>
                <a:spcPts val="0"/>
              </a:spcAft>
              <a:buNone/>
            </a:pPr>
            <a:r>
              <a:rPr lang="en"/>
              <a:t>											Beta: update on min, Decrease</a:t>
            </a:r>
            <a:endParaRPr/>
          </a:p>
          <a:p>
            <a:pPr marL="0" lvl="0" indent="0" algn="l" rtl="0">
              <a:spcBef>
                <a:spcPts val="1200"/>
              </a:spcBef>
              <a:spcAft>
                <a:spcPts val="1200"/>
              </a:spcAft>
              <a:buNone/>
            </a:pPr>
            <a:r>
              <a:rPr lang="en"/>
              <a:t>											Alpha &gt;= Beta: Prune</a:t>
            </a:r>
            <a:endParaRPr/>
          </a:p>
        </p:txBody>
      </p:sp>
      <p:pic>
        <p:nvPicPr>
          <p:cNvPr id="83" name="Google Shape;83;p17" descr="Random thoughts on coding and technology: Alpha-beta pruning algorithm with  Delphi"/>
          <p:cNvPicPr preferRelativeResize="0"/>
          <p:nvPr/>
        </p:nvPicPr>
        <p:blipFill>
          <a:blip r:embed="rId3">
            <a:alphaModFix/>
          </a:blip>
          <a:stretch>
            <a:fillRect/>
          </a:stretch>
        </p:blipFill>
        <p:spPr>
          <a:xfrm>
            <a:off x="311700" y="1152475"/>
            <a:ext cx="5026549" cy="2442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Heuristic</a:t>
            </a: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Material Value: what each piece on the board is worth</a:t>
            </a:r>
            <a:endParaRPr/>
          </a:p>
          <a:p>
            <a:pPr marL="457200" lvl="0" indent="-342900" algn="l" rtl="0">
              <a:spcBef>
                <a:spcPts val="0"/>
              </a:spcBef>
              <a:spcAft>
                <a:spcPts val="0"/>
              </a:spcAft>
              <a:buSzPts val="1800"/>
              <a:buChar char="-"/>
            </a:pPr>
            <a:r>
              <a:rPr lang="en"/>
              <a:t>Piece Positioning: how good is the location of each piece on the board (Piece square tables)</a:t>
            </a:r>
            <a:endParaRPr/>
          </a:p>
          <a:p>
            <a:pPr marL="457200" lvl="0" indent="-342900" algn="l" rtl="0">
              <a:spcBef>
                <a:spcPts val="0"/>
              </a:spcBef>
              <a:spcAft>
                <a:spcPts val="0"/>
              </a:spcAft>
              <a:buSzPts val="1800"/>
              <a:buChar char="-"/>
            </a:pPr>
            <a:r>
              <a:rPr lang="en"/>
              <a:t>Threats: How many enemy pieces are threatened and how many of our pieces are being threatened</a:t>
            </a:r>
            <a:endParaRPr/>
          </a:p>
          <a:p>
            <a:pPr marL="0" lvl="0" indent="0" algn="l" rtl="0">
              <a:spcBef>
                <a:spcPts val="1200"/>
              </a:spcBef>
              <a:spcAft>
                <a:spcPts val="0"/>
              </a:spcAft>
              <a:buNone/>
            </a:pPr>
            <a:endParaRPr/>
          </a:p>
          <a:p>
            <a:pPr marL="0" lvl="0" indent="0" algn="l" rtl="0">
              <a:spcBef>
                <a:spcPts val="1200"/>
              </a:spcBef>
              <a:spcAft>
                <a:spcPts val="0"/>
              </a:spcAft>
              <a:buNone/>
            </a:pPr>
            <a:r>
              <a:rPr lang="en"/>
              <a:t>   H = C</a:t>
            </a:r>
            <a:r>
              <a:rPr lang="en" baseline="-25000"/>
              <a:t>mat</a:t>
            </a:r>
            <a:r>
              <a:rPr lang="en"/>
              <a:t> * H</a:t>
            </a:r>
            <a:r>
              <a:rPr lang="en" baseline="-25000"/>
              <a:t>mat</a:t>
            </a:r>
            <a:r>
              <a:rPr lang="en"/>
              <a:t> + C</a:t>
            </a:r>
            <a:r>
              <a:rPr lang="en" baseline="-25000"/>
              <a:t>pos</a:t>
            </a:r>
            <a:r>
              <a:rPr lang="en"/>
              <a:t> * H</a:t>
            </a:r>
            <a:r>
              <a:rPr lang="en" baseline="-25000"/>
              <a:t>pos</a:t>
            </a:r>
            <a:r>
              <a:rPr lang="en"/>
              <a:t> + C</a:t>
            </a:r>
            <a:r>
              <a:rPr lang="en" baseline="-25000"/>
              <a:t>threat</a:t>
            </a:r>
            <a:r>
              <a:rPr lang="en"/>
              <a:t> * H</a:t>
            </a:r>
            <a:r>
              <a:rPr lang="en" baseline="-25000"/>
              <a:t>threat</a:t>
            </a:r>
            <a:endParaRPr baseline="-25000"/>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 the weights</a:t>
            </a:r>
            <a:endParaRPr/>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Genetic Algorithm: Crossover and mutation</a:t>
            </a:r>
            <a:endParaRPr/>
          </a:p>
          <a:p>
            <a:pPr marL="457200" lvl="0" indent="-342900" algn="l" rtl="0">
              <a:spcBef>
                <a:spcPts val="1200"/>
              </a:spcBef>
              <a:spcAft>
                <a:spcPts val="0"/>
              </a:spcAft>
              <a:buSzPts val="1800"/>
              <a:buChar char="-"/>
            </a:pPr>
            <a:r>
              <a:rPr lang="en"/>
              <a:t>10 generations of players</a:t>
            </a:r>
            <a:endParaRPr/>
          </a:p>
          <a:p>
            <a:pPr marL="457200" lvl="0" indent="-342900" algn="l" rtl="0">
              <a:spcBef>
                <a:spcPts val="0"/>
              </a:spcBef>
              <a:spcAft>
                <a:spcPts val="0"/>
              </a:spcAft>
              <a:buSzPts val="1800"/>
              <a:buChar char="-"/>
            </a:pPr>
            <a:r>
              <a:rPr lang="en"/>
              <a:t>5 agents play a round robin (25 games) </a:t>
            </a:r>
            <a:endParaRPr/>
          </a:p>
          <a:p>
            <a:pPr marL="457200" lvl="0" indent="-342900" algn="l" rtl="0">
              <a:spcBef>
                <a:spcPts val="0"/>
              </a:spcBef>
              <a:spcAft>
                <a:spcPts val="0"/>
              </a:spcAft>
              <a:buSzPts val="1800"/>
              <a:buChar char="-"/>
            </a:pPr>
            <a:r>
              <a:rPr lang="en"/>
              <a:t>Top 3 agents are selected to breed (6 children)</a:t>
            </a:r>
            <a:endParaRPr/>
          </a:p>
          <a:p>
            <a:pPr marL="457200" lvl="0" indent="-342900" algn="l" rtl="0">
              <a:spcBef>
                <a:spcPts val="0"/>
              </a:spcBef>
              <a:spcAft>
                <a:spcPts val="0"/>
              </a:spcAft>
              <a:buSzPts val="1800"/>
              <a:buChar char="-"/>
            </a:pPr>
            <a:r>
              <a:rPr lang="en"/>
              <a:t>5 of the children are randomly selected to be the new generations agents</a:t>
            </a:r>
            <a:endParaRPr/>
          </a:p>
          <a:p>
            <a:pPr marL="457200" lvl="0" indent="-342900" algn="l" rtl="0">
              <a:spcBef>
                <a:spcPts val="0"/>
              </a:spcBef>
              <a:spcAft>
                <a:spcPts val="0"/>
              </a:spcAft>
              <a:buSzPts val="1800"/>
              <a:buChar char="-"/>
            </a:pPr>
            <a:r>
              <a:rPr lang="en"/>
              <a:t>Weights are chosen as the top performer of the last generation</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sz="1000"/>
              <a:t>*** Due to having to play 250 games, and each game taking between 5 and 10 minutes…. Results are not in yet for optimal weights</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Case-Based retrieval as an AI for opening game</a:t>
            </a:r>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2" name="Google Shape;102;p20" descr="The Sicilian defense chess opening: Black fight for center control."/>
          <p:cNvPicPr preferRelativeResize="0"/>
          <p:nvPr/>
        </p:nvPicPr>
        <p:blipFill>
          <a:blip r:embed="rId3">
            <a:alphaModFix/>
          </a:blip>
          <a:stretch>
            <a:fillRect/>
          </a:stretch>
        </p:blipFill>
        <p:spPr>
          <a:xfrm>
            <a:off x="413450" y="1017725"/>
            <a:ext cx="3551149" cy="3551149"/>
          </a:xfrm>
          <a:prstGeom prst="rect">
            <a:avLst/>
          </a:prstGeom>
          <a:noFill/>
          <a:ln>
            <a:noFill/>
          </a:ln>
        </p:spPr>
      </p:pic>
      <p:pic>
        <p:nvPicPr>
          <p:cNvPr id="103" name="Google Shape;103;p20" descr="Sicilian Defense - Chess Openings - Caissa's Web"/>
          <p:cNvPicPr preferRelativeResize="0"/>
          <p:nvPr/>
        </p:nvPicPr>
        <p:blipFill>
          <a:blip r:embed="rId4">
            <a:alphaModFix/>
          </a:blip>
          <a:stretch>
            <a:fillRect/>
          </a:stretch>
        </p:blipFill>
        <p:spPr>
          <a:xfrm>
            <a:off x="5234575" y="1152475"/>
            <a:ext cx="2422225" cy="2491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 Opening AI</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Similarity metric: Hamming distance</a:t>
            </a:r>
            <a:endParaRPr/>
          </a:p>
          <a:p>
            <a:pPr marL="457200" lvl="0" indent="-342900" algn="l" rtl="0">
              <a:spcBef>
                <a:spcPts val="0"/>
              </a:spcBef>
              <a:spcAft>
                <a:spcPts val="0"/>
              </a:spcAft>
              <a:buSzPts val="1800"/>
              <a:buChar char="-"/>
            </a:pPr>
            <a:r>
              <a:rPr lang="en"/>
              <a:t>Retrieve all similar cases with a hamming distance between 0 and 2 from the closest board</a:t>
            </a:r>
            <a:endParaRPr/>
          </a:p>
          <a:p>
            <a:pPr marL="457200" lvl="0" indent="-342900" algn="l" rtl="0">
              <a:spcBef>
                <a:spcPts val="0"/>
              </a:spcBef>
              <a:spcAft>
                <a:spcPts val="0"/>
              </a:spcAft>
              <a:buSzPts val="1800"/>
              <a:buChar char="-"/>
            </a:pPr>
            <a:r>
              <a:rPr lang="en"/>
              <a:t>Sort cases in decreasing order by number of moves the opening contains</a:t>
            </a:r>
            <a:endParaRPr/>
          </a:p>
          <a:p>
            <a:pPr marL="457200" lvl="0" indent="-342900" algn="l" rtl="0">
              <a:spcBef>
                <a:spcPts val="0"/>
              </a:spcBef>
              <a:spcAft>
                <a:spcPts val="0"/>
              </a:spcAft>
              <a:buSzPts val="1800"/>
              <a:buChar char="-"/>
            </a:pPr>
            <a:r>
              <a:rPr lang="en"/>
              <a:t>Attempt to play the next sequence of moves, if not valid moves are found switch to Pruning AI</a:t>
            </a:r>
            <a:endParaRPr/>
          </a:p>
          <a:p>
            <a:pPr marL="0" lvl="0" indent="0" algn="l" rtl="0">
              <a:spcBef>
                <a:spcPts val="1200"/>
              </a:spcBef>
              <a:spcAft>
                <a:spcPts val="0"/>
              </a:spcAft>
              <a:buNone/>
            </a:pPr>
            <a:endParaRPr/>
          </a:p>
          <a:p>
            <a:pPr marL="0" lvl="0" indent="0" algn="l" rtl="0">
              <a:spcBef>
                <a:spcPts val="1200"/>
              </a:spcBef>
              <a:spcAft>
                <a:spcPts val="1200"/>
              </a:spcAft>
              <a:buNone/>
            </a:pPr>
            <a:endParaRPr sz="10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1044</Words>
  <Application>Microsoft Macintosh PowerPoint</Application>
  <PresentationFormat>On-screen Show (16:9)</PresentationFormat>
  <Paragraphs>136</Paragraphs>
  <Slides>18</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Applying CBR Retrieval and Rule-Based Heuristics to Improve Alpha-Beta Search in Chess</vt:lpstr>
      <vt:lpstr>Why Chess?  What Other Work Exists?</vt:lpstr>
      <vt:lpstr>Background:</vt:lpstr>
      <vt:lpstr>MiniMax Algorithm</vt:lpstr>
      <vt:lpstr>Alpha-Beta Pruning for MiniMax</vt:lpstr>
      <vt:lpstr>Heuristic</vt:lpstr>
      <vt:lpstr>Learning the weights</vt:lpstr>
      <vt:lpstr>Case-Based retrieval as an AI for opening game</vt:lpstr>
      <vt:lpstr>CB Opening AI</vt:lpstr>
      <vt:lpstr>OpenAI results</vt:lpstr>
      <vt:lpstr>Key to Success = Minimize Search Costs</vt:lpstr>
      <vt:lpstr>Positional Considerations</vt:lpstr>
      <vt:lpstr>Pruning Model Evolution</vt:lpstr>
      <vt:lpstr>Model Highlights and Testing Plan</vt:lpstr>
      <vt:lpstr>Designing the Evaluation Comparison</vt:lpstr>
      <vt:lpstr>CBR Player in Practice</vt:lpstr>
      <vt:lpstr>PowerPoint Presentation</vt:lpstr>
      <vt:lpstr>Limitations and 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CBR Retrieval and Rule-Based Heuristics to Improve Alpha-Beta Search in Chess</dc:title>
  <cp:lastModifiedBy>Zachary Wilkerson</cp:lastModifiedBy>
  <cp:revision>1</cp:revision>
  <dcterms:modified xsi:type="dcterms:W3CDTF">2021-04-27T17:11:36Z</dcterms:modified>
</cp:coreProperties>
</file>