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5" r:id="rId3"/>
    <p:sldId id="301" r:id="rId4"/>
    <p:sldId id="314" r:id="rId5"/>
    <p:sldId id="302" r:id="rId6"/>
    <p:sldId id="315" r:id="rId7"/>
    <p:sldId id="316" r:id="rId8"/>
    <p:sldId id="292" r:id="rId9"/>
    <p:sldId id="319" r:id="rId10"/>
    <p:sldId id="317" r:id="rId11"/>
    <p:sldId id="320" r:id="rId12"/>
    <p:sldId id="31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정운" initials="김" lastIdx="1" clrIdx="0">
    <p:extLst>
      <p:ext uri="{19B8F6BF-5375-455C-9EA6-DF929625EA0E}">
        <p15:presenceInfo xmlns:p15="http://schemas.microsoft.com/office/powerpoint/2012/main" userId="김정운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2"/>
    <a:srgbClr val="4D4E4D"/>
    <a:srgbClr val="92D050"/>
    <a:srgbClr val="B4C7E7"/>
    <a:srgbClr val="D9D9D9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3792" autoAdjust="0"/>
  </p:normalViewPr>
  <p:slideViewPr>
    <p:cSldViewPr snapToGrid="0">
      <p:cViewPr varScale="1">
        <p:scale>
          <a:sx n="119" d="100"/>
          <a:sy n="119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DC7CB-91AC-A54C-A7E4-3378BD44447D}" type="datetimeFigureOut">
              <a:rPr kumimoji="1" lang="ko-KR" altLang="en-US" smtClean="0"/>
              <a:t>2021-05-27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08C7B-FDF9-A540-828D-873B6849DC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987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08C7B-FDF9-A540-828D-873B6849DCE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349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hyperlink" Target="http://data.seoul.go.k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pt표지1">
            <a:extLst>
              <a:ext uri="{FF2B5EF4-FFF2-40B4-BE49-F238E27FC236}">
                <a16:creationId xmlns:a16="http://schemas.microsoft.com/office/drawing/2014/main" id="{844429D3-9A0F-4D42-A778-32DCE06C6D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739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4CE6E6-99AC-42BB-9D7A-2FE2069B3F40}"/>
              </a:ext>
            </a:extLst>
          </p:cNvPr>
          <p:cNvSpPr txBox="1"/>
          <p:nvPr/>
        </p:nvSpPr>
        <p:spPr>
          <a:xfrm>
            <a:off x="4593166" y="5235293"/>
            <a:ext cx="300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대전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김정운 오수형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A2FE1-D952-4B7D-B47E-70B37EF54145}"/>
              </a:ext>
            </a:extLst>
          </p:cNvPr>
          <p:cNvSpPr txBox="1"/>
          <p:nvPr/>
        </p:nvSpPr>
        <p:spPr>
          <a:xfrm>
            <a:off x="1962538" y="2646457"/>
            <a:ext cx="82669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 화 조 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362EF-0AD2-4405-9B90-4E0B67DE7543}"/>
              </a:ext>
            </a:extLst>
          </p:cNvPr>
          <p:cNvSpPr txBox="1"/>
          <p:nvPr/>
        </p:nvSpPr>
        <p:spPr>
          <a:xfrm>
            <a:off x="4593166" y="5298046"/>
            <a:ext cx="300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대전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김정운 오수형</a:t>
            </a:r>
          </a:p>
        </p:txBody>
      </p:sp>
    </p:spTree>
    <p:extLst>
      <p:ext uri="{BB962C8B-B14F-4D97-AF65-F5344CB8AC3E}">
        <p14:creationId xmlns:p14="http://schemas.microsoft.com/office/powerpoint/2010/main" val="362710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2228" y="3883678"/>
            <a:ext cx="1908215" cy="3080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론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C3A5E-94D2-4146-A017-009567D91C4B}"/>
              </a:ext>
            </a:extLst>
          </p:cNvPr>
          <p:cNvSpPr txBox="1"/>
          <p:nvPr/>
        </p:nvSpPr>
        <p:spPr>
          <a:xfrm>
            <a:off x="1624632" y="1590654"/>
            <a:ext cx="843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기대 효과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-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관심있는 문화생활에 좀 더 쉽고 빠르게 접근 가능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위치 기반 문화 서비스를 제공함으로 서울 각 지역의 문화생활 활성화 기대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AFD0B1-2092-4567-886D-114584C09C41}"/>
              </a:ext>
            </a:extLst>
          </p:cNvPr>
          <p:cNvSpPr txBox="1"/>
          <p:nvPr/>
        </p:nvSpPr>
        <p:spPr>
          <a:xfrm>
            <a:off x="1680779" y="3576049"/>
            <a:ext cx="84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 </a:t>
            </a:r>
            <a:r>
              <a:rPr lang="ko-KR" altLang="en-US" dirty="0">
                <a:solidFill>
                  <a:schemeClr val="bg1"/>
                </a:solidFill>
              </a:rPr>
              <a:t>개발 후기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F482B-FC92-4DAA-A35E-5FE526865670}"/>
              </a:ext>
            </a:extLst>
          </p:cNvPr>
          <p:cNvSpPr txBox="1"/>
          <p:nvPr/>
        </p:nvSpPr>
        <p:spPr>
          <a:xfrm>
            <a:off x="1820779" y="4154905"/>
            <a:ext cx="9938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김정운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기존의 </a:t>
            </a:r>
            <a:r>
              <a:rPr lang="ko-KR" altLang="en-US" dirty="0" err="1">
                <a:solidFill>
                  <a:schemeClr val="bg1"/>
                </a:solidFill>
              </a:rPr>
              <a:t>해피하우스</a:t>
            </a:r>
            <a:r>
              <a:rPr lang="ko-KR" altLang="en-US" dirty="0">
                <a:solidFill>
                  <a:schemeClr val="bg1"/>
                </a:solidFill>
              </a:rPr>
              <a:t> 프로젝트와는 완전히 다른 주제를 </a:t>
            </a:r>
            <a:r>
              <a:rPr lang="ko-KR" altLang="en-US" dirty="0" err="1">
                <a:solidFill>
                  <a:schemeClr val="bg1"/>
                </a:solidFill>
              </a:rPr>
              <a:t>선정하다보니</a:t>
            </a:r>
            <a:r>
              <a:rPr lang="ko-KR" altLang="en-US" dirty="0">
                <a:solidFill>
                  <a:schemeClr val="bg1"/>
                </a:solidFill>
              </a:rPr>
              <a:t> 데이터 수집의 어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err="1">
                <a:solidFill>
                  <a:schemeClr val="bg1"/>
                </a:solidFill>
              </a:rPr>
              <a:t>려움이</a:t>
            </a:r>
            <a:r>
              <a:rPr lang="ko-KR" altLang="en-US" dirty="0">
                <a:solidFill>
                  <a:schemeClr val="bg1"/>
                </a:solidFill>
              </a:rPr>
              <a:t> 있었습니다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또한 디자인 하는데 있어서 많이 부족하다고 느꼈고 시간이 더 </a:t>
            </a:r>
            <a:r>
              <a:rPr lang="ko-KR" altLang="en-US" dirty="0" err="1">
                <a:solidFill>
                  <a:schemeClr val="bg1"/>
                </a:solidFill>
              </a:rPr>
              <a:t>있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err="1">
                <a:solidFill>
                  <a:schemeClr val="bg1"/>
                </a:solidFill>
              </a:rPr>
              <a:t>었다면</a:t>
            </a:r>
            <a:r>
              <a:rPr lang="ko-KR" altLang="en-US" dirty="0">
                <a:solidFill>
                  <a:schemeClr val="bg1"/>
                </a:solidFill>
              </a:rPr>
              <a:t> 더 많은 기능을 넣어보고 싶습니다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40D030-205D-4584-8F22-60B25A834D8C}"/>
              </a:ext>
            </a:extLst>
          </p:cNvPr>
          <p:cNvSpPr txBox="1"/>
          <p:nvPr/>
        </p:nvSpPr>
        <p:spPr>
          <a:xfrm>
            <a:off x="1820779" y="5267346"/>
            <a:ext cx="9938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오수형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기존의 </a:t>
            </a:r>
            <a:r>
              <a:rPr lang="ko-KR" altLang="en-US" dirty="0" err="1">
                <a:solidFill>
                  <a:schemeClr val="bg1"/>
                </a:solidFill>
              </a:rPr>
              <a:t>해피하우스</a:t>
            </a:r>
            <a:r>
              <a:rPr lang="ko-KR" altLang="en-US" dirty="0">
                <a:solidFill>
                  <a:schemeClr val="bg1"/>
                </a:solidFill>
              </a:rPr>
              <a:t> 프로젝트와는 완전히 다른 주제를 </a:t>
            </a:r>
            <a:r>
              <a:rPr lang="ko-KR" altLang="en-US" dirty="0" err="1">
                <a:solidFill>
                  <a:schemeClr val="bg1"/>
                </a:solidFill>
              </a:rPr>
              <a:t>선정하다보니</a:t>
            </a:r>
            <a:r>
              <a:rPr lang="ko-KR" altLang="en-US" dirty="0">
                <a:solidFill>
                  <a:schemeClr val="bg1"/>
                </a:solidFill>
              </a:rPr>
              <a:t> 데이터 수집의 어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err="1">
                <a:solidFill>
                  <a:schemeClr val="bg1"/>
                </a:solidFill>
              </a:rPr>
              <a:t>려움이</a:t>
            </a:r>
            <a:r>
              <a:rPr lang="ko-KR" altLang="en-US" dirty="0">
                <a:solidFill>
                  <a:schemeClr val="bg1"/>
                </a:solidFill>
              </a:rPr>
              <a:t> 있었습니다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또한 디자인 하는데 있어서 많이 부족하다고 느꼈고 시간이 더 </a:t>
            </a:r>
            <a:r>
              <a:rPr lang="ko-KR" altLang="en-US" dirty="0" err="1">
                <a:solidFill>
                  <a:schemeClr val="bg1"/>
                </a:solidFill>
              </a:rPr>
              <a:t>있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err="1">
                <a:solidFill>
                  <a:schemeClr val="bg1"/>
                </a:solidFill>
              </a:rPr>
              <a:t>었다면</a:t>
            </a:r>
            <a:r>
              <a:rPr lang="ko-KR" altLang="en-US" dirty="0">
                <a:solidFill>
                  <a:schemeClr val="bg1"/>
                </a:solidFill>
              </a:rPr>
              <a:t> 더 많은 기능을 넣어보고 싶습니다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0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3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8564" y="1223092"/>
            <a:ext cx="792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6758" y="1891052"/>
            <a:ext cx="244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 배경 및 목표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219346" y="2050601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5094" y="3458497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2505" y="4146677"/>
            <a:ext cx="256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추진 일정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225094" y="4306226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27155" y="1223092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4568" y="1895530"/>
            <a:ext cx="233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 결과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7227156" y="2055079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7155" y="3458496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44568" y="4166422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결론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7227156" y="4302635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0055" y="1015863"/>
            <a:ext cx="163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0055" y="1623201"/>
            <a:ext cx="163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846955" y="851589"/>
            <a:ext cx="414079" cy="41407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515885" y="2351128"/>
            <a:ext cx="280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① 개발환경 및 적용 데이터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15885" y="2702337"/>
            <a:ext cx="291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② 전체 시스템 구조도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녹음한 소리">
            <a:hlinkClick r:id="" action="ppaction://media"/>
            <a:extLst>
              <a:ext uri="{FF2B5EF4-FFF2-40B4-BE49-F238E27FC236}">
                <a16:creationId xmlns:a16="http://schemas.microsoft.com/office/drawing/2014/main" id="{19A9D7CC-B67A-479F-98B1-5A84E4A1AB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0650" y="242570"/>
            <a:ext cx="406400" cy="406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16EC411-BC94-46CF-8869-7D488CB23170}"/>
              </a:ext>
            </a:extLst>
          </p:cNvPr>
          <p:cNvSpPr txBox="1"/>
          <p:nvPr/>
        </p:nvSpPr>
        <p:spPr>
          <a:xfrm>
            <a:off x="8515886" y="4603897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① 기대 효과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475B2F-CD59-4F4C-97A2-CFA14C025C2C}"/>
              </a:ext>
            </a:extLst>
          </p:cNvPr>
          <p:cNvSpPr txBox="1"/>
          <p:nvPr/>
        </p:nvSpPr>
        <p:spPr>
          <a:xfrm>
            <a:off x="8524780" y="4960750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②  개발 후기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EBAF69-8436-434D-9333-9DD96F52536B}"/>
              </a:ext>
            </a:extLst>
          </p:cNvPr>
          <p:cNvSpPr txBox="1"/>
          <p:nvPr/>
        </p:nvSpPr>
        <p:spPr>
          <a:xfrm>
            <a:off x="8524780" y="5317603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시연 영상</a:t>
            </a:r>
          </a:p>
        </p:txBody>
      </p:sp>
      <p:pic>
        <p:nvPicPr>
          <p:cNvPr id="7" name="그래픽 6" descr="배지 3 윤곽선">
            <a:extLst>
              <a:ext uri="{FF2B5EF4-FFF2-40B4-BE49-F238E27FC236}">
                <a16:creationId xmlns:a16="http://schemas.microsoft.com/office/drawing/2014/main" id="{704D3F16-5B1F-47EE-B8EC-60BA467700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3393" y="5361608"/>
            <a:ext cx="203723" cy="2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9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8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 배경 및 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6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840893" y="3038026"/>
            <a:ext cx="430886" cy="338554"/>
          </a:xfrm>
          <a:prstGeom prst="rect">
            <a:avLst/>
          </a:prstGeom>
          <a:noFill/>
        </p:spPr>
        <p:txBody>
          <a:bodyPr vert="vert270" wrap="square" rtlCol="0">
            <a:no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획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배경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목표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3CB01-EFAB-442B-8A8A-7C9D760F1EFD}"/>
              </a:ext>
            </a:extLst>
          </p:cNvPr>
          <p:cNvSpPr txBox="1"/>
          <p:nvPr/>
        </p:nvSpPr>
        <p:spPr>
          <a:xfrm>
            <a:off x="1986200" y="2838888"/>
            <a:ext cx="483169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기획 배경</a:t>
            </a:r>
            <a:endParaRPr lang="en-US" altLang="ko-KR" sz="2000" dirty="0">
              <a:solidFill>
                <a:schemeClr val="bg1"/>
              </a:solidFill>
              <a:latin typeface="KoPubWorld돋움체 Light" panose="00000300000000000000" pitchFamily="2" charset="-127"/>
              <a:ea typeface="KoPub돋움체 Light" panose="00000300000000000000"/>
              <a:cs typeface="KoPubWorld돋움체 Light" panose="000003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돋움체 Light" panose="00000300000000000000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코로나로 인한 공연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전시회 등 문화 활동의 침체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돋움체 Light" panose="00000300000000000000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돋움체 Light" panose="00000300000000000000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코로나 종식 이후 코로나 창궐 전 보다 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더 활성화된 문화생활을 즐기기를 바람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돋움체 Light" panose="00000300000000000000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문화생활도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IT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에 기반한 서비스 제공이 필요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돋움체 Light" panose="00000300000000000000"/>
              <a:cs typeface="KoPubWorld돋움체 Light" panose="000003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돋움체 Light" panose="00000300000000000000"/>
              <a:cs typeface="KoPubWorld돋움체 Light" panose="00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95876F-660C-4A48-B67E-F19C9D91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662" y="710276"/>
            <a:ext cx="4028227" cy="18189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5F0BBE-2987-4582-A318-0E49B7516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76" y="710276"/>
            <a:ext cx="4024023" cy="17698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DD3C57-194A-4516-8E2C-9F5B0E1181D7}"/>
              </a:ext>
            </a:extLst>
          </p:cNvPr>
          <p:cNvSpPr txBox="1"/>
          <p:nvPr/>
        </p:nvSpPr>
        <p:spPr>
          <a:xfrm>
            <a:off x="6817896" y="2846451"/>
            <a:ext cx="48316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기획 목표</a:t>
            </a:r>
            <a:endParaRPr lang="en-US" altLang="ko-KR" sz="2000" dirty="0">
              <a:solidFill>
                <a:schemeClr val="bg1"/>
              </a:solidFill>
              <a:latin typeface="KoPubWorld돋움체 Light" panose="00000300000000000000" pitchFamily="2" charset="-127"/>
              <a:ea typeface="KoPub돋움체 Light" panose="00000300000000000000"/>
              <a:cs typeface="KoPubWorld돋움체 Light" panose="000003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돋움체 Light" panose="00000300000000000000"/>
              <a:cs typeface="KoPubWorld돋움체 Light" panose="00000300000000000000" pitchFamily="2" charset="-127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돋움체 Light" panose="00000300000000000000"/>
                <a:cs typeface="KoPubWorld돋움체 Light" panose="00000300000000000000" pitchFamily="2" charset="-127"/>
              </a:rPr>
              <a:t>-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내 주변에서 내가 원하는 키워드의 문화생활에 더 편하게 접근할 수 있게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</a:rPr>
              <a:t>해주는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위치 기반 문화생활 서비스를 제공한다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돋움체 Light" panose="00000300000000000000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7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추진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2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348449" y="4001073"/>
            <a:ext cx="1415772" cy="3385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추    진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176243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B1E544-3316-4779-B4C8-1C40E16E55AD}"/>
              </a:ext>
            </a:extLst>
          </p:cNvPr>
          <p:cNvSpPr txBox="1"/>
          <p:nvPr/>
        </p:nvSpPr>
        <p:spPr>
          <a:xfrm>
            <a:off x="3757715" y="1281004"/>
            <a:ext cx="6794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8846198-454D-4436-A832-53B7850A4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237"/>
              </p:ext>
            </p:extLst>
          </p:nvPr>
        </p:nvGraphicFramePr>
        <p:xfrm>
          <a:off x="2019858" y="1559418"/>
          <a:ext cx="9442224" cy="323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886">
                  <a:extLst>
                    <a:ext uri="{9D8B030D-6E8A-4147-A177-3AD203B41FA5}">
                      <a16:colId xmlns:a16="http://schemas.microsoft.com/office/drawing/2014/main" val="1960860038"/>
                    </a:ext>
                  </a:extLst>
                </a:gridCol>
                <a:gridCol w="927559">
                  <a:extLst>
                    <a:ext uri="{9D8B030D-6E8A-4147-A177-3AD203B41FA5}">
                      <a16:colId xmlns:a16="http://schemas.microsoft.com/office/drawing/2014/main" val="3474580217"/>
                    </a:ext>
                  </a:extLst>
                </a:gridCol>
                <a:gridCol w="927559">
                  <a:extLst>
                    <a:ext uri="{9D8B030D-6E8A-4147-A177-3AD203B41FA5}">
                      <a16:colId xmlns:a16="http://schemas.microsoft.com/office/drawing/2014/main" val="394674389"/>
                    </a:ext>
                  </a:extLst>
                </a:gridCol>
                <a:gridCol w="927559">
                  <a:extLst>
                    <a:ext uri="{9D8B030D-6E8A-4147-A177-3AD203B41FA5}">
                      <a16:colId xmlns:a16="http://schemas.microsoft.com/office/drawing/2014/main" val="3373249826"/>
                    </a:ext>
                  </a:extLst>
                </a:gridCol>
                <a:gridCol w="927559">
                  <a:extLst>
                    <a:ext uri="{9D8B030D-6E8A-4147-A177-3AD203B41FA5}">
                      <a16:colId xmlns:a16="http://schemas.microsoft.com/office/drawing/2014/main" val="585240989"/>
                    </a:ext>
                  </a:extLst>
                </a:gridCol>
                <a:gridCol w="917543">
                  <a:extLst>
                    <a:ext uri="{9D8B030D-6E8A-4147-A177-3AD203B41FA5}">
                      <a16:colId xmlns:a16="http://schemas.microsoft.com/office/drawing/2014/main" val="3586483758"/>
                    </a:ext>
                  </a:extLst>
                </a:gridCol>
                <a:gridCol w="927559">
                  <a:extLst>
                    <a:ext uri="{9D8B030D-6E8A-4147-A177-3AD203B41FA5}">
                      <a16:colId xmlns:a16="http://schemas.microsoft.com/office/drawing/2014/main" val="2315123674"/>
                    </a:ext>
                  </a:extLst>
                </a:gridCol>
              </a:tblGrid>
              <a:tr h="427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82688"/>
                  </a:ext>
                </a:extLst>
              </a:tr>
              <a:tr h="427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수집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65888"/>
                  </a:ext>
                </a:extLst>
              </a:tr>
              <a:tr h="427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테이블 설계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149516"/>
                  </a:ext>
                </a:extLst>
              </a:tr>
              <a:tr h="427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회원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게시판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Back-end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개발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7108"/>
                  </a:ext>
                </a:extLst>
              </a:tr>
              <a:tr h="427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문화지도 개발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11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문화 관련 개발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81472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Front-end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디자인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865131"/>
                  </a:ext>
                </a:extLst>
              </a:tr>
              <a:tr h="152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영상제작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보고서 작성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07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BAC08A-C6DD-497E-9A4E-466AE4CD25E5}"/>
              </a:ext>
            </a:extLst>
          </p:cNvPr>
          <p:cNvSpPr txBox="1"/>
          <p:nvPr/>
        </p:nvSpPr>
        <p:spPr>
          <a:xfrm>
            <a:off x="2019858" y="5140272"/>
            <a:ext cx="853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김정운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데이터 수집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테이블 설계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게시판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문화 관련 개발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7FDA6-1B44-4E27-92BC-CD9395A8D8F0}"/>
              </a:ext>
            </a:extLst>
          </p:cNvPr>
          <p:cNvSpPr txBox="1"/>
          <p:nvPr/>
        </p:nvSpPr>
        <p:spPr>
          <a:xfrm>
            <a:off x="2019858" y="5672342"/>
            <a:ext cx="853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오수형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데이터 수집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테이블 설계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회원 관련 개발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문화 지도 개발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F51FD-B41E-4777-9FC6-7E04BD155815}"/>
              </a:ext>
            </a:extLst>
          </p:cNvPr>
          <p:cNvSpPr txBox="1"/>
          <p:nvPr/>
        </p:nvSpPr>
        <p:spPr>
          <a:xfrm>
            <a:off x="2019858" y="6183591"/>
            <a:ext cx="853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공통</a:t>
            </a:r>
            <a:r>
              <a:rPr lang="en-US" altLang="ko-KR" dirty="0">
                <a:solidFill>
                  <a:schemeClr val="bg1"/>
                </a:solidFill>
              </a:rPr>
              <a:t>: Front-end </a:t>
            </a:r>
            <a:r>
              <a:rPr lang="ko-KR" altLang="en-US" dirty="0">
                <a:solidFill>
                  <a:schemeClr val="bg1"/>
                </a:solidFill>
              </a:rPr>
              <a:t>디자인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영상제작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보고서 작성</a:t>
            </a:r>
          </a:p>
        </p:txBody>
      </p:sp>
    </p:spTree>
    <p:extLst>
      <p:ext uri="{BB962C8B-B14F-4D97-AF65-F5344CB8AC3E}">
        <p14:creationId xmlns:p14="http://schemas.microsoft.com/office/powerpoint/2010/main" val="135998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결과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9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225339" y="3883678"/>
            <a:ext cx="1661993" cy="3080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발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8317D-0C1A-4FE7-A983-7CD12D9E5BC1}"/>
              </a:ext>
            </a:extLst>
          </p:cNvPr>
          <p:cNvSpPr txBox="1"/>
          <p:nvPr/>
        </p:nvSpPr>
        <p:spPr>
          <a:xfrm>
            <a:off x="3246054" y="3630612"/>
            <a:ext cx="1265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 환경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6" name="그래픽 5" descr="원형 순서도 윤곽선">
            <a:extLst>
              <a:ext uri="{FF2B5EF4-FFF2-40B4-BE49-F238E27FC236}">
                <a16:creationId xmlns:a16="http://schemas.microsoft.com/office/drawing/2014/main" id="{187F4133-FB11-4CB8-88D0-C7E44F0D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7812" y="2647677"/>
            <a:ext cx="2221034" cy="2221034"/>
          </a:xfrm>
          <a:prstGeom prst="rect">
            <a:avLst/>
          </a:prstGeom>
        </p:spPr>
      </p:pic>
      <p:pic>
        <p:nvPicPr>
          <p:cNvPr id="1026" name="Picture 2" descr="프로젝트2] 1. myBatis 설정, CRUD 테스트">
            <a:extLst>
              <a:ext uri="{FF2B5EF4-FFF2-40B4-BE49-F238E27FC236}">
                <a16:creationId xmlns:a16="http://schemas.microsoft.com/office/drawing/2014/main" id="{12FAA2A5-45EA-4597-9576-35D5F9200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054" y="2380735"/>
            <a:ext cx="1037152" cy="48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 Boot">
            <a:extLst>
              <a:ext uri="{FF2B5EF4-FFF2-40B4-BE49-F238E27FC236}">
                <a16:creationId xmlns:a16="http://schemas.microsoft.com/office/drawing/2014/main" id="{E928A43E-1C66-4D7C-BCF5-7B367D29E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384" y="4165879"/>
            <a:ext cx="1088463" cy="6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ue.js 설치 및 구성 — 씨앤텍시스템즈 기술블로그">
            <a:extLst>
              <a:ext uri="{FF2B5EF4-FFF2-40B4-BE49-F238E27FC236}">
                <a16:creationId xmlns:a16="http://schemas.microsoft.com/office/drawing/2014/main" id="{A438733D-51CD-47B2-A511-6BA4CDD3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53" y="4240044"/>
            <a:ext cx="1362347" cy="48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0C3A5E-94D2-4146-A017-009567D91C4B}"/>
              </a:ext>
            </a:extLst>
          </p:cNvPr>
          <p:cNvSpPr txBox="1"/>
          <p:nvPr/>
        </p:nvSpPr>
        <p:spPr>
          <a:xfrm>
            <a:off x="1624632" y="1590654"/>
            <a:ext cx="20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02FA3-2CC4-46E2-9AE7-3992E54FF655}"/>
              </a:ext>
            </a:extLst>
          </p:cNvPr>
          <p:cNvSpPr txBox="1"/>
          <p:nvPr/>
        </p:nvSpPr>
        <p:spPr>
          <a:xfrm>
            <a:off x="6898108" y="1590654"/>
            <a:ext cx="20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적용 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9C3B7-1F91-4684-828B-2340DCB7678C}"/>
              </a:ext>
            </a:extLst>
          </p:cNvPr>
          <p:cNvSpPr txBox="1"/>
          <p:nvPr/>
        </p:nvSpPr>
        <p:spPr>
          <a:xfrm>
            <a:off x="7074569" y="2380735"/>
            <a:ext cx="35854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>
                <a:solidFill>
                  <a:schemeClr val="bg1"/>
                </a:solidFill>
              </a:rPr>
              <a:t>서울 공연 정보 데이터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Both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ko-KR" altLang="en-US" dirty="0">
                <a:solidFill>
                  <a:schemeClr val="bg1"/>
                </a:solidFill>
              </a:rPr>
              <a:t>서울 전시회 데이터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arenBoth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ko-KR" altLang="en-US" dirty="0">
                <a:solidFill>
                  <a:schemeClr val="bg1"/>
                </a:solidFill>
              </a:rPr>
              <a:t>서울 축제 데이터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arenBoth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ko-KR" altLang="en-US" dirty="0">
                <a:solidFill>
                  <a:schemeClr val="bg1"/>
                </a:solidFill>
              </a:rPr>
              <a:t>서울시 문화공간 현황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arenBoth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Kakao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Map API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arenBoth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sz="18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http://data.seoul.go.kr/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440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225339" y="3883678"/>
            <a:ext cx="1661993" cy="3080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발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C3A5E-94D2-4146-A017-009567D91C4B}"/>
              </a:ext>
            </a:extLst>
          </p:cNvPr>
          <p:cNvSpPr txBox="1"/>
          <p:nvPr/>
        </p:nvSpPr>
        <p:spPr>
          <a:xfrm>
            <a:off x="1624632" y="1590654"/>
            <a:ext cx="20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시스템 구조도</a:t>
            </a:r>
          </a:p>
        </p:txBody>
      </p:sp>
      <p:pic>
        <p:nvPicPr>
          <p:cNvPr id="3" name="그래픽 2" descr="사용자 단색으로 채워진">
            <a:extLst>
              <a:ext uri="{FF2B5EF4-FFF2-40B4-BE49-F238E27FC236}">
                <a16:creationId xmlns:a16="http://schemas.microsoft.com/office/drawing/2014/main" id="{6A8A1467-382D-40F4-A02E-3071CE084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9221" y="2971800"/>
            <a:ext cx="914400" cy="9144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F9F0EB-E7BB-41F2-98D9-1FD5B0E41353}"/>
              </a:ext>
            </a:extLst>
          </p:cNvPr>
          <p:cNvCxnSpPr/>
          <p:nvPr/>
        </p:nvCxnSpPr>
        <p:spPr>
          <a:xfrm>
            <a:off x="3200400" y="3206718"/>
            <a:ext cx="161223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598EB5-9C00-404A-A01D-0B4F54926042}"/>
              </a:ext>
            </a:extLst>
          </p:cNvPr>
          <p:cNvSpPr txBox="1"/>
          <p:nvPr/>
        </p:nvSpPr>
        <p:spPr>
          <a:xfrm>
            <a:off x="3449052" y="2758429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화면 요청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C699A7-E2D7-4128-9E50-75BDF0E012C8}"/>
              </a:ext>
            </a:extLst>
          </p:cNvPr>
          <p:cNvSpPr txBox="1"/>
          <p:nvPr/>
        </p:nvSpPr>
        <p:spPr>
          <a:xfrm>
            <a:off x="5125453" y="2971800"/>
            <a:ext cx="97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VUE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ED96F-59F1-4201-9A00-35CE5FF67038}"/>
              </a:ext>
            </a:extLst>
          </p:cNvPr>
          <p:cNvSpPr txBox="1"/>
          <p:nvPr/>
        </p:nvSpPr>
        <p:spPr>
          <a:xfrm>
            <a:off x="8197517" y="3022052"/>
            <a:ext cx="97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Spring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B8CE29-059D-40B4-9744-484DCECB66A1}"/>
              </a:ext>
            </a:extLst>
          </p:cNvPr>
          <p:cNvSpPr txBox="1"/>
          <p:nvPr/>
        </p:nvSpPr>
        <p:spPr>
          <a:xfrm>
            <a:off x="8341895" y="5113421"/>
            <a:ext cx="260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Mysql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회원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게시판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C5AC1F-D19B-408E-9C11-3561D41B2E06}"/>
              </a:ext>
            </a:extLst>
          </p:cNvPr>
          <p:cNvCxnSpPr/>
          <p:nvPr/>
        </p:nvCxnSpPr>
        <p:spPr>
          <a:xfrm flipH="1">
            <a:off x="3200400" y="3513221"/>
            <a:ext cx="161223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E5C3CE-429E-4602-A93E-F60BDDDBAD30}"/>
              </a:ext>
            </a:extLst>
          </p:cNvPr>
          <p:cNvSpPr txBox="1"/>
          <p:nvPr/>
        </p:nvSpPr>
        <p:spPr>
          <a:xfrm>
            <a:off x="3449052" y="3556872"/>
            <a:ext cx="119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화면 응답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230583-BE80-4BE4-A857-22A1E9701472}"/>
              </a:ext>
            </a:extLst>
          </p:cNvPr>
          <p:cNvSpPr txBox="1"/>
          <p:nvPr/>
        </p:nvSpPr>
        <p:spPr>
          <a:xfrm>
            <a:off x="5138346" y="5076272"/>
            <a:ext cx="193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문화 과련 </a:t>
            </a:r>
            <a:r>
              <a:rPr lang="en-US" altLang="ko-KR" dirty="0">
                <a:solidFill>
                  <a:schemeClr val="bg1"/>
                </a:solidFill>
              </a:rPr>
              <a:t>Json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C25BEE5-E4BA-4695-BFE0-FE80AAA886DA}"/>
              </a:ext>
            </a:extLst>
          </p:cNvPr>
          <p:cNvCxnSpPr>
            <a:cxnSpLocks/>
          </p:cNvCxnSpPr>
          <p:nvPr/>
        </p:nvCxnSpPr>
        <p:spPr>
          <a:xfrm flipV="1">
            <a:off x="5289884" y="3513221"/>
            <a:ext cx="0" cy="13554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4168997-D370-4568-9CDE-46676EEB7DCC}"/>
              </a:ext>
            </a:extLst>
          </p:cNvPr>
          <p:cNvCxnSpPr>
            <a:cxnSpLocks/>
          </p:cNvCxnSpPr>
          <p:nvPr/>
        </p:nvCxnSpPr>
        <p:spPr>
          <a:xfrm>
            <a:off x="5614737" y="3615792"/>
            <a:ext cx="0" cy="12529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2A0901-C483-4836-817A-5499F5FEBA9C}"/>
              </a:ext>
            </a:extLst>
          </p:cNvPr>
          <p:cNvCxnSpPr/>
          <p:nvPr/>
        </p:nvCxnSpPr>
        <p:spPr>
          <a:xfrm>
            <a:off x="6192253" y="3127761"/>
            <a:ext cx="161223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2AC7A76-F1FF-43AD-A658-688E583F0329}"/>
              </a:ext>
            </a:extLst>
          </p:cNvPr>
          <p:cNvCxnSpPr>
            <a:cxnSpLocks/>
          </p:cNvCxnSpPr>
          <p:nvPr/>
        </p:nvCxnSpPr>
        <p:spPr>
          <a:xfrm flipH="1">
            <a:off x="6192253" y="3429000"/>
            <a:ext cx="161223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CF193D-CC72-46A5-BC60-1C08A3343DE7}"/>
              </a:ext>
            </a:extLst>
          </p:cNvPr>
          <p:cNvCxnSpPr>
            <a:cxnSpLocks/>
          </p:cNvCxnSpPr>
          <p:nvPr/>
        </p:nvCxnSpPr>
        <p:spPr>
          <a:xfrm flipV="1">
            <a:off x="8562474" y="3593431"/>
            <a:ext cx="0" cy="13554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6D69869-B359-4303-8ECA-36590EE6FA85}"/>
              </a:ext>
            </a:extLst>
          </p:cNvPr>
          <p:cNvCxnSpPr>
            <a:cxnSpLocks/>
          </p:cNvCxnSpPr>
          <p:nvPr/>
        </p:nvCxnSpPr>
        <p:spPr>
          <a:xfrm>
            <a:off x="8887327" y="3696002"/>
            <a:ext cx="0" cy="12529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B664DE-64E9-46F6-921B-DB771B660C90}"/>
              </a:ext>
            </a:extLst>
          </p:cNvPr>
          <p:cNvSpPr txBox="1"/>
          <p:nvPr/>
        </p:nvSpPr>
        <p:spPr>
          <a:xfrm>
            <a:off x="6374296" y="2699507"/>
            <a:ext cx="17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데이터 요청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223275-E141-4E1E-A8FA-D84D3FF11F32}"/>
              </a:ext>
            </a:extLst>
          </p:cNvPr>
          <p:cNvSpPr txBox="1"/>
          <p:nvPr/>
        </p:nvSpPr>
        <p:spPr>
          <a:xfrm>
            <a:off x="6374295" y="3667932"/>
            <a:ext cx="17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데이터응답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2E6273-A153-419A-91FF-106234145154}"/>
              </a:ext>
            </a:extLst>
          </p:cNvPr>
          <p:cNvSpPr txBox="1"/>
          <p:nvPr/>
        </p:nvSpPr>
        <p:spPr>
          <a:xfrm>
            <a:off x="4828677" y="2502548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화면 구성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D78108-2133-4DE1-AADD-BC8B05913389}"/>
              </a:ext>
            </a:extLst>
          </p:cNvPr>
          <p:cNvSpPr txBox="1"/>
          <p:nvPr/>
        </p:nvSpPr>
        <p:spPr>
          <a:xfrm>
            <a:off x="8141365" y="2650318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데이터 처리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6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455</Words>
  <Application>Microsoft Office PowerPoint</Application>
  <PresentationFormat>와이드스크린</PresentationFormat>
  <Paragraphs>129</Paragraphs>
  <Slides>12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KoPubWorld돋움체 Light</vt:lpstr>
      <vt:lpstr>KoPub돋움체 Bold</vt:lpstr>
      <vt:lpstr>KoPub돋움체 Light</vt:lpstr>
      <vt:lpstr>KoPub바탕체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정운</cp:lastModifiedBy>
  <cp:revision>176</cp:revision>
  <dcterms:created xsi:type="dcterms:W3CDTF">2017-12-29T01:13:06Z</dcterms:created>
  <dcterms:modified xsi:type="dcterms:W3CDTF">2021-05-27T10:03:51Z</dcterms:modified>
</cp:coreProperties>
</file>