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62" r:id="rId2"/>
    <p:sldId id="281" r:id="rId3"/>
    <p:sldId id="285" r:id="rId4"/>
    <p:sldId id="282" r:id="rId5"/>
    <p:sldId id="283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</p:sldIdLst>
  <p:sldSz cx="12192000" cy="6858000"/>
  <p:notesSz cx="6858000" cy="9144000"/>
  <p:embeddedFontLs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E7E"/>
    <a:srgbClr val="323446"/>
    <a:srgbClr val="40425A"/>
    <a:srgbClr val="BDA3F7"/>
    <a:srgbClr val="A987F5"/>
    <a:srgbClr val="F394AE"/>
    <a:srgbClr val="6022ED"/>
    <a:srgbClr val="FE4FA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5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E3FB4-D092-431D-A7ED-C3360B5CF843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BCF88-68F1-4467-B773-D12C11517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76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 err="1"/>
              <a:t>xyxyxyxyxy</a:t>
            </a:r>
            <a:r>
              <a:rPr lang="en-US" altLang="ko-KR" dirty="0"/>
              <a:t>, </a:t>
            </a:r>
            <a:r>
              <a:rPr lang="ko-KR" altLang="en-US" dirty="0"/>
              <a:t>줄여서 </a:t>
            </a:r>
            <a:r>
              <a:rPr lang="en-US" altLang="ko-KR" dirty="0"/>
              <a:t>5xy </a:t>
            </a:r>
            <a:r>
              <a:rPr lang="ko-KR" altLang="en-US" dirty="0"/>
              <a:t>팀의 발표를 맡은 </a:t>
            </a:r>
            <a:r>
              <a:rPr lang="ko-KR" altLang="en-US" dirty="0" err="1"/>
              <a:t>오웅식입니다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 팀은 </a:t>
            </a:r>
            <a:r>
              <a:rPr lang="en-US" altLang="ko-KR" dirty="0" err="1"/>
              <a:t>Cow&amp;Dog</a:t>
            </a:r>
            <a:r>
              <a:rPr lang="en-US" altLang="ko-KR" dirty="0"/>
              <a:t> </a:t>
            </a:r>
            <a:r>
              <a:rPr lang="ko-KR" altLang="en-US" dirty="0"/>
              <a:t>한국어로 소*개 라는 이름으로 소개팅 서비스를 개발하고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저희팀이</a:t>
            </a:r>
            <a:r>
              <a:rPr lang="ko-KR" altLang="en-US" dirty="0"/>
              <a:t> 새 로고를 만들어서 소개해보려고 첫 페이지에 넣어봤습니다</a:t>
            </a:r>
          </a:p>
          <a:p>
            <a:endParaRPr lang="ko-KR" altLang="en-US" dirty="0"/>
          </a:p>
          <a:p>
            <a:r>
              <a:rPr lang="ko-KR" altLang="en-US" dirty="0"/>
              <a:t>프로젝트 </a:t>
            </a:r>
            <a:r>
              <a:rPr lang="ko-KR" altLang="en-US" dirty="0" err="1"/>
              <a:t>앞글자</a:t>
            </a:r>
            <a:r>
              <a:rPr lang="ko-KR" altLang="en-US" dirty="0"/>
              <a:t> </a:t>
            </a:r>
            <a:r>
              <a:rPr lang="en-US" altLang="ko-KR" dirty="0"/>
              <a:t>C,D</a:t>
            </a:r>
            <a:r>
              <a:rPr lang="ko-KR" altLang="en-US" dirty="0"/>
              <a:t>를 </a:t>
            </a:r>
            <a:r>
              <a:rPr lang="ko-KR" altLang="en-US" dirty="0" err="1"/>
              <a:t>굴곡있게</a:t>
            </a:r>
            <a:r>
              <a:rPr lang="ko-KR" altLang="en-US" dirty="0"/>
              <a:t> 표현하면 사람 얼굴 모양처럼 보이는데 착안했습니다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BCF88-68F1-4467-B773-D12C11517D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92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BCF88-68F1-4467-B773-D12C11517D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05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DC3F-1D65-4926-AF2F-A226873E890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9987-4793-416E-91F9-D9E37713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41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DC3F-1D65-4926-AF2F-A226873E890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9987-4793-416E-91F9-D9E37713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58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DC3F-1D65-4926-AF2F-A226873E890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9987-4793-416E-91F9-D9E37713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48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DC3F-1D65-4926-AF2F-A226873E890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9987-4793-416E-91F9-D9E37713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DC3F-1D65-4926-AF2F-A226873E890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9987-4793-416E-91F9-D9E37713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DC3F-1D65-4926-AF2F-A226873E890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9987-4793-416E-91F9-D9E37713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83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DC3F-1D65-4926-AF2F-A226873E890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9987-4793-416E-91F9-D9E37713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51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DC3F-1D65-4926-AF2F-A226873E890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9987-4793-416E-91F9-D9E37713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92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DC3F-1D65-4926-AF2F-A226873E890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9987-4793-416E-91F9-D9E37713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9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DC3F-1D65-4926-AF2F-A226873E890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9987-4793-416E-91F9-D9E37713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1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DC3F-1D65-4926-AF2F-A226873E890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9987-4793-416E-91F9-D9E37713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9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2DC3F-1D65-4926-AF2F-A226873E890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79987-4793-416E-91F9-D9E37713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66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155" y="1130086"/>
            <a:ext cx="5763500" cy="40727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79855" y="6101237"/>
            <a:ext cx="4537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323446"/>
                </a:solidFill>
                <a:latin typeface="서울남산 장체 M" panose="02020503020101020101" pitchFamily="18" charset="-127"/>
                <a:ea typeface="나눔스퀘어 ExtraBold" panose="020B0600000101010101"/>
              </a:rPr>
              <a:t>팀장</a:t>
            </a:r>
            <a:r>
              <a:rPr lang="en-US" altLang="ko-KR" sz="2000" b="1" dirty="0" smtClean="0">
                <a:solidFill>
                  <a:srgbClr val="323446"/>
                </a:solidFill>
                <a:latin typeface="서울남산 장체 M" panose="02020503020101020101" pitchFamily="18" charset="-127"/>
                <a:ea typeface="나눔스퀘어 ExtraBold" panose="020B0600000101010101"/>
              </a:rPr>
              <a:t>: </a:t>
            </a:r>
            <a:r>
              <a:rPr lang="ko-KR" altLang="en-US" sz="2000" b="1" dirty="0" smtClean="0">
                <a:solidFill>
                  <a:srgbClr val="323446"/>
                </a:solidFill>
                <a:latin typeface="서울남산 장체 M" panose="02020503020101020101" pitchFamily="18" charset="-127"/>
                <a:ea typeface="나눔스퀘어 ExtraBold" panose="020B0600000101010101"/>
              </a:rPr>
              <a:t>김정운</a:t>
            </a:r>
            <a:endParaRPr lang="en-US" altLang="ko-KR" sz="2000" b="1" dirty="0" smtClean="0">
              <a:solidFill>
                <a:srgbClr val="323446"/>
              </a:solidFill>
              <a:latin typeface="서울남산 장체 M" panose="02020503020101020101" pitchFamily="18" charset="-127"/>
              <a:ea typeface="나눔스퀘어 ExtraBold" panose="020B0600000101010101"/>
            </a:endParaRPr>
          </a:p>
          <a:p>
            <a:r>
              <a:rPr lang="ko-KR" altLang="en-US" sz="2000" b="1" dirty="0" smtClean="0">
                <a:solidFill>
                  <a:srgbClr val="323446"/>
                </a:solidFill>
                <a:latin typeface="서울남산 장체 M" panose="02020503020101020101" pitchFamily="18" charset="-127"/>
                <a:ea typeface="나눔스퀘어 ExtraBold" panose="020B0600000101010101"/>
              </a:rPr>
              <a:t>팀원</a:t>
            </a:r>
            <a:r>
              <a:rPr lang="en-US" altLang="ko-KR" sz="2000" b="1" dirty="0" smtClean="0">
                <a:solidFill>
                  <a:srgbClr val="323446"/>
                </a:solidFill>
                <a:latin typeface="서울남산 장체 M" panose="02020503020101020101" pitchFamily="18" charset="-127"/>
                <a:ea typeface="나눔스퀘어 ExtraBold" panose="020B0600000101010101"/>
              </a:rPr>
              <a:t>: </a:t>
            </a:r>
            <a:r>
              <a:rPr lang="ko-KR" altLang="en-US" sz="2000" b="1" dirty="0" smtClean="0">
                <a:solidFill>
                  <a:srgbClr val="323446"/>
                </a:solidFill>
                <a:latin typeface="서울남산 장체 M" panose="02020503020101020101" pitchFamily="18" charset="-127"/>
                <a:ea typeface="나눔스퀘어 ExtraBold" panose="020B0600000101010101"/>
              </a:rPr>
              <a:t>배현우 </a:t>
            </a:r>
            <a:r>
              <a:rPr lang="ko-KR" altLang="en-US" sz="2000" b="1" dirty="0" err="1">
                <a:solidFill>
                  <a:srgbClr val="323446"/>
                </a:solidFill>
                <a:latin typeface="서울남산 장체 M" panose="02020503020101020101" pitchFamily="18" charset="-127"/>
                <a:ea typeface="나눔스퀘어 ExtraBold" panose="020B0600000101010101"/>
              </a:rPr>
              <a:t>조웅현</a:t>
            </a:r>
            <a:r>
              <a:rPr lang="ko-KR" altLang="en-US" sz="2000" b="1" dirty="0">
                <a:solidFill>
                  <a:srgbClr val="323446"/>
                </a:solidFill>
                <a:latin typeface="서울남산 장체 M" panose="02020503020101020101" pitchFamily="18" charset="-127"/>
                <a:ea typeface="나눔스퀘어 ExtraBold" panose="020B0600000101010101"/>
              </a:rPr>
              <a:t> </a:t>
            </a:r>
            <a:r>
              <a:rPr lang="ko-KR" altLang="en-US" sz="2000" b="1" dirty="0" err="1">
                <a:solidFill>
                  <a:srgbClr val="323446"/>
                </a:solidFill>
                <a:latin typeface="서울남산 장체 M" panose="02020503020101020101" pitchFamily="18" charset="-127"/>
                <a:ea typeface="나눔스퀘어 ExtraBold" panose="020B0600000101010101"/>
              </a:rPr>
              <a:t>오웅식</a:t>
            </a:r>
            <a:r>
              <a:rPr lang="ko-KR" altLang="en-US" sz="2000" b="1" dirty="0">
                <a:solidFill>
                  <a:srgbClr val="323446"/>
                </a:solidFill>
                <a:latin typeface="서울남산 장체 M" panose="02020503020101020101" pitchFamily="18" charset="-127"/>
                <a:ea typeface="나눔스퀘어 ExtraBold" panose="020B0600000101010101"/>
              </a:rPr>
              <a:t> 유성호</a:t>
            </a:r>
          </a:p>
        </p:txBody>
      </p:sp>
    </p:spTree>
    <p:extLst>
      <p:ext uri="{BB962C8B-B14F-4D97-AF65-F5344CB8AC3E}">
        <p14:creationId xmlns:p14="http://schemas.microsoft.com/office/powerpoint/2010/main" val="265191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A86EC8E-ED09-49EF-BCF6-7B108F7A6E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7" y="105878"/>
            <a:ext cx="1139787" cy="8054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0E480A-7BF1-4079-9760-498A1F7E9345}"/>
              </a:ext>
            </a:extLst>
          </p:cNvPr>
          <p:cNvSpPr txBox="1"/>
          <p:nvPr/>
        </p:nvSpPr>
        <p:spPr>
          <a:xfrm>
            <a:off x="1232033" y="231594"/>
            <a:ext cx="5538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소개 </a:t>
            </a:r>
            <a:r>
              <a:rPr lang="en-US" altLang="ko-KR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30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팀원별</a:t>
            </a:r>
            <a:r>
              <a:rPr lang="ko-KR" altLang="en-US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역할</a:t>
            </a:r>
            <a:endParaRPr lang="en-US" altLang="ko-KR" sz="3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B693B2-AB3A-4F35-8044-49DC75C148D0}"/>
              </a:ext>
            </a:extLst>
          </p:cNvPr>
          <p:cNvGrpSpPr/>
          <p:nvPr/>
        </p:nvGrpSpPr>
        <p:grpSpPr>
          <a:xfrm>
            <a:off x="662140" y="1768057"/>
            <a:ext cx="10920260" cy="602771"/>
            <a:chOff x="662140" y="2063332"/>
            <a:chExt cx="10920260" cy="602771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ECAA5BD-6FAF-41B3-9986-0F52B98461B8}"/>
                </a:ext>
              </a:extLst>
            </p:cNvPr>
            <p:cNvCxnSpPr>
              <a:cxnSpLocks/>
            </p:cNvCxnSpPr>
            <p:nvPr/>
          </p:nvCxnSpPr>
          <p:spPr>
            <a:xfrm>
              <a:off x="662140" y="2666103"/>
              <a:ext cx="10834535" cy="0"/>
            </a:xfrm>
            <a:prstGeom prst="line">
              <a:avLst/>
            </a:prstGeom>
            <a:ln w="63500">
              <a:solidFill>
                <a:srgbClr val="3234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84A27D4-66B2-46A5-94E4-A2E321BAB133}"/>
                </a:ext>
              </a:extLst>
            </p:cNvPr>
            <p:cNvSpPr txBox="1"/>
            <p:nvPr/>
          </p:nvSpPr>
          <p:spPr>
            <a:xfrm>
              <a:off x="699410" y="2063332"/>
              <a:ext cx="137877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김정운</a:t>
              </a:r>
              <a:endParaRPr lang="en-US" altLang="ko-KR" sz="25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CE0C86-1FBF-45D7-A5C0-2A97850AF87D}"/>
                </a:ext>
              </a:extLst>
            </p:cNvPr>
            <p:cNvSpPr txBox="1"/>
            <p:nvPr/>
          </p:nvSpPr>
          <p:spPr>
            <a:xfrm>
              <a:off x="3131393" y="2063332"/>
              <a:ext cx="143234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배현우</a:t>
              </a:r>
              <a:endParaRPr lang="en-US" altLang="ko-KR" sz="25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9ABA39F-9F2B-4284-A316-10F1EB2B1AB9}"/>
                </a:ext>
              </a:extLst>
            </p:cNvPr>
            <p:cNvSpPr txBox="1"/>
            <p:nvPr/>
          </p:nvSpPr>
          <p:spPr>
            <a:xfrm>
              <a:off x="5563377" y="2063332"/>
              <a:ext cx="130847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오웅식</a:t>
              </a:r>
              <a:endParaRPr lang="en-US" altLang="ko-KR" sz="25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7C3F8A-C3CA-41CE-A088-0AF4022BE23B}"/>
                </a:ext>
              </a:extLst>
            </p:cNvPr>
            <p:cNvSpPr txBox="1"/>
            <p:nvPr/>
          </p:nvSpPr>
          <p:spPr>
            <a:xfrm>
              <a:off x="7995361" y="2063332"/>
              <a:ext cx="125023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유성호</a:t>
              </a:r>
              <a:endParaRPr lang="en-US" altLang="ko-KR" sz="25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D5205E-5B17-4A94-8158-BB54492D8D7A}"/>
                </a:ext>
              </a:extLst>
            </p:cNvPr>
            <p:cNvSpPr txBox="1"/>
            <p:nvPr/>
          </p:nvSpPr>
          <p:spPr>
            <a:xfrm>
              <a:off x="10427345" y="2063332"/>
              <a:ext cx="11550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조웅현</a:t>
              </a:r>
              <a:endParaRPr lang="en-US" altLang="ko-KR" sz="25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BC17C05-1989-4C1C-A4E5-6D72D4A62568}"/>
              </a:ext>
            </a:extLst>
          </p:cNvPr>
          <p:cNvSpPr txBox="1"/>
          <p:nvPr/>
        </p:nvSpPr>
        <p:spPr>
          <a:xfrm>
            <a:off x="252999" y="2743170"/>
            <a:ext cx="1958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사용자 등록</a:t>
            </a:r>
            <a:endParaRPr lang="en-US" altLang="ko-KR" sz="20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회원</a:t>
            </a:r>
            <a:r>
              <a:rPr lang="en-US" altLang="ko-KR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Follow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58CD01-2D60-41FC-9759-3877B23601C7}"/>
              </a:ext>
            </a:extLst>
          </p:cNvPr>
          <p:cNvSpPr txBox="1"/>
          <p:nvPr/>
        </p:nvSpPr>
        <p:spPr>
          <a:xfrm>
            <a:off x="501691" y="3706558"/>
            <a:ext cx="1460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매칭 기능</a:t>
            </a:r>
            <a:endParaRPr lang="en-US" altLang="ko-KR" sz="20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E6CCE5-4DBC-4361-A800-68F33140250A}"/>
              </a:ext>
            </a:extLst>
          </p:cNvPr>
          <p:cNvSpPr txBox="1"/>
          <p:nvPr/>
        </p:nvSpPr>
        <p:spPr>
          <a:xfrm>
            <a:off x="358720" y="5017782"/>
            <a:ext cx="1746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AWS Deploy</a:t>
            </a:r>
            <a:r>
              <a:rPr lang="en-US" altLang="ko-KR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Server </a:t>
            </a:r>
            <a:r>
              <a:rPr lang="ko-KR" altLang="en-US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관리</a:t>
            </a:r>
            <a:endParaRPr lang="en-US" altLang="ko-KR" sz="20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4E8F59-1ECF-4504-ABC3-D583460D7DA5}"/>
              </a:ext>
            </a:extLst>
          </p:cNvPr>
          <p:cNvSpPr txBox="1"/>
          <p:nvPr/>
        </p:nvSpPr>
        <p:spPr>
          <a:xfrm>
            <a:off x="2638859" y="2731777"/>
            <a:ext cx="2032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OpenVidu</a:t>
            </a:r>
            <a:r>
              <a:rPr lang="en-US" altLang="ko-KR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활용 화상 채팅</a:t>
            </a:r>
            <a:endParaRPr lang="en-US" altLang="ko-KR" sz="20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26FDF4-EA41-4CC4-B58C-4020A7FF7ADF}"/>
              </a:ext>
            </a:extLst>
          </p:cNvPr>
          <p:cNvSpPr txBox="1"/>
          <p:nvPr/>
        </p:nvSpPr>
        <p:spPr>
          <a:xfrm>
            <a:off x="2731105" y="3714715"/>
            <a:ext cx="1958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A or B, </a:t>
            </a:r>
          </a:p>
          <a:p>
            <a:pPr algn="ctr"/>
            <a:r>
              <a:rPr lang="ko-KR" altLang="en-US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캐치마인드</a:t>
            </a:r>
            <a:endParaRPr lang="en-US" altLang="ko-KR" sz="20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A0F54E-AAAF-481B-B03E-E47D514571BE}"/>
              </a:ext>
            </a:extLst>
          </p:cNvPr>
          <p:cNvSpPr txBox="1"/>
          <p:nvPr/>
        </p:nvSpPr>
        <p:spPr>
          <a:xfrm>
            <a:off x="5061107" y="2688829"/>
            <a:ext cx="2144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OpenVidu</a:t>
            </a:r>
            <a:r>
              <a:rPr lang="en-US" altLang="ko-KR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활용 화상 채팅</a:t>
            </a:r>
            <a:endParaRPr lang="en-US" altLang="ko-KR" sz="20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DEABA7-0502-4E45-94C8-AF94B1A40574}"/>
              </a:ext>
            </a:extLst>
          </p:cNvPr>
          <p:cNvSpPr txBox="1"/>
          <p:nvPr/>
        </p:nvSpPr>
        <p:spPr>
          <a:xfrm>
            <a:off x="5015635" y="3646180"/>
            <a:ext cx="2190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SockJS</a:t>
            </a:r>
            <a:r>
              <a:rPr lang="en-US" altLang="ko-KR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STOMP </a:t>
            </a:r>
            <a:r>
              <a:rPr lang="ko-KR" altLang="en-US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활용 </a:t>
            </a:r>
            <a:r>
              <a:rPr lang="en-US" altLang="ko-KR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A3B2F3-75E7-45AF-B361-FB7A4371CBC4}"/>
              </a:ext>
            </a:extLst>
          </p:cNvPr>
          <p:cNvSpPr txBox="1"/>
          <p:nvPr/>
        </p:nvSpPr>
        <p:spPr>
          <a:xfrm>
            <a:off x="7540281" y="2722261"/>
            <a:ext cx="2106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공지사항 페이지</a:t>
            </a:r>
            <a:endParaRPr lang="en-US" altLang="ko-KR" sz="20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5123BD-FE10-4CC0-9DC4-8728C15D87D6}"/>
              </a:ext>
            </a:extLst>
          </p:cNvPr>
          <p:cNvSpPr txBox="1"/>
          <p:nvPr/>
        </p:nvSpPr>
        <p:spPr>
          <a:xfrm>
            <a:off x="7419699" y="3736963"/>
            <a:ext cx="2347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관리자 기능 구현</a:t>
            </a:r>
            <a:endParaRPr lang="en-US" altLang="ko-KR" sz="20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A9602B-BF9F-46C2-8042-4265CFF49E84}"/>
              </a:ext>
            </a:extLst>
          </p:cNvPr>
          <p:cNvSpPr txBox="1"/>
          <p:nvPr/>
        </p:nvSpPr>
        <p:spPr>
          <a:xfrm>
            <a:off x="7383759" y="4747880"/>
            <a:ext cx="2473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프론트 디자인 전반</a:t>
            </a:r>
            <a:endParaRPr lang="en-US" altLang="ko-KR" sz="20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4DD485-BA60-46AC-8718-7A56867E4D6C}"/>
              </a:ext>
            </a:extLst>
          </p:cNvPr>
          <p:cNvSpPr txBox="1"/>
          <p:nvPr/>
        </p:nvSpPr>
        <p:spPr>
          <a:xfrm>
            <a:off x="9980934" y="2743170"/>
            <a:ext cx="1958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Appeal</a:t>
            </a:r>
            <a:r>
              <a:rPr lang="ko-KR" altLang="en-US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게시판</a:t>
            </a:r>
            <a:endParaRPr lang="en-US" altLang="ko-KR" sz="20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4FAFF2-D776-47FF-94BB-B809E95A0A46}"/>
              </a:ext>
            </a:extLst>
          </p:cNvPr>
          <p:cNvSpPr txBox="1"/>
          <p:nvPr/>
        </p:nvSpPr>
        <p:spPr>
          <a:xfrm>
            <a:off x="301773" y="4362170"/>
            <a:ext cx="1750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지도 </a:t>
            </a:r>
            <a:r>
              <a:rPr lang="en-US" altLang="ko-KR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API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5C0A93-0049-4E59-957C-8A09C9B355EB}"/>
              </a:ext>
            </a:extLst>
          </p:cNvPr>
          <p:cNvSpPr txBox="1"/>
          <p:nvPr/>
        </p:nvSpPr>
        <p:spPr>
          <a:xfrm>
            <a:off x="9980934" y="3853247"/>
            <a:ext cx="1958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태그 검색 기능</a:t>
            </a:r>
            <a:endParaRPr lang="en-US" altLang="ko-KR" sz="20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261A01-F8CC-4662-8A4C-DF84EBBFE66A}"/>
              </a:ext>
            </a:extLst>
          </p:cNvPr>
          <p:cNvSpPr txBox="1"/>
          <p:nvPr/>
        </p:nvSpPr>
        <p:spPr>
          <a:xfrm>
            <a:off x="9858599" y="4774974"/>
            <a:ext cx="229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게시글 좋아요 기능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319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A86EC8E-ED09-49EF-BCF6-7B108F7A6E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7" y="105878"/>
            <a:ext cx="1139787" cy="8054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0E480A-7BF1-4079-9760-498A1F7E9345}"/>
              </a:ext>
            </a:extLst>
          </p:cNvPr>
          <p:cNvSpPr txBox="1"/>
          <p:nvPr/>
        </p:nvSpPr>
        <p:spPr>
          <a:xfrm>
            <a:off x="1232033" y="231594"/>
            <a:ext cx="5044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소개 </a:t>
            </a:r>
            <a:r>
              <a:rPr lang="en-US" altLang="ko-KR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시연</a:t>
            </a:r>
            <a:endParaRPr lang="en-US" altLang="ko-KR" sz="3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64F1E93-797F-4722-BE73-14B398A92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084" y="993961"/>
            <a:ext cx="6891775" cy="487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1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A86EC8E-ED09-49EF-BCF6-7B108F7A6E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7" y="105878"/>
            <a:ext cx="1139787" cy="8054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0E480A-7BF1-4079-9760-498A1F7E9345}"/>
              </a:ext>
            </a:extLst>
          </p:cNvPr>
          <p:cNvSpPr txBox="1"/>
          <p:nvPr/>
        </p:nvSpPr>
        <p:spPr>
          <a:xfrm>
            <a:off x="1232033" y="231594"/>
            <a:ext cx="5044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향후계획</a:t>
            </a:r>
            <a:endParaRPr lang="en-US" altLang="ko-KR" sz="3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4F644-E305-4A45-8711-CBB0C8DBD2B3}"/>
              </a:ext>
            </a:extLst>
          </p:cNvPr>
          <p:cNvSpPr txBox="1"/>
          <p:nvPr/>
        </p:nvSpPr>
        <p:spPr>
          <a:xfrm>
            <a:off x="1232033" y="1295796"/>
            <a:ext cx="10350367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5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수익 모델을 적용해야 한다면</a:t>
            </a:r>
            <a:r>
              <a:rPr lang="en-US" altLang="ko-KR" sz="2500" b="1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?</a:t>
            </a:r>
          </a:p>
          <a:p>
            <a:pPr lvl="1"/>
            <a:r>
              <a:rPr lang="en-US" altLang="ko-KR" sz="25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	</a:t>
            </a:r>
            <a:r>
              <a:rPr lang="ko-KR" altLang="en-US" sz="25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✔ </a:t>
            </a:r>
            <a:r>
              <a:rPr lang="ko-KR" altLang="en-US" sz="2500" b="1" dirty="0" smtClean="0">
                <a:solidFill>
                  <a:srgbClr val="FE4E7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매칭 기능의 유료화</a:t>
            </a:r>
            <a:r>
              <a:rPr lang="en-US" altLang="ko-KR" sz="25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25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회원 프로필 페이지 보기 등에서 유료화</a:t>
            </a:r>
            <a:r>
              <a:rPr lang="en-US" altLang="ko-KR" sz="25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	</a:t>
            </a:r>
            <a:r>
              <a:rPr lang="ko-KR" altLang="en-US" sz="25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통한 수익 창출</a:t>
            </a:r>
            <a:endParaRPr lang="en-US" altLang="ko-KR" sz="25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endParaRPr lang="en-US" altLang="ko-KR" sz="25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altLang="ko-KR" sz="25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2. </a:t>
            </a:r>
            <a:r>
              <a:rPr lang="ko-KR" altLang="en-US" sz="25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고려해야 할 추가적인 기능</a:t>
            </a:r>
            <a:endParaRPr lang="en-US" altLang="ko-KR" sz="25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altLang="ko-KR" sz="25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	</a:t>
            </a:r>
            <a:r>
              <a:rPr lang="ko-KR" altLang="en-US" sz="25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✔ </a:t>
            </a:r>
            <a:r>
              <a:rPr lang="ko-KR" altLang="en-US" sz="25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게시판 이미지 업로드 </a:t>
            </a:r>
            <a:r>
              <a:rPr lang="en-US" altLang="ko-KR" sz="25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: AWS </a:t>
            </a:r>
            <a:r>
              <a:rPr lang="ko-KR" altLang="en-US" sz="25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환경에서의 업로드 문제</a:t>
            </a:r>
            <a:endParaRPr lang="en-US" altLang="ko-KR" sz="25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altLang="ko-KR" sz="25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	</a:t>
            </a:r>
            <a:r>
              <a:rPr lang="ko-KR" altLang="en-US" sz="25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✔ </a:t>
            </a:r>
            <a:r>
              <a:rPr lang="ko-KR" altLang="en-US" sz="25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회원가입 시 등록한 회원정보의 수정 </a:t>
            </a:r>
            <a:r>
              <a:rPr lang="en-US" altLang="ko-KR" sz="25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25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등록한 주소지 등</a:t>
            </a:r>
            <a:r>
              <a:rPr lang="en-US" altLang="ko-KR" sz="25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</a:p>
          <a:p>
            <a:r>
              <a:rPr lang="en-US" altLang="ko-KR" sz="25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	</a:t>
            </a:r>
            <a:r>
              <a:rPr lang="ko-KR" altLang="en-US" sz="25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✔ </a:t>
            </a:r>
            <a:r>
              <a:rPr lang="en-US" altLang="ko-KR" sz="25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JenKins</a:t>
            </a:r>
            <a:r>
              <a:rPr lang="ko-KR" altLang="en-US" sz="25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이용한 </a:t>
            </a:r>
            <a:r>
              <a:rPr lang="en-US" altLang="ko-KR" sz="25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CI/CD</a:t>
            </a:r>
          </a:p>
          <a:p>
            <a:r>
              <a:rPr lang="en-US" altLang="ko-KR" sz="25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	</a:t>
            </a:r>
            <a:r>
              <a:rPr lang="ko-KR" altLang="en-US" sz="25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✔ 크롬에서의 오류 해결</a:t>
            </a:r>
            <a:endParaRPr lang="en-US" altLang="ko-KR" sz="25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altLang="ko-KR" sz="25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	</a:t>
            </a:r>
            <a:r>
              <a:rPr lang="ko-KR" altLang="en-US" sz="25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✔ </a:t>
            </a:r>
            <a:r>
              <a:rPr lang="en-US" altLang="ko-KR" sz="25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Selfsigned</a:t>
            </a:r>
            <a:r>
              <a:rPr lang="en-US" altLang="ko-KR" sz="25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25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해결</a:t>
            </a:r>
            <a:endParaRPr lang="en-US" altLang="ko-KR" sz="25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altLang="ko-KR" sz="25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	</a:t>
            </a:r>
            <a:r>
              <a:rPr lang="ko-KR" altLang="en-US" sz="25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✔ </a:t>
            </a:r>
            <a:r>
              <a:rPr lang="en-US" altLang="ko-KR" sz="25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DM </a:t>
            </a:r>
            <a:r>
              <a:rPr lang="ko-KR" altLang="en-US" sz="25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해결</a:t>
            </a:r>
            <a:endParaRPr lang="en-US" altLang="ko-KR" sz="25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51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0E480A-7BF1-4079-9760-498A1F7E9345}"/>
              </a:ext>
            </a:extLst>
          </p:cNvPr>
          <p:cNvSpPr txBox="1"/>
          <p:nvPr/>
        </p:nvSpPr>
        <p:spPr>
          <a:xfrm>
            <a:off x="4929601" y="2921168"/>
            <a:ext cx="3152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 &amp; A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C7CE45-3315-4B58-B04F-8030997612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7" y="105878"/>
            <a:ext cx="1139787" cy="8054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629899-75C3-48A6-AE59-5812CBF1E0FB}"/>
              </a:ext>
            </a:extLst>
          </p:cNvPr>
          <p:cNvSpPr txBox="1"/>
          <p:nvPr/>
        </p:nvSpPr>
        <p:spPr>
          <a:xfrm>
            <a:off x="1232033" y="231594"/>
            <a:ext cx="5044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프로젝트를 마치며</a:t>
            </a:r>
            <a:r>
              <a:rPr lang="en-US" altLang="ko-KR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42476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7AE96E06-6E3C-47F3-828D-7912C34A25C7}"/>
              </a:ext>
            </a:extLst>
          </p:cNvPr>
          <p:cNvSpPr/>
          <p:nvPr/>
        </p:nvSpPr>
        <p:spPr>
          <a:xfrm>
            <a:off x="343270" y="3072815"/>
            <a:ext cx="11505460" cy="356185"/>
          </a:xfrm>
          <a:prstGeom prst="rightArrow">
            <a:avLst/>
          </a:prstGeom>
          <a:solidFill>
            <a:srgbClr val="F39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DE390BB-FDFD-4322-A5C4-BF67C4AC8CB3}"/>
              </a:ext>
            </a:extLst>
          </p:cNvPr>
          <p:cNvGrpSpPr/>
          <p:nvPr/>
        </p:nvGrpSpPr>
        <p:grpSpPr>
          <a:xfrm>
            <a:off x="887214" y="2521806"/>
            <a:ext cx="1858201" cy="2141610"/>
            <a:chOff x="3120275" y="2521806"/>
            <a:chExt cx="1858201" cy="21416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3200AA-2065-467F-9135-286E92AC4084}"/>
                </a:ext>
              </a:extLst>
            </p:cNvPr>
            <p:cNvSpPr txBox="1"/>
            <p:nvPr/>
          </p:nvSpPr>
          <p:spPr>
            <a:xfrm>
              <a:off x="3120275" y="2521806"/>
              <a:ext cx="18582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기획 배경</a:t>
              </a:r>
              <a:endParaRPr lang="en-US" altLang="ko-KR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816691-FC89-415F-8D6D-D5E122D4A757}"/>
                </a:ext>
              </a:extLst>
            </p:cNvPr>
            <p:cNvSpPr txBox="1"/>
            <p:nvPr/>
          </p:nvSpPr>
          <p:spPr>
            <a:xfrm>
              <a:off x="3367137" y="3626813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문제 인식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805B233-80EF-4C94-9420-12601645D200}"/>
                </a:ext>
              </a:extLst>
            </p:cNvPr>
            <p:cNvSpPr txBox="1"/>
            <p:nvPr/>
          </p:nvSpPr>
          <p:spPr>
            <a:xfrm>
              <a:off x="3367137" y="4263306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해결 방법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873032F-F640-4147-9640-93C9C45B1E02}"/>
              </a:ext>
            </a:extLst>
          </p:cNvPr>
          <p:cNvGrpSpPr/>
          <p:nvPr/>
        </p:nvGrpSpPr>
        <p:grpSpPr>
          <a:xfrm>
            <a:off x="4522493" y="2521806"/>
            <a:ext cx="2922594" cy="3414596"/>
            <a:chOff x="4673179" y="2521806"/>
            <a:chExt cx="2922594" cy="341459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B52F78F-B7EE-4729-9855-F92387F546AC}"/>
                </a:ext>
              </a:extLst>
            </p:cNvPr>
            <p:cNvGrpSpPr/>
            <p:nvPr/>
          </p:nvGrpSpPr>
          <p:grpSpPr>
            <a:xfrm>
              <a:off x="4673179" y="2521806"/>
              <a:ext cx="2922594" cy="2778103"/>
              <a:chOff x="5987000" y="2521806"/>
              <a:chExt cx="2922594" cy="277810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A4DA6C-EDD6-48A7-AA5F-D834ACFB506A}"/>
                  </a:ext>
                </a:extLst>
              </p:cNvPr>
              <p:cNvSpPr txBox="1"/>
              <p:nvPr/>
            </p:nvSpPr>
            <p:spPr>
              <a:xfrm>
                <a:off x="6281952" y="2521806"/>
                <a:ext cx="262764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0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프로젝트 소개</a:t>
                </a:r>
                <a:endParaRPr lang="en-US" altLang="ko-KR" sz="30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F5875E-C804-447D-9B68-89AA703C4EB6}"/>
                  </a:ext>
                </a:extLst>
              </p:cNvPr>
              <p:cNvSpPr txBox="1"/>
              <p:nvPr/>
            </p:nvSpPr>
            <p:spPr>
              <a:xfrm>
                <a:off x="6551259" y="3626813"/>
                <a:ext cx="17171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선행 기술 소개</a:t>
                </a: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648664-C15E-4CC0-8B43-61C28475AF87}"/>
                  </a:ext>
                </a:extLst>
              </p:cNvPr>
              <p:cNvSpPr txBox="1"/>
              <p:nvPr/>
            </p:nvSpPr>
            <p:spPr>
              <a:xfrm>
                <a:off x="5987000" y="4899799"/>
                <a:ext cx="28456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주요 기능 및 팀원 별 역할</a:t>
                </a: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EAB0BB9-B7F3-4404-A323-9C74703D7566}"/>
                </a:ext>
              </a:extLst>
            </p:cNvPr>
            <p:cNvSpPr txBox="1"/>
            <p:nvPr/>
          </p:nvSpPr>
          <p:spPr>
            <a:xfrm>
              <a:off x="5769632" y="5536292"/>
              <a:ext cx="6527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시연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F1F4E4-51B9-4F17-9CF5-7BD7142F6AD5}"/>
                </a:ext>
              </a:extLst>
            </p:cNvPr>
            <p:cNvSpPr txBox="1"/>
            <p:nvPr/>
          </p:nvSpPr>
          <p:spPr>
            <a:xfrm>
              <a:off x="5535597" y="4263306"/>
              <a:ext cx="1120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기대효과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FCE886D-63D7-48F4-9B3E-197C831E69DB}"/>
              </a:ext>
            </a:extLst>
          </p:cNvPr>
          <p:cNvGrpSpPr/>
          <p:nvPr/>
        </p:nvGrpSpPr>
        <p:grpSpPr>
          <a:xfrm>
            <a:off x="9044231" y="2518817"/>
            <a:ext cx="2483373" cy="2144599"/>
            <a:chOff x="9044231" y="2518817"/>
            <a:chExt cx="2483373" cy="214459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D662C5-90F3-400A-9636-47454E24C8D5}"/>
                </a:ext>
              </a:extLst>
            </p:cNvPr>
            <p:cNvSpPr txBox="1"/>
            <p:nvPr/>
          </p:nvSpPr>
          <p:spPr>
            <a:xfrm>
              <a:off x="9446585" y="2518817"/>
              <a:ext cx="18582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향후 계획</a:t>
              </a:r>
              <a:endParaRPr lang="en-US" altLang="ko-KR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C6F632-51FC-455C-A8E4-5976B8580B9B}"/>
                </a:ext>
              </a:extLst>
            </p:cNvPr>
            <p:cNvSpPr txBox="1"/>
            <p:nvPr/>
          </p:nvSpPr>
          <p:spPr>
            <a:xfrm>
              <a:off x="9693447" y="3626813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수익 창출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8FEF7B-361F-49D0-8864-919869C12B92}"/>
                </a:ext>
              </a:extLst>
            </p:cNvPr>
            <p:cNvSpPr txBox="1"/>
            <p:nvPr/>
          </p:nvSpPr>
          <p:spPr>
            <a:xfrm>
              <a:off x="9044231" y="4263306"/>
              <a:ext cx="24833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고려할 추가 기능 구현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94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A86EC8E-ED09-49EF-BCF6-7B108F7A6E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7" y="105878"/>
            <a:ext cx="1139787" cy="8054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0E480A-7BF1-4079-9760-498A1F7E9345}"/>
              </a:ext>
            </a:extLst>
          </p:cNvPr>
          <p:cNvSpPr txBox="1"/>
          <p:nvPr/>
        </p:nvSpPr>
        <p:spPr>
          <a:xfrm>
            <a:off x="1232034" y="231594"/>
            <a:ext cx="21300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</a:t>
            </a:r>
            <a:endParaRPr lang="en-US" altLang="ko-KR" sz="3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E2EF4B-4A22-4764-8AE2-BBCE0F7D2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545" y="1032259"/>
            <a:ext cx="8118909" cy="528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04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A86EC8E-ED09-49EF-BCF6-7B108F7A6E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7" y="105878"/>
            <a:ext cx="1139787" cy="8054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0E480A-7BF1-4079-9760-498A1F7E9345}"/>
              </a:ext>
            </a:extLst>
          </p:cNvPr>
          <p:cNvSpPr txBox="1"/>
          <p:nvPr/>
        </p:nvSpPr>
        <p:spPr>
          <a:xfrm>
            <a:off x="1232034" y="231594"/>
            <a:ext cx="4863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</a:t>
            </a:r>
            <a:endParaRPr lang="en-US" altLang="ko-KR" sz="3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6B4F4DE-2822-44FA-A1D5-FAFBD5FB02A3}"/>
              </a:ext>
            </a:extLst>
          </p:cNvPr>
          <p:cNvGrpSpPr/>
          <p:nvPr/>
        </p:nvGrpSpPr>
        <p:grpSpPr>
          <a:xfrm>
            <a:off x="720436" y="1879134"/>
            <a:ext cx="9464744" cy="1311338"/>
            <a:chOff x="453736" y="1879134"/>
            <a:chExt cx="9464744" cy="1311338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E751385-4D07-4AE2-B311-979AF7768A6C}"/>
                </a:ext>
              </a:extLst>
            </p:cNvPr>
            <p:cNvCxnSpPr/>
            <p:nvPr/>
          </p:nvCxnSpPr>
          <p:spPr>
            <a:xfrm>
              <a:off x="4373260" y="1879134"/>
              <a:ext cx="0" cy="1280160"/>
            </a:xfrm>
            <a:prstGeom prst="line">
              <a:avLst/>
            </a:prstGeom>
            <a:ln w="63500">
              <a:solidFill>
                <a:srgbClr val="A987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D86A3D-3079-49EC-90E7-2DD8F8AF5A26}"/>
                </a:ext>
              </a:extLst>
            </p:cNvPr>
            <p:cNvSpPr txBox="1"/>
            <p:nvPr/>
          </p:nvSpPr>
          <p:spPr>
            <a:xfrm>
              <a:off x="453736" y="2059394"/>
              <a:ext cx="379869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코로나 </a:t>
              </a:r>
              <a:r>
                <a:rPr lang="en-US" altLang="ko-KR" sz="30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19</a:t>
              </a:r>
              <a:r>
                <a:rPr lang="ko-KR" altLang="en-US" sz="30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로</a:t>
              </a:r>
              <a:endParaRPr lang="en-US" altLang="ko-KR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30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인한 대인 관계 축소</a:t>
              </a:r>
              <a:endParaRPr lang="en-US" altLang="ko-KR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A11EFF-A3F1-4375-AC61-ED98840892AB}"/>
                </a:ext>
              </a:extLst>
            </p:cNvPr>
            <p:cNvSpPr txBox="1"/>
            <p:nvPr/>
          </p:nvSpPr>
          <p:spPr>
            <a:xfrm>
              <a:off x="4622585" y="1943977"/>
              <a:ext cx="5295895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전국 대학교 전면 온라인 수업 진행</a:t>
              </a:r>
              <a:endParaRPr lang="en-US" altLang="ko-KR" sz="25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r>
                <a:rPr lang="ko-KR" altLang="en-US" sz="2500" b="1" dirty="0">
                  <a:solidFill>
                    <a:srgbClr val="FF0000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사회적 거리 두기 </a:t>
              </a:r>
              <a:r>
                <a:rPr lang="ko-KR" altLang="en-US" sz="25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통한 모든 사회적 모임 축소 권장</a:t>
              </a:r>
              <a:endParaRPr lang="en-US" altLang="ko-KR" sz="25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2363F40-7C02-4CBD-8812-6F0F725E9C88}"/>
              </a:ext>
            </a:extLst>
          </p:cNvPr>
          <p:cNvGrpSpPr/>
          <p:nvPr/>
        </p:nvGrpSpPr>
        <p:grpSpPr>
          <a:xfrm>
            <a:off x="1232034" y="3782944"/>
            <a:ext cx="8937922" cy="1280160"/>
            <a:chOff x="953426" y="3782944"/>
            <a:chExt cx="8937922" cy="128016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B872796-E029-41BD-9FE8-526E359A4F4F}"/>
                </a:ext>
              </a:extLst>
            </p:cNvPr>
            <p:cNvCxnSpPr/>
            <p:nvPr/>
          </p:nvCxnSpPr>
          <p:spPr>
            <a:xfrm>
              <a:off x="4373260" y="3782944"/>
              <a:ext cx="0" cy="1280160"/>
            </a:xfrm>
            <a:prstGeom prst="line">
              <a:avLst/>
            </a:prstGeom>
            <a:ln w="63500">
              <a:solidFill>
                <a:srgbClr val="A987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57E790-B389-47AC-B7B6-02B9CC5A2185}"/>
                </a:ext>
              </a:extLst>
            </p:cNvPr>
            <p:cNvSpPr txBox="1"/>
            <p:nvPr/>
          </p:nvSpPr>
          <p:spPr>
            <a:xfrm>
              <a:off x="953426" y="3925264"/>
              <a:ext cx="34353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이성과 만날 기회 </a:t>
              </a:r>
              <a:endParaRPr lang="en-US" altLang="ko-KR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30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감소</a:t>
              </a:r>
              <a:endParaRPr lang="en-US" altLang="ko-KR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5370E8-CC85-4E3C-9BB7-2ACA12079EB5}"/>
                </a:ext>
              </a:extLst>
            </p:cNvPr>
            <p:cNvSpPr txBox="1"/>
            <p:nvPr/>
          </p:nvSpPr>
          <p:spPr>
            <a:xfrm>
              <a:off x="4610677" y="3782944"/>
              <a:ext cx="5280671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오프라인 환경이 아닌</a:t>
              </a:r>
              <a:r>
                <a:rPr lang="en-US" altLang="ko-KR" sz="25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, </a:t>
              </a:r>
              <a:r>
                <a:rPr lang="ko-KR" altLang="en-US" sz="25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온라인 환경에서 서로 연락하며 친해질 수 있는 방법은 없을까</a:t>
              </a:r>
              <a:r>
                <a:rPr lang="en-US" altLang="ko-KR" sz="25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916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A86EC8E-ED09-49EF-BCF6-7B108F7A6E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7" y="105878"/>
            <a:ext cx="1139787" cy="8054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0E480A-7BF1-4079-9760-498A1F7E9345}"/>
              </a:ext>
            </a:extLst>
          </p:cNvPr>
          <p:cNvSpPr txBox="1"/>
          <p:nvPr/>
        </p:nvSpPr>
        <p:spPr>
          <a:xfrm>
            <a:off x="1232034" y="231594"/>
            <a:ext cx="4863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</a:t>
            </a:r>
            <a:endParaRPr lang="en-US" altLang="ko-KR" sz="3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C04F49F-38F1-4C81-9DC6-0AD17EF7F4BB}"/>
              </a:ext>
            </a:extLst>
          </p:cNvPr>
          <p:cNvGrpSpPr/>
          <p:nvPr/>
        </p:nvGrpSpPr>
        <p:grpSpPr>
          <a:xfrm>
            <a:off x="1899886" y="1037685"/>
            <a:ext cx="8392227" cy="4034946"/>
            <a:chOff x="1463040" y="1580833"/>
            <a:chExt cx="8392227" cy="403494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B1ACF6F-EE33-482F-968D-19CE93D34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3040" y="1580833"/>
              <a:ext cx="7239000" cy="9525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68EE4D6-7CD9-4AFA-9E17-89FEDE0E5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3040" y="2924175"/>
              <a:ext cx="7924800" cy="1009650"/>
            </a:xfrm>
            <a:prstGeom prst="rect">
              <a:avLst/>
            </a:prstGeom>
          </p:spPr>
        </p:pic>
        <p:pic>
          <p:nvPicPr>
            <p:cNvPr id="13" name="그림 12" descr="텍스트이(가) 표시된 사진&#10;&#10;자동 생성된 설명">
              <a:extLst>
                <a:ext uri="{FF2B5EF4-FFF2-40B4-BE49-F238E27FC236}">
                  <a16:creationId xmlns:a16="http://schemas.microsoft.com/office/drawing/2014/main" id="{33D3D8E0-6F39-4BF9-90EC-719B0F412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63040" y="4324667"/>
              <a:ext cx="8392227" cy="1291112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FA51E66-5E2C-4A6E-9ECA-2B9C13EC8257}"/>
              </a:ext>
            </a:extLst>
          </p:cNvPr>
          <p:cNvSpPr txBox="1"/>
          <p:nvPr/>
        </p:nvSpPr>
        <p:spPr>
          <a:xfrm>
            <a:off x="2921849" y="5944046"/>
            <a:ext cx="65149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E4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온라인 소개팅 앱을 통해 문제 해결</a:t>
            </a:r>
            <a:r>
              <a:rPr lang="en-US" altLang="ko-KR" sz="3000" b="1" dirty="0">
                <a:solidFill>
                  <a:srgbClr val="FE4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10F77E8D-FCB9-4C78-BA38-727D2116A2A3}"/>
              </a:ext>
            </a:extLst>
          </p:cNvPr>
          <p:cNvSpPr/>
          <p:nvPr/>
        </p:nvSpPr>
        <p:spPr>
          <a:xfrm>
            <a:off x="5791199" y="5336665"/>
            <a:ext cx="304800" cy="343347"/>
          </a:xfrm>
          <a:prstGeom prst="downArrow">
            <a:avLst/>
          </a:prstGeom>
          <a:solidFill>
            <a:srgbClr val="323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29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A86EC8E-ED09-49EF-BCF6-7B108F7A6E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7" y="105878"/>
            <a:ext cx="1139787" cy="8054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0E480A-7BF1-4079-9760-498A1F7E9345}"/>
              </a:ext>
            </a:extLst>
          </p:cNvPr>
          <p:cNvSpPr txBox="1"/>
          <p:nvPr/>
        </p:nvSpPr>
        <p:spPr>
          <a:xfrm>
            <a:off x="1232033" y="231594"/>
            <a:ext cx="60924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소개 </a:t>
            </a:r>
            <a:r>
              <a:rPr lang="en-US" altLang="ko-KR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선행 기술 소개</a:t>
            </a:r>
            <a:endParaRPr lang="en-US" altLang="ko-KR" sz="3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3AF62B1-AB23-4C51-9EF6-F232D5FB9B8B}"/>
              </a:ext>
            </a:extLst>
          </p:cNvPr>
          <p:cNvGrpSpPr/>
          <p:nvPr/>
        </p:nvGrpSpPr>
        <p:grpSpPr>
          <a:xfrm>
            <a:off x="736506" y="1056443"/>
            <a:ext cx="9854090" cy="2372557"/>
            <a:chOff x="92247" y="1056443"/>
            <a:chExt cx="9854090" cy="237255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C7ACEB5-3E8A-45DD-8BD3-CBEC674B0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47" y="1056443"/>
              <a:ext cx="3954262" cy="2372557"/>
            </a:xfrm>
            <a:prstGeom prst="rect">
              <a:avLst/>
            </a:prstGeom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90D3B8A-94EA-4CE1-B519-6DD642ED0254}"/>
                </a:ext>
              </a:extLst>
            </p:cNvPr>
            <p:cNvCxnSpPr>
              <a:cxnSpLocks/>
            </p:cNvCxnSpPr>
            <p:nvPr/>
          </p:nvCxnSpPr>
          <p:spPr>
            <a:xfrm>
              <a:off x="4201810" y="1262269"/>
              <a:ext cx="0" cy="2061956"/>
            </a:xfrm>
            <a:prstGeom prst="line">
              <a:avLst/>
            </a:prstGeom>
            <a:ln w="63500">
              <a:solidFill>
                <a:srgbClr val="A987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62AD31-AB29-4648-898E-66A1327A2BAB}"/>
                </a:ext>
              </a:extLst>
            </p:cNvPr>
            <p:cNvSpPr txBox="1"/>
            <p:nvPr/>
          </p:nvSpPr>
          <p:spPr>
            <a:xfrm>
              <a:off x="4720149" y="1785415"/>
              <a:ext cx="522618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0" i="0" dirty="0">
                  <a:solidFill>
                    <a:srgbClr val="3D3C40"/>
                  </a:solidFill>
                  <a:effectLst/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WebRTC Open Source </a:t>
              </a:r>
              <a:r>
                <a:rPr lang="ko-KR" altLang="en-US" sz="2000" b="0" i="0" dirty="0">
                  <a:solidFill>
                    <a:srgbClr val="3D3C40"/>
                  </a:solidFill>
                  <a:effectLst/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로 일대일</a:t>
              </a:r>
              <a:r>
                <a:rPr lang="en-US" altLang="ko-KR" sz="2000" b="0" i="0" dirty="0">
                  <a:solidFill>
                    <a:srgbClr val="3D3C40"/>
                  </a:solidFill>
                  <a:effectLst/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, </a:t>
              </a:r>
              <a:r>
                <a:rPr lang="ko-KR" altLang="en-US" sz="2000" b="0" i="0" dirty="0">
                  <a:solidFill>
                    <a:srgbClr val="3D3C40"/>
                  </a:solidFill>
                  <a:effectLst/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일대다</a:t>
              </a:r>
              <a:r>
                <a:rPr lang="en-US" altLang="ko-KR" sz="2000" b="0" i="0" dirty="0">
                  <a:solidFill>
                    <a:srgbClr val="3D3C40"/>
                  </a:solidFill>
                  <a:effectLst/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, </a:t>
              </a:r>
              <a:r>
                <a:rPr lang="ko-KR" altLang="en-US" sz="2000" b="0" i="0" dirty="0">
                  <a:solidFill>
                    <a:srgbClr val="3D3C40"/>
                  </a:solidFill>
                  <a:effectLst/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다대다 화상회의를 지원하며 여러가지 프론트 엔드 및 백 엔드 기술과 호환된다</a:t>
              </a:r>
              <a:endParaRPr lang="en-US" altLang="ko-KR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585DB8A-08EE-4A9E-8BF2-1A9FF3FD7807}"/>
              </a:ext>
            </a:extLst>
          </p:cNvPr>
          <p:cNvGrpSpPr/>
          <p:nvPr/>
        </p:nvGrpSpPr>
        <p:grpSpPr>
          <a:xfrm>
            <a:off x="1306399" y="3888281"/>
            <a:ext cx="9284197" cy="2404752"/>
            <a:chOff x="662140" y="3888281"/>
            <a:chExt cx="9284197" cy="2404752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B8F5CDB-4AA0-4E30-B9CC-009865A872B4}"/>
                </a:ext>
              </a:extLst>
            </p:cNvPr>
            <p:cNvGrpSpPr/>
            <p:nvPr/>
          </p:nvGrpSpPr>
          <p:grpSpPr>
            <a:xfrm>
              <a:off x="1513379" y="4852881"/>
              <a:ext cx="1369313" cy="1440152"/>
              <a:chOff x="5465371" y="2220919"/>
              <a:chExt cx="1369313" cy="1440152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9E67CF70-A23B-4821-B04D-56D9B30031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5371" y="2220919"/>
                <a:ext cx="1125352" cy="1125352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E121D3-CBDC-4D24-8B67-411B185DC851}"/>
                  </a:ext>
                </a:extLst>
              </p:cNvPr>
              <p:cNvSpPr txBox="1"/>
              <p:nvPr/>
            </p:nvSpPr>
            <p:spPr>
              <a:xfrm>
                <a:off x="5470564" y="3291739"/>
                <a:ext cx="1364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SockJS</a:t>
                </a:r>
                <a:endParaRPr lang="ko-KR" altLang="en-US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</p:txBody>
          </p:sp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643F1AB-C6CD-43C3-AC5E-52607CEA0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140" y="3888281"/>
              <a:ext cx="2769922" cy="765877"/>
            </a:xfrm>
            <a:prstGeom prst="rect">
              <a:avLst/>
            </a:prstGeom>
          </p:spPr>
        </p:pic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DA997DE-E436-43AF-A511-073E0A475E6A}"/>
                </a:ext>
              </a:extLst>
            </p:cNvPr>
            <p:cNvCxnSpPr>
              <a:cxnSpLocks/>
            </p:cNvCxnSpPr>
            <p:nvPr/>
          </p:nvCxnSpPr>
          <p:spPr>
            <a:xfrm>
              <a:off x="4201810" y="3916277"/>
              <a:ext cx="0" cy="2294023"/>
            </a:xfrm>
            <a:prstGeom prst="line">
              <a:avLst/>
            </a:prstGeom>
            <a:ln w="63500">
              <a:solidFill>
                <a:srgbClr val="A987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F78492-8545-4C08-97D3-7DD05D424073}"/>
                </a:ext>
              </a:extLst>
            </p:cNvPr>
            <p:cNvSpPr txBox="1"/>
            <p:nvPr/>
          </p:nvSpPr>
          <p:spPr>
            <a:xfrm>
              <a:off x="4720149" y="4014867"/>
              <a:ext cx="522618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Simple Text Oriented Messaging Protocol. </a:t>
              </a:r>
              <a:r>
                <a:rPr lang="ko-KR" altLang="en-US" sz="20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효율적인 메시지 전송을 위해 탄생한 프로토콜</a:t>
              </a:r>
              <a:endParaRPr lang="en-US" altLang="ko-KR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endParaRPr lang="en-US" altLang="ko-KR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r>
                <a:rPr lang="en-US" altLang="ko-KR" sz="2000" dirty="0" err="1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SockJS</a:t>
              </a:r>
              <a:r>
                <a:rPr lang="en-US" altLang="ko-KR" sz="20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 : </a:t>
              </a:r>
              <a:r>
                <a:rPr lang="ko-KR" altLang="en-US" sz="20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어플리케이션에서 </a:t>
              </a:r>
              <a:r>
                <a:rPr lang="en-US" altLang="ko-KR" sz="20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WebSocket API</a:t>
              </a:r>
              <a:r>
                <a:rPr lang="ko-KR" altLang="en-US" sz="20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를 사용하는데 브라우저에서 지원하지 않는 경우를 위해 생긴 클라이언트 라이브러리</a:t>
              </a:r>
              <a:endParaRPr lang="en-US" altLang="ko-KR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42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A86EC8E-ED09-49EF-BCF6-7B108F7A6E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7" y="105878"/>
            <a:ext cx="1139787" cy="8054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0E480A-7BF1-4079-9760-498A1F7E9345}"/>
              </a:ext>
            </a:extLst>
          </p:cNvPr>
          <p:cNvSpPr txBox="1"/>
          <p:nvPr/>
        </p:nvSpPr>
        <p:spPr>
          <a:xfrm>
            <a:off x="1232033" y="231594"/>
            <a:ext cx="69698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소개 </a:t>
            </a:r>
            <a:r>
              <a:rPr lang="en-US" altLang="ko-KR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선행 기술 소개</a:t>
            </a:r>
            <a:endParaRPr lang="en-US" altLang="ko-KR" sz="3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97BF07-C173-4794-A112-3FDC9B595B29}"/>
              </a:ext>
            </a:extLst>
          </p:cNvPr>
          <p:cNvGrpSpPr/>
          <p:nvPr/>
        </p:nvGrpSpPr>
        <p:grpSpPr>
          <a:xfrm>
            <a:off x="1763485" y="1165195"/>
            <a:ext cx="8817430" cy="1327745"/>
            <a:chOff x="1785855" y="1165195"/>
            <a:chExt cx="8817430" cy="1327745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90D3B8A-94EA-4CE1-B519-6DD642ED0254}"/>
                </a:ext>
              </a:extLst>
            </p:cNvPr>
            <p:cNvCxnSpPr>
              <a:cxnSpLocks/>
            </p:cNvCxnSpPr>
            <p:nvPr/>
          </p:nvCxnSpPr>
          <p:spPr>
            <a:xfrm>
              <a:off x="5087635" y="1262269"/>
              <a:ext cx="0" cy="1099931"/>
            </a:xfrm>
            <a:prstGeom prst="line">
              <a:avLst/>
            </a:prstGeom>
            <a:ln w="63500">
              <a:solidFill>
                <a:srgbClr val="A987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62AD31-AB29-4648-898E-66A1327A2BAB}"/>
                </a:ext>
              </a:extLst>
            </p:cNvPr>
            <p:cNvSpPr txBox="1"/>
            <p:nvPr/>
          </p:nvSpPr>
          <p:spPr>
            <a:xfrm>
              <a:off x="5377097" y="1475124"/>
              <a:ext cx="52261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JAVA </a:t>
              </a:r>
              <a:r>
                <a:rPr lang="ko-KR" altLang="en-US" sz="20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기반 </a:t>
              </a:r>
              <a:r>
                <a:rPr lang="en-US" altLang="ko-KR" sz="20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back-end</a:t>
              </a:r>
              <a:r>
                <a:rPr lang="ko-KR" altLang="en-US" sz="20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 프레임워크</a:t>
              </a:r>
              <a:r>
                <a:rPr lang="en-US" altLang="ko-KR" sz="20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. Maven</a:t>
              </a:r>
              <a:r>
                <a:rPr lang="ko-KR" altLang="en-US" sz="20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을 기반으로 프로젝트 생성 및 관리</a:t>
              </a:r>
              <a:r>
                <a:rPr lang="en-US" altLang="ko-KR" sz="20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, </a:t>
              </a:r>
              <a:r>
                <a:rPr lang="ko-KR" altLang="en-US" sz="20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배포</a:t>
              </a:r>
              <a:endParaRPr lang="en-US" altLang="ko-KR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  <p:pic>
          <p:nvPicPr>
            <p:cNvPr id="2050" name="Picture 2" descr="Spring Boot : 소개, 목표, 장단점">
              <a:extLst>
                <a:ext uri="{FF2B5EF4-FFF2-40B4-BE49-F238E27FC236}">
                  <a16:creationId xmlns:a16="http://schemas.microsoft.com/office/drawing/2014/main" id="{EB38C475-64EE-4866-ADDC-D1A2EB835C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855" y="1165195"/>
              <a:ext cx="2529038" cy="1327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8DC9756-3608-411F-ADB4-D0817BA0681D}"/>
              </a:ext>
            </a:extLst>
          </p:cNvPr>
          <p:cNvGrpSpPr/>
          <p:nvPr/>
        </p:nvGrpSpPr>
        <p:grpSpPr>
          <a:xfrm>
            <a:off x="1682840" y="2562997"/>
            <a:ext cx="8898075" cy="1099931"/>
            <a:chOff x="1705210" y="2562997"/>
            <a:chExt cx="8898075" cy="1099931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D626286-08FD-4521-9148-4765AEBE87ED}"/>
                </a:ext>
              </a:extLst>
            </p:cNvPr>
            <p:cNvCxnSpPr>
              <a:cxnSpLocks/>
            </p:cNvCxnSpPr>
            <p:nvPr/>
          </p:nvCxnSpPr>
          <p:spPr>
            <a:xfrm>
              <a:off x="5087635" y="2562997"/>
              <a:ext cx="0" cy="1099931"/>
            </a:xfrm>
            <a:prstGeom prst="line">
              <a:avLst/>
            </a:prstGeom>
            <a:ln w="63500">
              <a:solidFill>
                <a:srgbClr val="A987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8E36D4-0504-41C3-9D1F-6044537C675B}"/>
                </a:ext>
              </a:extLst>
            </p:cNvPr>
            <p:cNvSpPr txBox="1"/>
            <p:nvPr/>
          </p:nvSpPr>
          <p:spPr>
            <a:xfrm>
              <a:off x="5377097" y="2757087"/>
              <a:ext cx="52261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Front-end</a:t>
              </a:r>
              <a:r>
                <a:rPr lang="ko-KR" altLang="en-US" sz="20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 프레임워크</a:t>
              </a:r>
              <a:r>
                <a:rPr lang="en-US" altLang="ko-KR" sz="20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. Composition API</a:t>
              </a:r>
              <a:r>
                <a:rPr lang="ko-KR" altLang="en-US" sz="20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를 기반으로 한 프론트 페이지 개발</a:t>
              </a:r>
              <a:endParaRPr lang="en-US" altLang="ko-KR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  <p:pic>
          <p:nvPicPr>
            <p:cNvPr id="28" name="Picture 4" descr="Vue 3 is out! - DEV Community">
              <a:extLst>
                <a:ext uri="{FF2B5EF4-FFF2-40B4-BE49-F238E27FC236}">
                  <a16:creationId xmlns:a16="http://schemas.microsoft.com/office/drawing/2014/main" id="{3CAF284E-7BCE-4583-8B6B-48C1AA03F9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5210" y="2562997"/>
              <a:ext cx="2609683" cy="1096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D25386-14A2-4EF1-A55D-F948AD5C0311}"/>
              </a:ext>
            </a:extLst>
          </p:cNvPr>
          <p:cNvGrpSpPr/>
          <p:nvPr/>
        </p:nvGrpSpPr>
        <p:grpSpPr>
          <a:xfrm>
            <a:off x="2026068" y="3883120"/>
            <a:ext cx="8554847" cy="1119294"/>
            <a:chOff x="2048438" y="3883120"/>
            <a:chExt cx="8554847" cy="1119294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AC67D1D-AD8D-4ED6-97BF-9B3684A16930}"/>
                </a:ext>
              </a:extLst>
            </p:cNvPr>
            <p:cNvCxnSpPr>
              <a:cxnSpLocks/>
            </p:cNvCxnSpPr>
            <p:nvPr/>
          </p:nvCxnSpPr>
          <p:spPr>
            <a:xfrm>
              <a:off x="5087635" y="3883120"/>
              <a:ext cx="0" cy="1099931"/>
            </a:xfrm>
            <a:prstGeom prst="line">
              <a:avLst/>
            </a:prstGeom>
            <a:ln w="63500">
              <a:solidFill>
                <a:srgbClr val="A987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2E7B99-F26E-4D0D-BDA8-BD62EEF7596E}"/>
                </a:ext>
              </a:extLst>
            </p:cNvPr>
            <p:cNvSpPr txBox="1"/>
            <p:nvPr/>
          </p:nvSpPr>
          <p:spPr>
            <a:xfrm>
              <a:off x="5377097" y="4095975"/>
              <a:ext cx="52261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JAVA </a:t>
              </a:r>
              <a:r>
                <a:rPr lang="ko-KR" altLang="en-US" sz="20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기반 </a:t>
              </a:r>
              <a:r>
                <a:rPr lang="en-US" altLang="ko-KR" sz="20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ORM </a:t>
              </a:r>
              <a:r>
                <a:rPr lang="ko-KR" altLang="en-US" sz="20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기술 표준</a:t>
              </a:r>
              <a:r>
                <a:rPr lang="en-US" altLang="ko-KR" sz="20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. </a:t>
              </a:r>
              <a:r>
                <a:rPr lang="ko-KR" altLang="en-US" sz="20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사용자 편의성을 고려한 </a:t>
              </a:r>
              <a:r>
                <a:rPr lang="en-US" altLang="ko-KR" sz="20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Spring data JPA</a:t>
              </a:r>
              <a:r>
                <a:rPr lang="ko-KR" altLang="en-US" sz="20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를 기반으로 </a:t>
              </a:r>
              <a:r>
                <a:rPr lang="en-US" altLang="ko-KR" sz="20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DB </a:t>
              </a:r>
              <a:r>
                <a:rPr lang="ko-KR" altLang="en-US" sz="20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생성 및 관리</a:t>
              </a:r>
              <a:r>
                <a:rPr lang="en-US" altLang="ko-KR" sz="20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 </a:t>
              </a:r>
            </a:p>
          </p:txBody>
        </p:sp>
        <p:pic>
          <p:nvPicPr>
            <p:cNvPr id="29" name="Picture 10" descr="Java Persistence API - Huong Dan Java">
              <a:extLst>
                <a:ext uri="{FF2B5EF4-FFF2-40B4-BE49-F238E27FC236}">
                  <a16:creationId xmlns:a16="http://schemas.microsoft.com/office/drawing/2014/main" id="{38426DD8-D9B8-4876-A536-DBDFDCCF1F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8438" y="3897423"/>
              <a:ext cx="2003871" cy="1104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B46F5C2-E973-4D06-A118-0EB1FCAFDE5A}"/>
              </a:ext>
            </a:extLst>
          </p:cNvPr>
          <p:cNvGrpSpPr/>
          <p:nvPr/>
        </p:nvGrpSpPr>
        <p:grpSpPr>
          <a:xfrm>
            <a:off x="1682840" y="5237028"/>
            <a:ext cx="8898075" cy="1099931"/>
            <a:chOff x="1705210" y="5237028"/>
            <a:chExt cx="8898075" cy="1099931"/>
          </a:xfrm>
        </p:grpSpPr>
        <p:pic>
          <p:nvPicPr>
            <p:cNvPr id="2052" name="Picture 4" descr="GitHub - element-plus/element-plus: 🎉 A Vue.js 3.0 UI Library made by  Element team">
              <a:extLst>
                <a:ext uri="{FF2B5EF4-FFF2-40B4-BE49-F238E27FC236}">
                  <a16:creationId xmlns:a16="http://schemas.microsoft.com/office/drawing/2014/main" id="{D8D0370E-1953-4312-B4CF-9B5ECA5579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5210" y="5448301"/>
              <a:ext cx="2673342" cy="677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3B56BCC2-89B9-47BB-B228-A360C79BF6DE}"/>
                </a:ext>
              </a:extLst>
            </p:cNvPr>
            <p:cNvCxnSpPr>
              <a:cxnSpLocks/>
            </p:cNvCxnSpPr>
            <p:nvPr/>
          </p:nvCxnSpPr>
          <p:spPr>
            <a:xfrm>
              <a:off x="5087635" y="5237028"/>
              <a:ext cx="0" cy="1099931"/>
            </a:xfrm>
            <a:prstGeom prst="line">
              <a:avLst/>
            </a:prstGeom>
            <a:ln w="63500">
              <a:solidFill>
                <a:srgbClr val="A987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136D70-CD34-41BF-BE42-0CAD47A1048A}"/>
                </a:ext>
              </a:extLst>
            </p:cNvPr>
            <p:cNvSpPr txBox="1"/>
            <p:nvPr/>
          </p:nvSpPr>
          <p:spPr>
            <a:xfrm>
              <a:off x="5377097" y="5586938"/>
              <a:ext cx="52261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Vue3 </a:t>
              </a:r>
              <a:r>
                <a:rPr lang="ko-KR" altLang="en-US" sz="20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기반 </a:t>
              </a:r>
              <a:r>
                <a:rPr lang="en-US" altLang="ko-KR" sz="20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UI </a:t>
              </a:r>
              <a:r>
                <a:rPr lang="ko-KR" altLang="en-US" sz="20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프레임워크</a:t>
              </a:r>
              <a:endParaRPr lang="en-US" altLang="ko-KR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483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A86EC8E-ED09-49EF-BCF6-7B108F7A6E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7" y="105878"/>
            <a:ext cx="1139787" cy="8054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0E480A-7BF1-4079-9760-498A1F7E9345}"/>
              </a:ext>
            </a:extLst>
          </p:cNvPr>
          <p:cNvSpPr txBox="1"/>
          <p:nvPr/>
        </p:nvSpPr>
        <p:spPr>
          <a:xfrm>
            <a:off x="1232033" y="231594"/>
            <a:ext cx="57506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소개 </a:t>
            </a:r>
            <a:r>
              <a:rPr lang="en-US" altLang="ko-KR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선행 기술 소개</a:t>
            </a:r>
            <a:endParaRPr lang="en-US" altLang="ko-KR" sz="3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97BF07-C173-4794-A112-3FDC9B595B29}"/>
              </a:ext>
            </a:extLst>
          </p:cNvPr>
          <p:cNvGrpSpPr/>
          <p:nvPr/>
        </p:nvGrpSpPr>
        <p:grpSpPr>
          <a:xfrm>
            <a:off x="5033558" y="1262269"/>
            <a:ext cx="5515650" cy="1099931"/>
            <a:chOff x="5087635" y="1262269"/>
            <a:chExt cx="5515650" cy="1099931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90D3B8A-94EA-4CE1-B519-6DD642ED0254}"/>
                </a:ext>
              </a:extLst>
            </p:cNvPr>
            <p:cNvCxnSpPr>
              <a:cxnSpLocks/>
            </p:cNvCxnSpPr>
            <p:nvPr/>
          </p:nvCxnSpPr>
          <p:spPr>
            <a:xfrm>
              <a:off x="5087635" y="1262269"/>
              <a:ext cx="0" cy="1099931"/>
            </a:xfrm>
            <a:prstGeom prst="line">
              <a:avLst/>
            </a:prstGeom>
            <a:ln w="63500">
              <a:solidFill>
                <a:srgbClr val="A987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62AD31-AB29-4648-898E-66A1327A2BAB}"/>
                </a:ext>
              </a:extLst>
            </p:cNvPr>
            <p:cNvSpPr txBox="1"/>
            <p:nvPr/>
          </p:nvSpPr>
          <p:spPr>
            <a:xfrm>
              <a:off x="5377097" y="1475124"/>
              <a:ext cx="52261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구현한 </a:t>
              </a:r>
              <a:r>
                <a:rPr lang="en-US" altLang="ko-KR" sz="20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Web Application</a:t>
              </a:r>
              <a:r>
                <a:rPr lang="ko-KR" altLang="en-US" sz="20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의 온라인 호스팅을 돕는 웹 사이트 솔루션</a:t>
              </a:r>
              <a:endParaRPr lang="en-US" altLang="ko-KR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8DC9756-3608-411F-ADB4-D0817BA0681D}"/>
              </a:ext>
            </a:extLst>
          </p:cNvPr>
          <p:cNvGrpSpPr/>
          <p:nvPr/>
        </p:nvGrpSpPr>
        <p:grpSpPr>
          <a:xfrm>
            <a:off x="5033558" y="2562997"/>
            <a:ext cx="5515650" cy="1209753"/>
            <a:chOff x="5087635" y="2562997"/>
            <a:chExt cx="5515650" cy="1209753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D626286-08FD-4521-9148-4765AEBE87ED}"/>
                </a:ext>
              </a:extLst>
            </p:cNvPr>
            <p:cNvCxnSpPr>
              <a:cxnSpLocks/>
            </p:cNvCxnSpPr>
            <p:nvPr/>
          </p:nvCxnSpPr>
          <p:spPr>
            <a:xfrm>
              <a:off x="5087635" y="2562997"/>
              <a:ext cx="0" cy="1099931"/>
            </a:xfrm>
            <a:prstGeom prst="line">
              <a:avLst/>
            </a:prstGeom>
            <a:ln w="63500">
              <a:solidFill>
                <a:srgbClr val="A987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8E36D4-0504-41C3-9D1F-6044537C675B}"/>
                </a:ext>
              </a:extLst>
            </p:cNvPr>
            <p:cNvSpPr txBox="1"/>
            <p:nvPr/>
          </p:nvSpPr>
          <p:spPr>
            <a:xfrm>
              <a:off x="5377097" y="2757087"/>
              <a:ext cx="522618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Container</a:t>
              </a:r>
              <a:r>
                <a:rPr lang="ko-KR" altLang="en-US" sz="20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라는 프로세스 격리 기술을 사용하여 각각의 컨테이너를 독립적으로 실행</a:t>
              </a:r>
              <a:r>
                <a:rPr lang="en-US" altLang="ko-KR" sz="20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, </a:t>
              </a:r>
              <a:r>
                <a:rPr lang="ko-KR" altLang="en-US" sz="20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관리하는 가상 환경을 제공</a:t>
              </a:r>
              <a:r>
                <a:rPr lang="en-US" altLang="ko-KR" sz="20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	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D25386-14A2-4EF1-A55D-F948AD5C0311}"/>
              </a:ext>
            </a:extLst>
          </p:cNvPr>
          <p:cNvGrpSpPr/>
          <p:nvPr/>
        </p:nvGrpSpPr>
        <p:grpSpPr>
          <a:xfrm>
            <a:off x="5033558" y="3883120"/>
            <a:ext cx="5515650" cy="1099931"/>
            <a:chOff x="5087635" y="3883120"/>
            <a:chExt cx="5515650" cy="1099931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AC67D1D-AD8D-4ED6-97BF-9B3684A16930}"/>
                </a:ext>
              </a:extLst>
            </p:cNvPr>
            <p:cNvCxnSpPr>
              <a:cxnSpLocks/>
            </p:cNvCxnSpPr>
            <p:nvPr/>
          </p:nvCxnSpPr>
          <p:spPr>
            <a:xfrm>
              <a:off x="5087635" y="3883120"/>
              <a:ext cx="0" cy="1099931"/>
            </a:xfrm>
            <a:prstGeom prst="line">
              <a:avLst/>
            </a:prstGeom>
            <a:ln w="63500">
              <a:solidFill>
                <a:srgbClr val="A987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2E7B99-F26E-4D0D-BDA8-BD62EEF7596E}"/>
                </a:ext>
              </a:extLst>
            </p:cNvPr>
            <p:cNvSpPr txBox="1"/>
            <p:nvPr/>
          </p:nvSpPr>
          <p:spPr>
            <a:xfrm>
              <a:off x="5377097" y="4233030"/>
              <a:ext cx="52261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프로젝트 관리 소프트웨어</a:t>
              </a:r>
              <a:endParaRPr lang="en-US" altLang="ko-KR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B46F5C2-E973-4D06-A118-0EB1FCAFDE5A}"/>
              </a:ext>
            </a:extLst>
          </p:cNvPr>
          <p:cNvGrpSpPr/>
          <p:nvPr/>
        </p:nvGrpSpPr>
        <p:grpSpPr>
          <a:xfrm>
            <a:off x="5033558" y="5237028"/>
            <a:ext cx="5515650" cy="1099931"/>
            <a:chOff x="5087635" y="5237028"/>
            <a:chExt cx="5515650" cy="1099931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3B56BCC2-89B9-47BB-B228-A360C79BF6DE}"/>
                </a:ext>
              </a:extLst>
            </p:cNvPr>
            <p:cNvCxnSpPr>
              <a:cxnSpLocks/>
            </p:cNvCxnSpPr>
            <p:nvPr/>
          </p:nvCxnSpPr>
          <p:spPr>
            <a:xfrm>
              <a:off x="5087635" y="5237028"/>
              <a:ext cx="0" cy="1099931"/>
            </a:xfrm>
            <a:prstGeom prst="line">
              <a:avLst/>
            </a:prstGeom>
            <a:ln w="63500">
              <a:solidFill>
                <a:srgbClr val="A987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136D70-CD34-41BF-BE42-0CAD47A1048A}"/>
                </a:ext>
              </a:extLst>
            </p:cNvPr>
            <p:cNvSpPr txBox="1"/>
            <p:nvPr/>
          </p:nvSpPr>
          <p:spPr>
            <a:xfrm>
              <a:off x="5377097" y="5586938"/>
              <a:ext cx="52261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분산 버전 관리 툴인 </a:t>
              </a:r>
              <a:r>
                <a:rPr lang="en-US" altLang="ko-KR" sz="20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Git</a:t>
              </a:r>
              <a:r>
                <a:rPr lang="ko-KR" altLang="en-US" sz="20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의 원격 저장소</a:t>
              </a:r>
              <a:endParaRPr lang="en-US" altLang="ko-KR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</p:grpSp>
      <p:pic>
        <p:nvPicPr>
          <p:cNvPr id="3074" name="Picture 2" descr="아마존 웹 서비스 - 위키백과, 우리 모두의 백과사전">
            <a:extLst>
              <a:ext uri="{FF2B5EF4-FFF2-40B4-BE49-F238E27FC236}">
                <a16:creationId xmlns:a16="http://schemas.microsoft.com/office/drawing/2014/main" id="{AD0EA2E5-E02A-4BB3-92CA-D9E6005F8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335" y="1352817"/>
            <a:ext cx="1591922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ocker + Flask 튜토리얼 :: PROGRAMMING PER SE">
            <a:extLst>
              <a:ext uri="{FF2B5EF4-FFF2-40B4-BE49-F238E27FC236}">
                <a16:creationId xmlns:a16="http://schemas.microsoft.com/office/drawing/2014/main" id="{55762343-6D7C-4CF3-92FA-CF3FE00C9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196" y="2648393"/>
            <a:ext cx="3124200" cy="80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tlassian Jira and Jira Plugins - HARMONY">
            <a:extLst>
              <a:ext uri="{FF2B5EF4-FFF2-40B4-BE49-F238E27FC236}">
                <a16:creationId xmlns:a16="http://schemas.microsoft.com/office/drawing/2014/main" id="{2E212FA3-2842-4624-B036-A69C3AF15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792" y="3928109"/>
            <a:ext cx="2399307" cy="94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itLab Wiki Page Tips - DEV Community">
            <a:extLst>
              <a:ext uri="{FF2B5EF4-FFF2-40B4-BE49-F238E27FC236}">
                <a16:creationId xmlns:a16="http://schemas.microsoft.com/office/drawing/2014/main" id="{F2E2E12E-C02C-4F45-8C30-6F72F53B6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492" y="5088423"/>
            <a:ext cx="2623416" cy="147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38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A86EC8E-ED09-49EF-BCF6-7B108F7A6E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7" y="105878"/>
            <a:ext cx="1139787" cy="8054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0E480A-7BF1-4079-9760-498A1F7E9345}"/>
              </a:ext>
            </a:extLst>
          </p:cNvPr>
          <p:cNvSpPr txBox="1"/>
          <p:nvPr/>
        </p:nvSpPr>
        <p:spPr>
          <a:xfrm>
            <a:off x="1232033" y="231594"/>
            <a:ext cx="5044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소개 </a:t>
            </a:r>
            <a:r>
              <a:rPr lang="en-US" altLang="ko-KR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기능</a:t>
            </a:r>
            <a:endParaRPr lang="en-US" altLang="ko-KR" sz="3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E9BC8A-27CD-40DE-8019-9EC8960F5DB1}"/>
              </a:ext>
            </a:extLst>
          </p:cNvPr>
          <p:cNvSpPr txBox="1"/>
          <p:nvPr/>
        </p:nvSpPr>
        <p:spPr>
          <a:xfrm>
            <a:off x="4256210" y="1122901"/>
            <a:ext cx="34142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>
                <a:solidFill>
                  <a:srgbClr val="FE4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기능</a:t>
            </a:r>
            <a:endParaRPr lang="en-US" altLang="ko-KR" sz="5000" b="1" dirty="0">
              <a:solidFill>
                <a:srgbClr val="FE4E7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34D7A877-C778-4B53-9626-1174A3050827}"/>
              </a:ext>
            </a:extLst>
          </p:cNvPr>
          <p:cNvSpPr/>
          <p:nvPr/>
        </p:nvSpPr>
        <p:spPr>
          <a:xfrm>
            <a:off x="406036" y="2609767"/>
            <a:ext cx="2103090" cy="1261854"/>
          </a:xfrm>
          <a:prstGeom prst="wedgeRoundRectCallout">
            <a:avLst>
              <a:gd name="adj1" fmla="val 42589"/>
              <a:gd name="adj2" fmla="val 26892"/>
              <a:gd name="adj3" fmla="val 16667"/>
            </a:avLst>
          </a:prstGeom>
          <a:solidFill>
            <a:srgbClr val="404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매칭</a:t>
            </a:r>
            <a:endParaRPr lang="en-US" altLang="ko-KR" sz="22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5" name="말풍선: 모서리가 둥근 사각형 34">
            <a:extLst>
              <a:ext uri="{FF2B5EF4-FFF2-40B4-BE49-F238E27FC236}">
                <a16:creationId xmlns:a16="http://schemas.microsoft.com/office/drawing/2014/main" id="{8D732F55-7290-431B-8088-4ADA8DAD891B}"/>
              </a:ext>
            </a:extLst>
          </p:cNvPr>
          <p:cNvSpPr/>
          <p:nvPr/>
        </p:nvSpPr>
        <p:spPr>
          <a:xfrm>
            <a:off x="2731394" y="2609767"/>
            <a:ext cx="2103090" cy="1261854"/>
          </a:xfrm>
          <a:prstGeom prst="wedgeRoundRectCallout">
            <a:avLst>
              <a:gd name="adj1" fmla="val -18006"/>
              <a:gd name="adj2" fmla="val 38346"/>
              <a:gd name="adj3" fmla="val 16667"/>
            </a:avLst>
          </a:prstGeom>
          <a:solidFill>
            <a:srgbClr val="404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화상 채팅</a:t>
            </a:r>
            <a:endParaRPr lang="en-US" altLang="ko-KR" sz="22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말풍선: 모서리가 둥근 사각형 35">
            <a:extLst>
              <a:ext uri="{FF2B5EF4-FFF2-40B4-BE49-F238E27FC236}">
                <a16:creationId xmlns:a16="http://schemas.microsoft.com/office/drawing/2014/main" id="{DD4D51D0-2EAC-4453-9191-A07B5229F6B9}"/>
              </a:ext>
            </a:extLst>
          </p:cNvPr>
          <p:cNvSpPr/>
          <p:nvPr/>
        </p:nvSpPr>
        <p:spPr>
          <a:xfrm>
            <a:off x="5056752" y="2609767"/>
            <a:ext cx="2103090" cy="1261854"/>
          </a:xfrm>
          <a:prstGeom prst="wedgeRoundRectCallout">
            <a:avLst>
              <a:gd name="adj1" fmla="val -23870"/>
              <a:gd name="adj2" fmla="val 38951"/>
              <a:gd name="adj3" fmla="val 16667"/>
            </a:avLst>
          </a:prstGeom>
          <a:solidFill>
            <a:srgbClr val="404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rgbClr val="FE4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DM</a:t>
            </a:r>
          </a:p>
        </p:txBody>
      </p:sp>
      <p:sp>
        <p:nvSpPr>
          <p:cNvPr id="37" name="말풍선: 모서리가 둥근 사각형 36">
            <a:extLst>
              <a:ext uri="{FF2B5EF4-FFF2-40B4-BE49-F238E27FC236}">
                <a16:creationId xmlns:a16="http://schemas.microsoft.com/office/drawing/2014/main" id="{D7D2D5A4-CE3C-4DEC-8ED4-7AEE33180EF1}"/>
              </a:ext>
            </a:extLst>
          </p:cNvPr>
          <p:cNvSpPr/>
          <p:nvPr/>
        </p:nvSpPr>
        <p:spPr>
          <a:xfrm>
            <a:off x="7382110" y="2609767"/>
            <a:ext cx="2103090" cy="1261854"/>
          </a:xfrm>
          <a:prstGeom prst="wedgeRoundRectCallout">
            <a:avLst>
              <a:gd name="adj1" fmla="val -49559"/>
              <a:gd name="adj2" fmla="val 23712"/>
              <a:gd name="adj3" fmla="val 16667"/>
            </a:avLst>
          </a:prstGeom>
          <a:solidFill>
            <a:srgbClr val="404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</a:t>
            </a:r>
            <a:r>
              <a:rPr lang="en-US" altLang="ko-KR" sz="2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Follow</a:t>
            </a:r>
          </a:p>
        </p:txBody>
      </p:sp>
      <p:sp>
        <p:nvSpPr>
          <p:cNvPr id="38" name="말풍선: 모서리가 둥근 사각형 37">
            <a:extLst>
              <a:ext uri="{FF2B5EF4-FFF2-40B4-BE49-F238E27FC236}">
                <a16:creationId xmlns:a16="http://schemas.microsoft.com/office/drawing/2014/main" id="{B840288B-5546-4F0A-922B-33A57AD1ADF3}"/>
              </a:ext>
            </a:extLst>
          </p:cNvPr>
          <p:cNvSpPr/>
          <p:nvPr/>
        </p:nvSpPr>
        <p:spPr>
          <a:xfrm>
            <a:off x="8695702" y="4260031"/>
            <a:ext cx="2103090" cy="1261854"/>
          </a:xfrm>
          <a:prstGeom prst="wedgeRoundRectCallout">
            <a:avLst>
              <a:gd name="adj1" fmla="val -16601"/>
              <a:gd name="adj2" fmla="val 34455"/>
              <a:gd name="adj3" fmla="val 16667"/>
            </a:avLst>
          </a:prstGeom>
          <a:solidFill>
            <a:srgbClr val="404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</a:t>
            </a:r>
            <a:r>
              <a:rPr lang="en-US" altLang="ko-KR" sz="2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Like</a:t>
            </a:r>
          </a:p>
        </p:txBody>
      </p:sp>
      <p:sp>
        <p:nvSpPr>
          <p:cNvPr id="39" name="말풍선: 모서리가 둥근 사각형 38">
            <a:extLst>
              <a:ext uri="{FF2B5EF4-FFF2-40B4-BE49-F238E27FC236}">
                <a16:creationId xmlns:a16="http://schemas.microsoft.com/office/drawing/2014/main" id="{CE0E246B-2A56-4C41-8E83-C3325DB31476}"/>
              </a:ext>
            </a:extLst>
          </p:cNvPr>
          <p:cNvSpPr/>
          <p:nvPr/>
        </p:nvSpPr>
        <p:spPr>
          <a:xfrm>
            <a:off x="6148076" y="4260031"/>
            <a:ext cx="2325358" cy="1261854"/>
          </a:xfrm>
          <a:prstGeom prst="wedgeRoundRectCallout">
            <a:avLst>
              <a:gd name="adj1" fmla="val -17054"/>
              <a:gd name="adj2" fmla="val 41249"/>
              <a:gd name="adj3" fmla="val 16667"/>
            </a:avLst>
          </a:prstGeom>
          <a:solidFill>
            <a:srgbClr val="404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Appeal </a:t>
            </a:r>
            <a:r>
              <a:rPr lang="ko-KR" altLang="en-US" sz="2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</a:t>
            </a:r>
            <a:endParaRPr lang="en-US" altLang="ko-KR" sz="22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말풍선: 모서리가 둥근 사각형 39">
            <a:extLst>
              <a:ext uri="{FF2B5EF4-FFF2-40B4-BE49-F238E27FC236}">
                <a16:creationId xmlns:a16="http://schemas.microsoft.com/office/drawing/2014/main" id="{2C510F0D-99FD-4A26-AFEA-9798A6F95EF3}"/>
              </a:ext>
            </a:extLst>
          </p:cNvPr>
          <p:cNvSpPr/>
          <p:nvPr/>
        </p:nvSpPr>
        <p:spPr>
          <a:xfrm>
            <a:off x="3822718" y="4260031"/>
            <a:ext cx="2103090" cy="1261854"/>
          </a:xfrm>
          <a:prstGeom prst="wedgeRoundRectCallout">
            <a:avLst>
              <a:gd name="adj1" fmla="val -20677"/>
              <a:gd name="adj2" fmla="val 31436"/>
              <a:gd name="adj3" fmla="val 16667"/>
            </a:avLst>
          </a:prstGeom>
          <a:solidFill>
            <a:srgbClr val="404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관리자 기능</a:t>
            </a:r>
            <a:endParaRPr lang="en-US" altLang="ko-KR" sz="22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ECAA5BD-6FAF-41B3-9986-0F52B98461B8}"/>
              </a:ext>
            </a:extLst>
          </p:cNvPr>
          <p:cNvCxnSpPr/>
          <p:nvPr/>
        </p:nvCxnSpPr>
        <p:spPr>
          <a:xfrm>
            <a:off x="662140" y="2037453"/>
            <a:ext cx="10834535" cy="0"/>
          </a:xfrm>
          <a:prstGeom prst="line">
            <a:avLst/>
          </a:prstGeom>
          <a:ln w="88900">
            <a:solidFill>
              <a:srgbClr val="3234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말풍선: 모서리가 둥근 사각형 40">
            <a:extLst>
              <a:ext uri="{FF2B5EF4-FFF2-40B4-BE49-F238E27FC236}">
                <a16:creationId xmlns:a16="http://schemas.microsoft.com/office/drawing/2014/main" id="{B47FE808-6B0F-4BB2-899B-5F22A027CF4E}"/>
              </a:ext>
            </a:extLst>
          </p:cNvPr>
          <p:cNvSpPr/>
          <p:nvPr/>
        </p:nvSpPr>
        <p:spPr>
          <a:xfrm>
            <a:off x="1330036" y="4260031"/>
            <a:ext cx="2307932" cy="1261854"/>
          </a:xfrm>
          <a:prstGeom prst="wedgeRoundRectCallout">
            <a:avLst>
              <a:gd name="adj1" fmla="val -16601"/>
              <a:gd name="adj2" fmla="val 34455"/>
              <a:gd name="adj3" fmla="val 16667"/>
            </a:avLst>
          </a:prstGeom>
          <a:solidFill>
            <a:srgbClr val="404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 </a:t>
            </a: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 </a:t>
            </a:r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 </a:t>
            </a:r>
            <a:endParaRPr lang="en-US" altLang="ko-KR" sz="2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위치 정보 </a:t>
            </a:r>
            <a:endParaRPr lang="en-US" altLang="ko-KR" sz="2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D2BBEE94-5F35-4287-B3F4-B5EB128C4785}"/>
              </a:ext>
            </a:extLst>
          </p:cNvPr>
          <p:cNvSpPr/>
          <p:nvPr/>
        </p:nvSpPr>
        <p:spPr>
          <a:xfrm>
            <a:off x="9707468" y="2609767"/>
            <a:ext cx="2103090" cy="1261854"/>
          </a:xfrm>
          <a:prstGeom prst="wedgeRoundRectCallout">
            <a:avLst>
              <a:gd name="adj1" fmla="val -23870"/>
              <a:gd name="adj2" fmla="val 38951"/>
              <a:gd name="adj3" fmla="val 16667"/>
            </a:avLst>
          </a:prstGeom>
          <a:solidFill>
            <a:srgbClr val="404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rgbClr val="FE4E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</a:t>
            </a:r>
            <a:endParaRPr lang="en-US" altLang="ko-KR" sz="2200" b="1" dirty="0">
              <a:solidFill>
                <a:srgbClr val="FE4E7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727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446</Words>
  <Application>Microsoft Office PowerPoint</Application>
  <PresentationFormat>와이드스크린</PresentationFormat>
  <Paragraphs>97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나눔스퀘어 ExtraBold</vt:lpstr>
      <vt:lpstr>나눔스퀘어_ac Light</vt:lpstr>
      <vt:lpstr>맑은 고딕</vt:lpstr>
      <vt:lpstr>Arial</vt:lpstr>
      <vt:lpstr>서울남산 장체 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WS</dc:creator>
  <cp:lastModifiedBy>multicampus</cp:lastModifiedBy>
  <cp:revision>48</cp:revision>
  <dcterms:created xsi:type="dcterms:W3CDTF">2021-08-05T17:56:34Z</dcterms:created>
  <dcterms:modified xsi:type="dcterms:W3CDTF">2021-08-20T00:50:44Z</dcterms:modified>
</cp:coreProperties>
</file>