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gR2ir3FTXmGF6ZVDzLYjAaorD9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계단식 하향 그래프를 보이고 있</a:t>
            </a:r>
            <a:r>
              <a:rPr lang="ko-KR"/>
              <a:t>음.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2~9월 상승, 9월부터 2월까지 하강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d681d2af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0530</a:t>
            </a:r>
            <a:endParaRPr/>
          </a:p>
        </p:txBody>
      </p:sp>
      <p:sp>
        <p:nvSpPr>
          <p:cNvPr id="117" name="Google Shape;117;gdd681d2af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monetary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------2018 01월은 Supply_Date 에서도 고점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월에 결제된 한 행의 결제금액 평</a:t>
            </a:r>
            <a:r>
              <a:rPr lang="ko-KR"/>
              <a:t>균....?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1월에 고</a:t>
            </a:r>
            <a:r>
              <a:rPr lang="ko-KR"/>
              <a:t>점, 9월 고점, 2월 고점, 9월 고점, 12월 고점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19년 9월 유독 튐!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999908" y="3184451"/>
            <a:ext cx="1075253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연도별, 월별, 요일 (판매가, 품목) 분석 시계열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9"/>
          <p:cNvPicPr preferRelativeResize="0"/>
          <p:nvPr/>
        </p:nvPicPr>
        <p:blipFill rotWithShape="1">
          <a:blip r:embed="rId3">
            <a:alphaModFix/>
          </a:blip>
          <a:srcRect b="0" l="0" r="0" t="7083"/>
          <a:stretch/>
        </p:blipFill>
        <p:spPr>
          <a:xfrm>
            <a:off x="175436" y="967563"/>
            <a:ext cx="9263469" cy="5562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5541" y="465839"/>
            <a:ext cx="111442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9"/>
          <p:cNvSpPr txBox="1"/>
          <p:nvPr/>
        </p:nvSpPr>
        <p:spPr>
          <a:xfrm>
            <a:off x="175436" y="150795"/>
            <a:ext cx="38649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월별 대분류 판매건수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566" y="1233376"/>
            <a:ext cx="8858452" cy="540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68797" y="721021"/>
            <a:ext cx="111442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0"/>
          <p:cNvSpPr txBox="1"/>
          <p:nvPr/>
        </p:nvSpPr>
        <p:spPr>
          <a:xfrm>
            <a:off x="175436" y="150795"/>
            <a:ext cx="38649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월별 대분류 구매단가 평균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type="title"/>
          </p:nvPr>
        </p:nvSpPr>
        <p:spPr>
          <a:xfrm>
            <a:off x="4719084" y="2766218"/>
            <a:ext cx="210701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요일별</a:t>
            </a:r>
            <a:endParaRPr/>
          </a:p>
        </p:txBody>
      </p:sp>
      <p:sp>
        <p:nvSpPr>
          <p:cNvPr id="170" name="Google Shape;170;p11"/>
          <p:cNvSpPr txBox="1"/>
          <p:nvPr/>
        </p:nvSpPr>
        <p:spPr>
          <a:xfrm>
            <a:off x="301956" y="5087679"/>
            <a:ext cx="575753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매출 : 합, 평균 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 : 수, 연령별 수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품목 : 대분류 판매금액, 판매건수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/>
        </p:nvSpPr>
        <p:spPr>
          <a:xfrm>
            <a:off x="175436" y="150795"/>
            <a:ext cx="38649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요일 별 매출 </a:t>
            </a:r>
            <a:endParaRPr/>
          </a:p>
        </p:txBody>
      </p:sp>
      <p:pic>
        <p:nvPicPr>
          <p:cNvPr id="176" name="Google Shape;1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548" y="450850"/>
            <a:ext cx="5038725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2"/>
          <p:cNvSpPr txBox="1"/>
          <p:nvPr/>
        </p:nvSpPr>
        <p:spPr>
          <a:xfrm>
            <a:off x="6554971" y="2025502"/>
            <a:ext cx="27804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평균 : 모든 요일이 비슷  </a:t>
            </a:r>
            <a:endParaRPr/>
          </a:p>
        </p:txBody>
      </p:sp>
      <p:sp>
        <p:nvSpPr>
          <p:cNvPr id="178" name="Google Shape;178;p12"/>
          <p:cNvSpPr txBox="1"/>
          <p:nvPr/>
        </p:nvSpPr>
        <p:spPr>
          <a:xfrm>
            <a:off x="6554971" y="5002618"/>
            <a:ext cx="34290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총액 :  월요일이 최대, 주말은 적음</a:t>
            </a:r>
            <a:endParaRPr/>
          </a:p>
        </p:txBody>
      </p:sp>
      <p:cxnSp>
        <p:nvCxnSpPr>
          <p:cNvPr id="179" name="Google Shape;179;p12"/>
          <p:cNvCxnSpPr/>
          <p:nvPr/>
        </p:nvCxnSpPr>
        <p:spPr>
          <a:xfrm>
            <a:off x="2275368" y="3678865"/>
            <a:ext cx="1010093" cy="510363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" name="Google Shape;180;p12"/>
          <p:cNvCxnSpPr/>
          <p:nvPr/>
        </p:nvCxnSpPr>
        <p:spPr>
          <a:xfrm flipH="1" rot="10800000">
            <a:off x="3466214" y="3838353"/>
            <a:ext cx="1169581" cy="35087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412" y="744783"/>
            <a:ext cx="6343871" cy="6039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2243" y="2544763"/>
            <a:ext cx="123825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3"/>
          <p:cNvSpPr txBox="1"/>
          <p:nvPr/>
        </p:nvSpPr>
        <p:spPr>
          <a:xfrm>
            <a:off x="175436" y="150795"/>
            <a:ext cx="38649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요일 별 고객수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/>
        </p:nvSpPr>
        <p:spPr>
          <a:xfrm>
            <a:off x="175436" y="150795"/>
            <a:ext cx="38649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요일별 대분류 금액 합  </a:t>
            </a:r>
            <a:endParaRPr/>
          </a:p>
        </p:txBody>
      </p:sp>
      <p:pic>
        <p:nvPicPr>
          <p:cNvPr id="193" name="Google Shape;1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6228" y="531927"/>
            <a:ext cx="4609214" cy="617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5147" y="1600200"/>
            <a:ext cx="11906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/>
        </p:nvSpPr>
        <p:spPr>
          <a:xfrm>
            <a:off x="175436" y="150795"/>
            <a:ext cx="38649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요일별 대분류 판매건수</a:t>
            </a:r>
            <a:endParaRPr/>
          </a:p>
        </p:txBody>
      </p:sp>
      <p:pic>
        <p:nvPicPr>
          <p:cNvPr id="200" name="Google Shape;2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553" y="1180213"/>
            <a:ext cx="4286176" cy="5368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3487" y="4124028"/>
            <a:ext cx="119062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5"/>
          <p:cNvSpPr/>
          <p:nvPr/>
        </p:nvSpPr>
        <p:spPr>
          <a:xfrm>
            <a:off x="3625703" y="1414129"/>
            <a:ext cx="669851" cy="680484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5"/>
          <p:cNvSpPr txBox="1"/>
          <p:nvPr/>
        </p:nvSpPr>
        <p:spPr>
          <a:xfrm>
            <a:off x="5638799" y="1725281"/>
            <a:ext cx="2663456" cy="36933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채소를 많이 사는 금요일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title"/>
          </p:nvPr>
        </p:nvSpPr>
        <p:spPr>
          <a:xfrm>
            <a:off x="4841173" y="2683022"/>
            <a:ext cx="34415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ko-KR" sz="6000"/>
              <a:t>시간대별 </a:t>
            </a:r>
            <a:endParaRPr/>
          </a:p>
        </p:txBody>
      </p:sp>
      <p:sp>
        <p:nvSpPr>
          <p:cNvPr id="209" name="Google Shape;209;p16"/>
          <p:cNvSpPr txBox="1"/>
          <p:nvPr/>
        </p:nvSpPr>
        <p:spPr>
          <a:xfrm>
            <a:off x="706085" y="4965406"/>
            <a:ext cx="507802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매출 : 합, 평균 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 : 수, 연령별 수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품목 : 대분류 판매금액, 판매건수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/>
        </p:nvSpPr>
        <p:spPr>
          <a:xfrm>
            <a:off x="175436" y="150795"/>
            <a:ext cx="38649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시간대 별 매출 </a:t>
            </a:r>
            <a:endParaRPr/>
          </a:p>
        </p:txBody>
      </p:sp>
      <p:pic>
        <p:nvPicPr>
          <p:cNvPr id="215" name="Google Shape;2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1350" y="520127"/>
            <a:ext cx="9331842" cy="528654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7"/>
          <p:cNvSpPr/>
          <p:nvPr/>
        </p:nvSpPr>
        <p:spPr>
          <a:xfrm>
            <a:off x="5389637" y="2200939"/>
            <a:ext cx="669851" cy="680484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6943061" y="1039394"/>
            <a:ext cx="669851" cy="680484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7"/>
          <p:cNvSpPr txBox="1"/>
          <p:nvPr/>
        </p:nvSpPr>
        <p:spPr>
          <a:xfrm>
            <a:off x="3248244" y="6141276"/>
            <a:ext cx="6055244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오프라인 매장 : 점심/저녁 식사시간대(12시, 17시) 가 피크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/>
        </p:nvSpPr>
        <p:spPr>
          <a:xfrm>
            <a:off x="242776" y="196702"/>
            <a:ext cx="28725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오프라인 매장 제외 </a:t>
            </a:r>
            <a:endParaRPr/>
          </a:p>
        </p:txBody>
      </p:sp>
      <p:grpSp>
        <p:nvGrpSpPr>
          <p:cNvPr id="224" name="Google Shape;224;p18"/>
          <p:cNvGrpSpPr/>
          <p:nvPr/>
        </p:nvGrpSpPr>
        <p:grpSpPr>
          <a:xfrm>
            <a:off x="1417342" y="767390"/>
            <a:ext cx="9357316" cy="5323219"/>
            <a:chOff x="1243345" y="440439"/>
            <a:chExt cx="10292981" cy="5977122"/>
          </a:xfrm>
        </p:grpSpPr>
        <p:pic>
          <p:nvPicPr>
            <p:cNvPr id="225" name="Google Shape;225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3345" y="440439"/>
              <a:ext cx="10292981" cy="59771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18"/>
            <p:cNvSpPr/>
            <p:nvPr/>
          </p:nvSpPr>
          <p:spPr>
            <a:xfrm>
              <a:off x="8814391" y="1028761"/>
              <a:ext cx="669851" cy="680484"/>
            </a:xfrm>
            <a:prstGeom prst="ellipse">
              <a:avLst/>
            </a:prstGeom>
            <a:noFill/>
            <a:ln cap="flat" cmpd="sng" w="28575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8814391" y="2297567"/>
              <a:ext cx="669851" cy="680484"/>
            </a:xfrm>
            <a:prstGeom prst="ellipse">
              <a:avLst/>
            </a:prstGeom>
            <a:noFill/>
            <a:ln cap="flat" cmpd="sng" w="28575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18"/>
          <p:cNvSpPr txBox="1"/>
          <p:nvPr/>
        </p:nvSpPr>
        <p:spPr>
          <a:xfrm>
            <a:off x="7178665" y="6346245"/>
            <a:ext cx="3460900" cy="369332"/>
          </a:xfrm>
          <a:prstGeom prst="rect">
            <a:avLst/>
          </a:prstGeom>
          <a:noFill/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모바일 &amp; 인터넷 : 서로 비슷한 추이 </a:t>
            </a:r>
            <a:endParaRPr/>
          </a:p>
        </p:txBody>
      </p:sp>
      <p:sp>
        <p:nvSpPr>
          <p:cNvPr id="229" name="Google Shape;229;p18"/>
          <p:cNvSpPr txBox="1"/>
          <p:nvPr/>
        </p:nvSpPr>
        <p:spPr>
          <a:xfrm>
            <a:off x="945970" y="6277133"/>
            <a:ext cx="3710763" cy="369332"/>
          </a:xfrm>
          <a:prstGeom prst="rect">
            <a:avLst/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전화 : 0시,  9시 , 12시에 처리량 많음</a:t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4656733" y="2304986"/>
            <a:ext cx="608959" cy="606038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6317351" y="2304986"/>
            <a:ext cx="608959" cy="606038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1764117" y="2648238"/>
            <a:ext cx="608959" cy="606038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315689" y="1606359"/>
            <a:ext cx="3189513" cy="1200329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회원특성, 제품 특성 및 구매 시점에 따른 매출 분석</a:t>
            </a:r>
            <a:r>
              <a:rPr b="0" i="0" lang="ko-K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을 통해  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매출 감소/증가 요인 파악 </a:t>
            </a:r>
            <a:r>
              <a:rPr b="0" i="0" lang="ko-K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후 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상품 추천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174005" y="384923"/>
            <a:ext cx="2307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전체적인 프레임</a:t>
            </a: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3820887" y="1606359"/>
            <a:ext cx="4234542" cy="12003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20-30대 회원 확보 및 활성화 방안,</a:t>
            </a:r>
            <a:endParaRPr b="0" i="0" sz="18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회원 등급 재조정 및 매출 향상, </a:t>
            </a:r>
            <a:endParaRPr b="0" i="0" sz="18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탈퇴 회원 사전 예측  및 대응 등</a:t>
            </a:r>
            <a:endParaRPr b="0" i="0" sz="18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전반적인 회원 관리 프로세스 개선안 ​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8371114" y="1905129"/>
            <a:ext cx="3603169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외부 요인과 회원 특성을 고려한 </a:t>
            </a:r>
            <a:endParaRPr b="0" i="0" sz="18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구매 제품 및 매출 예측 프로세스</a:t>
            </a:r>
            <a:endParaRPr b="0" i="0" sz="18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2"/>
          <p:cNvCxnSpPr>
            <a:stCxn id="94" idx="2"/>
          </p:cNvCxnSpPr>
          <p:nvPr/>
        </p:nvCxnSpPr>
        <p:spPr>
          <a:xfrm flipH="1" rot="-5400000">
            <a:off x="1923946" y="2793188"/>
            <a:ext cx="1319100" cy="13461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" name="Google Shape;99;p2"/>
          <p:cNvSpPr txBox="1"/>
          <p:nvPr/>
        </p:nvSpPr>
        <p:spPr>
          <a:xfrm>
            <a:off x="3381840" y="3771417"/>
            <a:ext cx="4989274" cy="20313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 특성 (연령대, 매장ID</a:t>
            </a:r>
            <a:r>
              <a:rPr b="0" i="1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[어디서 샀니] </a:t>
            </a: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 )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 제품 특성 (대분류)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 구매 시점 (월별, 요일별, 시간대별)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2"/>
          <p:cNvCxnSpPr/>
          <p:nvPr/>
        </p:nvCxnSpPr>
        <p:spPr>
          <a:xfrm>
            <a:off x="8632372" y="4876800"/>
            <a:ext cx="100148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1" name="Google Shape;101;p2"/>
          <p:cNvSpPr txBox="1"/>
          <p:nvPr/>
        </p:nvSpPr>
        <p:spPr>
          <a:xfrm>
            <a:off x="9767525" y="4553634"/>
            <a:ext cx="2079168" cy="64633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어떻게 상품을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추천해 줄 것인가?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023" y="532513"/>
            <a:ext cx="10037329" cy="579297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9"/>
          <p:cNvSpPr txBox="1"/>
          <p:nvPr/>
        </p:nvSpPr>
        <p:spPr>
          <a:xfrm>
            <a:off x="8251059" y="2828835"/>
            <a:ext cx="3497918" cy="92333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(건당 ) 평균 매출 : 전화가 큼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--&gt; 전화로 주문하는 분들이 큰손??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721" y="861736"/>
            <a:ext cx="9263576" cy="587880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0"/>
          <p:cNvSpPr txBox="1"/>
          <p:nvPr/>
        </p:nvSpPr>
        <p:spPr>
          <a:xfrm>
            <a:off x="242776" y="196702"/>
            <a:ext cx="28725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시간대별 고객수 by 연령</a:t>
            </a:r>
            <a:endParaRPr/>
          </a:p>
        </p:txBody>
      </p:sp>
      <p:pic>
        <p:nvPicPr>
          <p:cNvPr id="245" name="Google Shape;24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03916" y="861736"/>
            <a:ext cx="94297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721" y="861736"/>
            <a:ext cx="9263576" cy="5878808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1"/>
          <p:cNvSpPr txBox="1"/>
          <p:nvPr/>
        </p:nvSpPr>
        <p:spPr>
          <a:xfrm>
            <a:off x="242776" y="196702"/>
            <a:ext cx="28725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시간대별 고객수 by 연령</a:t>
            </a:r>
            <a:endParaRPr/>
          </a:p>
        </p:txBody>
      </p:sp>
      <p:pic>
        <p:nvPicPr>
          <p:cNvPr id="252" name="Google Shape;25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03916" y="861736"/>
            <a:ext cx="942975" cy="2028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21"/>
          <p:cNvCxnSpPr/>
          <p:nvPr/>
        </p:nvCxnSpPr>
        <p:spPr>
          <a:xfrm>
            <a:off x="6974958" y="1307805"/>
            <a:ext cx="0" cy="4837814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254" name="Google Shape;254;p21"/>
          <p:cNvSpPr txBox="1"/>
          <p:nvPr/>
        </p:nvSpPr>
        <p:spPr>
          <a:xfrm>
            <a:off x="9377375" y="3492925"/>
            <a:ext cx="2339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4050 : 17시가 피크</a:t>
            </a:r>
            <a:endParaRPr/>
          </a:p>
        </p:txBody>
      </p:sp>
      <p:sp>
        <p:nvSpPr>
          <p:cNvPr id="255" name="Google Shape;255;p21"/>
          <p:cNvSpPr txBox="1"/>
          <p:nvPr/>
        </p:nvSpPr>
        <p:spPr>
          <a:xfrm>
            <a:off x="9377375" y="4481753"/>
            <a:ext cx="2339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3060 : 16시가 피크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/>
          <p:nvPr>
            <p:ph type="title"/>
          </p:nvPr>
        </p:nvSpPr>
        <p:spPr>
          <a:xfrm>
            <a:off x="2293088" y="2910681"/>
            <a:ext cx="80098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시간대별 고객 수 : store_id 별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/>
        </p:nvSpPr>
        <p:spPr>
          <a:xfrm>
            <a:off x="242776" y="196702"/>
            <a:ext cx="28725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시간대별 고객수 : </a:t>
            </a: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제주매장</a:t>
            </a:r>
            <a:endParaRPr/>
          </a:p>
        </p:txBody>
      </p:sp>
      <p:pic>
        <p:nvPicPr>
          <p:cNvPr id="266" name="Google Shape;2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582" y="818057"/>
            <a:ext cx="8176995" cy="5760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03916" y="861736"/>
            <a:ext cx="94297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/>
        </p:nvSpPr>
        <p:spPr>
          <a:xfrm>
            <a:off x="242776" y="196702"/>
            <a:ext cx="3149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시간대별 고객수 : </a:t>
            </a: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서귀포매장</a:t>
            </a:r>
            <a:endParaRPr/>
          </a:p>
        </p:txBody>
      </p:sp>
      <p:pic>
        <p:nvPicPr>
          <p:cNvPr id="273" name="Google Shape;27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275" y="859134"/>
            <a:ext cx="7899933" cy="5802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4208" y="859134"/>
            <a:ext cx="94297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"/>
          <p:cNvSpPr/>
          <p:nvPr/>
        </p:nvSpPr>
        <p:spPr>
          <a:xfrm>
            <a:off x="4954773" y="3536950"/>
            <a:ext cx="669851" cy="64164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"/>
          <p:cNvSpPr/>
          <p:nvPr/>
        </p:nvSpPr>
        <p:spPr>
          <a:xfrm>
            <a:off x="7414438" y="3760216"/>
            <a:ext cx="669851" cy="64164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4"/>
          <p:cNvSpPr txBox="1"/>
          <p:nvPr/>
        </p:nvSpPr>
        <p:spPr>
          <a:xfrm>
            <a:off x="8421402" y="3755530"/>
            <a:ext cx="358744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서귀포매장 60대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제주매장 60대와 구매패턴이 다름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🡪 점심, 마감 시간대에도 많이 방문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0228"/>
            <a:ext cx="9603552" cy="6097772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5"/>
          <p:cNvSpPr txBox="1"/>
          <p:nvPr/>
        </p:nvSpPr>
        <p:spPr>
          <a:xfrm>
            <a:off x="242776" y="196702"/>
            <a:ext cx="3149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시간대별 고객수 : </a:t>
            </a: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인터넷</a:t>
            </a:r>
            <a:endParaRPr/>
          </a:p>
        </p:txBody>
      </p:sp>
      <p:pic>
        <p:nvPicPr>
          <p:cNvPr id="284" name="Google Shape;28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5324" y="869766"/>
            <a:ext cx="94297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5"/>
          <p:cNvSpPr/>
          <p:nvPr/>
        </p:nvSpPr>
        <p:spPr>
          <a:xfrm>
            <a:off x="7849445" y="1233378"/>
            <a:ext cx="760375" cy="4784649"/>
          </a:xfrm>
          <a:prstGeom prst="rect">
            <a:avLst/>
          </a:prstGeom>
          <a:noFill/>
          <a:ln cap="flat" cmpd="sng" w="57150">
            <a:solidFill>
              <a:srgbClr val="17161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5"/>
          <p:cNvSpPr txBox="1"/>
          <p:nvPr/>
        </p:nvSpPr>
        <p:spPr>
          <a:xfrm>
            <a:off x="9867014" y="4236579"/>
            <a:ext cx="1993605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20시 피크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/>
          <p:nvPr/>
        </p:nvSpPr>
        <p:spPr>
          <a:xfrm>
            <a:off x="242776" y="196702"/>
            <a:ext cx="3149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시간대별 고객수 : </a:t>
            </a: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모바일</a:t>
            </a:r>
            <a:endParaRPr/>
          </a:p>
        </p:txBody>
      </p:sp>
      <p:pic>
        <p:nvPicPr>
          <p:cNvPr id="292" name="Google Shape;29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798" y="720086"/>
            <a:ext cx="9319216" cy="5941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7733" y="891031"/>
            <a:ext cx="94297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6"/>
          <p:cNvSpPr/>
          <p:nvPr/>
        </p:nvSpPr>
        <p:spPr>
          <a:xfrm>
            <a:off x="7849445" y="1233378"/>
            <a:ext cx="760375" cy="4784649"/>
          </a:xfrm>
          <a:prstGeom prst="rect">
            <a:avLst/>
          </a:prstGeom>
          <a:noFill/>
          <a:ln cap="flat" cmpd="sng" w="57150">
            <a:solidFill>
              <a:srgbClr val="17161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6"/>
          <p:cNvSpPr txBox="1"/>
          <p:nvPr/>
        </p:nvSpPr>
        <p:spPr>
          <a:xfrm>
            <a:off x="9867014" y="4236579"/>
            <a:ext cx="1993605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19~ 20시 피크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053" y="1044302"/>
            <a:ext cx="8731214" cy="563670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7"/>
          <p:cNvSpPr txBox="1"/>
          <p:nvPr/>
        </p:nvSpPr>
        <p:spPr>
          <a:xfrm>
            <a:off x="242776" y="196702"/>
            <a:ext cx="3149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시간대별 고객수 : </a:t>
            </a: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전화</a:t>
            </a:r>
            <a:endParaRPr/>
          </a:p>
        </p:txBody>
      </p:sp>
      <p:cxnSp>
        <p:nvCxnSpPr>
          <p:cNvPr id="302" name="Google Shape;302;p27"/>
          <p:cNvCxnSpPr/>
          <p:nvPr/>
        </p:nvCxnSpPr>
        <p:spPr>
          <a:xfrm>
            <a:off x="5699051" y="2232837"/>
            <a:ext cx="0" cy="2902689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03" name="Google Shape;303;p27"/>
          <p:cNvSpPr txBox="1"/>
          <p:nvPr/>
        </p:nvSpPr>
        <p:spPr>
          <a:xfrm>
            <a:off x="6234223" y="2801679"/>
            <a:ext cx="1908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간극 무엇?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1348" y="1833831"/>
            <a:ext cx="94297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7"/>
          <p:cNvSpPr txBox="1"/>
          <p:nvPr/>
        </p:nvSpPr>
        <p:spPr>
          <a:xfrm>
            <a:off x="8929689" y="3862656"/>
            <a:ext cx="3001926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50대의 점심 전화주문 : 최다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872" y="1088855"/>
            <a:ext cx="8970556" cy="563324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8"/>
          <p:cNvSpPr txBox="1"/>
          <p:nvPr/>
        </p:nvSpPr>
        <p:spPr>
          <a:xfrm>
            <a:off x="242776" y="196702"/>
            <a:ext cx="3149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시간대별 대분류 매출합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1251" y="1533303"/>
            <a:ext cx="106680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8"/>
          <p:cNvSpPr txBox="1"/>
          <p:nvPr/>
        </p:nvSpPr>
        <p:spPr>
          <a:xfrm>
            <a:off x="10101816" y="2457228"/>
            <a:ext cx="1689691" cy="2308324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매출액 순위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축산물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간식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채소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양념/가루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반찬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주곡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4196223" y="1905703"/>
            <a:ext cx="345931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월별 추세 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301956" y="5087679"/>
            <a:ext cx="575753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매출 : 합, 평균 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 : 수, 연령별 수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품목 : 대분류 판매금액, 판매건수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9"/>
          <p:cNvPicPr preferRelativeResize="0"/>
          <p:nvPr/>
        </p:nvPicPr>
        <p:blipFill rotWithShape="1">
          <a:blip r:embed="rId3">
            <a:alphaModFix/>
          </a:blip>
          <a:srcRect b="0" l="0" r="0" t="8195"/>
          <a:stretch/>
        </p:blipFill>
        <p:spPr>
          <a:xfrm>
            <a:off x="276114" y="1414129"/>
            <a:ext cx="9154965" cy="5324807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9"/>
          <p:cNvSpPr txBox="1"/>
          <p:nvPr/>
        </p:nvSpPr>
        <p:spPr>
          <a:xfrm>
            <a:off x="242776" y="196702"/>
            <a:ext cx="3149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시간대별 대분류 판매건수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6823" y="1256857"/>
            <a:ext cx="106680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9"/>
          <p:cNvSpPr txBox="1"/>
          <p:nvPr/>
        </p:nvSpPr>
        <p:spPr>
          <a:xfrm>
            <a:off x="10101816" y="2457228"/>
            <a:ext cx="1689691" cy="2308324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판매건수 순위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채소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간식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축산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반찬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양념/가루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주곡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/>
          <p:nvPr/>
        </p:nvSpPr>
        <p:spPr>
          <a:xfrm>
            <a:off x="4615417" y="2712410"/>
            <a:ext cx="3337737" cy="20313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대분류 상대적 중요도 (뇌피셜)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축산, 채소 , 간식 : 상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반찬, 양념/가루 : 중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주곡: 하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/>
          <p:nvPr/>
        </p:nvSpPr>
        <p:spPr>
          <a:xfrm>
            <a:off x="523019" y="372899"/>
            <a:ext cx="7217230" cy="5607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요약  및 시사점 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1) 설날 / 추석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수요 대비 필요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2) 50대 점심 전화주문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“중요 고객” 여부 확인 및 고객 관리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요일 : 일요일이 현저히 낮다 🡪 요일은 별로 안중요할듯?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</a:t>
            </a: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구입 채널별 특성 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모바일 &amp; 인터넷 🡪 20시 ~21시 피크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전화 🡪 0시, 9시, 12시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오프라인매장 🡪  점심/저녁 식사시간대(12시, 17시) 가 피크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5) 품목 중요도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2930" y="5222691"/>
            <a:ext cx="2510009" cy="1635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/>
          <p:nvPr/>
        </p:nvSpPr>
        <p:spPr>
          <a:xfrm>
            <a:off x="67759" y="210361"/>
            <a:ext cx="30621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다음으로 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뭘 해야 하지???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2"/>
          <p:cNvSpPr txBox="1"/>
          <p:nvPr/>
        </p:nvSpPr>
        <p:spPr>
          <a:xfrm>
            <a:off x="2158534" y="402616"/>
            <a:ext cx="8229475" cy="92333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회원특성, 제품 특성 및 </a:t>
            </a:r>
            <a:r>
              <a:rPr b="0" i="0" lang="ko-KR" sz="18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통</a:t>
            </a: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구매 시점에 따른 매출 분석</a:t>
            </a:r>
            <a:r>
              <a:rPr lang="ko-KR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을 </a:t>
            </a:r>
            <a:r>
              <a:rPr b="0" i="0" lang="ko-KR" sz="18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해  </a:t>
            </a:r>
            <a:endParaRPr b="0" i="0" sz="1800" u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매출 감소/증가 요인 파악 </a:t>
            </a:r>
            <a:r>
              <a:rPr b="0" i="0" lang="ko-KR" sz="18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후 </a:t>
            </a:r>
            <a:endParaRPr b="0" i="0" sz="1800" u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상품 추천 </a:t>
            </a:r>
            <a:endParaRPr b="0"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2"/>
          <p:cNvSpPr txBox="1"/>
          <p:nvPr/>
        </p:nvSpPr>
        <p:spPr>
          <a:xfrm>
            <a:off x="251638" y="2067798"/>
            <a:ext cx="4393789" cy="36933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 특성 (연령대, 매장ID</a:t>
            </a:r>
            <a:r>
              <a:rPr i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[어디서 샀니]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2"/>
          <p:cNvSpPr txBox="1"/>
          <p:nvPr/>
        </p:nvSpPr>
        <p:spPr>
          <a:xfrm>
            <a:off x="8238690" y="4420871"/>
            <a:ext cx="3854992" cy="120032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 &amp; 추석 대비 전략 도출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어떤 품목을 얼마나 더 구비해야 하나?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(제품 사전 준비) </a:t>
            </a:r>
            <a:endParaRPr/>
          </a:p>
        </p:txBody>
      </p:sp>
      <p:cxnSp>
        <p:nvCxnSpPr>
          <p:cNvPr id="341" name="Google Shape;341;p32"/>
          <p:cNvCxnSpPr/>
          <p:nvPr/>
        </p:nvCxnSpPr>
        <p:spPr>
          <a:xfrm>
            <a:off x="10115101" y="2437130"/>
            <a:ext cx="0" cy="198457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2" name="Google Shape;342;p32"/>
          <p:cNvSpPr txBox="1"/>
          <p:nvPr/>
        </p:nvSpPr>
        <p:spPr>
          <a:xfrm>
            <a:off x="5077280" y="2067799"/>
            <a:ext cx="2469295" cy="36933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 제품 특성 (대분류) </a:t>
            </a:r>
            <a:endParaRPr/>
          </a:p>
        </p:txBody>
      </p:sp>
      <p:sp>
        <p:nvSpPr>
          <p:cNvPr id="343" name="Google Shape;343;p32"/>
          <p:cNvSpPr txBox="1"/>
          <p:nvPr/>
        </p:nvSpPr>
        <p:spPr>
          <a:xfrm>
            <a:off x="8238690" y="2067798"/>
            <a:ext cx="3752823" cy="36933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 구매 시점 (월별, 요일별, 시간대별)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p32"/>
          <p:cNvCxnSpPr/>
          <p:nvPr/>
        </p:nvCxnSpPr>
        <p:spPr>
          <a:xfrm>
            <a:off x="6273271" y="2437130"/>
            <a:ext cx="0" cy="198457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5" name="Google Shape;345;p32"/>
          <p:cNvSpPr txBox="1"/>
          <p:nvPr/>
        </p:nvSpPr>
        <p:spPr>
          <a:xfrm>
            <a:off x="5001258" y="4420871"/>
            <a:ext cx="2517704" cy="64633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축산, 채소, 간식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분석 ??</a:t>
            </a:r>
            <a:endParaRPr/>
          </a:p>
        </p:txBody>
      </p:sp>
      <p:cxnSp>
        <p:nvCxnSpPr>
          <p:cNvPr id="346" name="Google Shape;346;p32"/>
          <p:cNvCxnSpPr/>
          <p:nvPr/>
        </p:nvCxnSpPr>
        <p:spPr>
          <a:xfrm>
            <a:off x="2211758" y="2437130"/>
            <a:ext cx="0" cy="198457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7" name="Google Shape;347;p32"/>
          <p:cNvSpPr txBox="1"/>
          <p:nvPr/>
        </p:nvSpPr>
        <p:spPr>
          <a:xfrm>
            <a:off x="713389" y="4420871"/>
            <a:ext cx="2996737" cy="92333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전화주문 고객 클러스터링??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전화주문 고객 장바구니 분석?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 txBox="1"/>
          <p:nvPr/>
        </p:nvSpPr>
        <p:spPr>
          <a:xfrm>
            <a:off x="5638800" y="2971800"/>
            <a:ext cx="9144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끗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/>
        </p:nvSpPr>
        <p:spPr>
          <a:xfrm>
            <a:off x="175436" y="150795"/>
            <a:ext cx="38649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월별 매출 </a:t>
            </a:r>
            <a:endParaRPr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6417" y="335461"/>
            <a:ext cx="8829454" cy="573097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5094583" y="6117626"/>
            <a:ext cx="1929809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2월~9월 : 상승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10월 ~ 1월 : 하강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d681d2aff_0_0"/>
          <p:cNvSpPr txBox="1"/>
          <p:nvPr/>
        </p:nvSpPr>
        <p:spPr>
          <a:xfrm>
            <a:off x="175436" y="150795"/>
            <a:ext cx="3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월별 </a:t>
            </a:r>
            <a:r>
              <a:rPr b="1" lang="ko-KR" sz="1800">
                <a:solidFill>
                  <a:schemeClr val="dk1"/>
                </a:solidFill>
              </a:rPr>
              <a:t>Purchase Cnt 합계</a:t>
            </a:r>
            <a:endParaRPr/>
          </a:p>
        </p:txBody>
      </p:sp>
      <p:pic>
        <p:nvPicPr>
          <p:cNvPr id="120" name="Google Shape;120;gdd681d2af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350" y="677250"/>
            <a:ext cx="10062886" cy="61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/>
        </p:nvSpPr>
        <p:spPr>
          <a:xfrm>
            <a:off x="175436" y="150795"/>
            <a:ext cx="38649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</a:rPr>
              <a:t>결제 건</a:t>
            </a: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별 매출 </a:t>
            </a:r>
            <a:endParaRPr/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32" y="786860"/>
            <a:ext cx="9095266" cy="592034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 txBox="1"/>
          <p:nvPr/>
        </p:nvSpPr>
        <p:spPr>
          <a:xfrm>
            <a:off x="9001591" y="650118"/>
            <a:ext cx="3007373" cy="2031325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고점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2018.01 : 설 </a:t>
            </a: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(2월 16일)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2018.09 : 추석 (9월 25일)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2019.02 : 설(2월 5일)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2019.09 : 추석 (9월 13일)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2019.12 : ?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/>
        </p:nvSpPr>
        <p:spPr>
          <a:xfrm>
            <a:off x="175436" y="150795"/>
            <a:ext cx="38649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월별 구매고객수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1515" y="789610"/>
            <a:ext cx="8675946" cy="5673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>
            <a:off x="1701320" y="586731"/>
            <a:ext cx="8952503" cy="5203227"/>
            <a:chOff x="1701320" y="586731"/>
            <a:chExt cx="10140040" cy="5893428"/>
          </a:xfrm>
        </p:grpSpPr>
        <p:pic>
          <p:nvPicPr>
            <p:cNvPr id="140" name="Google Shape;14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01320" y="586731"/>
              <a:ext cx="10140040" cy="58934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7"/>
            <p:cNvSpPr/>
            <p:nvPr/>
          </p:nvSpPr>
          <p:spPr>
            <a:xfrm>
              <a:off x="6581554" y="2211573"/>
              <a:ext cx="861238" cy="3189768"/>
            </a:xfrm>
            <a:prstGeom prst="rect">
              <a:avLst/>
            </a:prstGeom>
            <a:noFill/>
            <a:ln cap="flat" cmpd="sng" w="57150">
              <a:solidFill>
                <a:srgbClr val="17161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7"/>
          <p:cNvSpPr txBox="1"/>
          <p:nvPr/>
        </p:nvSpPr>
        <p:spPr>
          <a:xfrm>
            <a:off x="175436" y="150795"/>
            <a:ext cx="38649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월별 구매고객수 (연령별)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733644" y="6086603"/>
            <a:ext cx="27485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2019월 02월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436" y="789549"/>
            <a:ext cx="8944308" cy="5917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9848" y="657225"/>
            <a:ext cx="111442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8"/>
          <p:cNvSpPr txBox="1"/>
          <p:nvPr/>
        </p:nvSpPr>
        <p:spPr>
          <a:xfrm>
            <a:off x="175436" y="150795"/>
            <a:ext cx="38649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월별 대분류 판매금액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2021-05-29T11:52:37Z</dcterms:created>
  <dc:creator>최 우진</dc:creator>
</cp:coreProperties>
</file>