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75" r:id="rId3"/>
    <p:sldId id="273" r:id="rId4"/>
    <p:sldId id="276" r:id="rId5"/>
    <p:sldId id="274" r:id="rId6"/>
    <p:sldId id="277" r:id="rId7"/>
    <p:sldId id="269" r:id="rId8"/>
    <p:sldId id="278" r:id="rId9"/>
    <p:sldId id="279" r:id="rId10"/>
    <p:sldId id="281" r:id="rId11"/>
    <p:sldId id="282" r:id="rId12"/>
    <p:sldId id="284" r:id="rId13"/>
    <p:sldId id="285" r:id="rId14"/>
    <p:sldId id="287" r:id="rId15"/>
    <p:sldId id="288" r:id="rId16"/>
    <p:sldId id="289" r:id="rId17"/>
    <p:sldId id="286" r:id="rId18"/>
    <p:sldId id="270" r:id="rId19"/>
  </p:sldIdLst>
  <p:sldSz cx="12192000" cy="6858000"/>
  <p:notesSz cx="6858000" cy="9144000"/>
  <p:embeddedFontLst>
    <p:embeddedFont>
      <p:font typeface="경기천년제목 Light" panose="0202040302010102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FC7"/>
    <a:srgbClr val="F59DAA"/>
    <a:srgbClr val="EC4A63"/>
    <a:srgbClr val="F29343"/>
    <a:srgbClr val="565658"/>
    <a:srgbClr val="F7D331"/>
    <a:srgbClr val="2D3C55"/>
    <a:srgbClr val="3DCFBE"/>
    <a:srgbClr val="E6E6E6"/>
    <a:srgbClr val="3AC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51" autoAdjust="0"/>
    <p:restoredTop sz="96391" autoAdjust="0"/>
  </p:normalViewPr>
  <p:slideViewPr>
    <p:cSldViewPr snapToGrid="0" showGuides="1">
      <p:cViewPr varScale="1">
        <p:scale>
          <a:sx n="77" d="100"/>
          <a:sy n="77" d="100"/>
        </p:scale>
        <p:origin x="144" y="90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0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9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4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7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0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7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0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0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6A62-4D8D-4B4A-8FC1-B2FB5A3CC14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4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3043462" y="2493042"/>
            <a:ext cx="6224781" cy="1450907"/>
            <a:chOff x="3043897" y="3677660"/>
            <a:chExt cx="6224781" cy="1450907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3309692" y="3819669"/>
              <a:ext cx="1889550" cy="18833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043897" y="4086568"/>
              <a:ext cx="6224781" cy="76944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4400" dirty="0">
                  <a:solidFill>
                    <a:schemeClr val="accent6">
                      <a:lumMod val="50000"/>
                    </a:schemeClr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데이터 마이닝 자료분석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3309692" y="5122908"/>
              <a:ext cx="5573486" cy="5659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94866" y="4725001"/>
              <a:ext cx="184731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endParaRPr lang="ko-KR" altLang="en-US" spc="6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74476" y="3677660"/>
              <a:ext cx="176362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안녕하세요</a:t>
              </a:r>
              <a:r>
                <a:rPr lang="en-US" altLang="ko-KR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!</a:t>
              </a:r>
              <a:endParaRPr lang="ko-KR" altLang="en-US" spc="6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 flipV="1">
              <a:off x="6992758" y="3800836"/>
              <a:ext cx="1889550" cy="18833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936671" y="4694140"/>
            <a:ext cx="2438361" cy="3231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ㅣ</a:t>
            </a:r>
            <a:r>
              <a:rPr lang="en-US" altLang="ko-KR" sz="15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201711703 </a:t>
            </a:r>
            <a:r>
              <a:rPr lang="ko-KR" altLang="en-US" sz="1500" dirty="0" err="1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김지우ㅣ</a:t>
            </a:r>
            <a:r>
              <a:rPr lang="ko-KR" altLang="en-US" sz="15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1920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390287" y="6434669"/>
            <a:ext cx="1411425" cy="94593"/>
            <a:chOff x="5390287" y="6434669"/>
            <a:chExt cx="1411425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BCC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16200000">
              <a:off x="6377911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6200000">
              <a:off x="6707119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423148"/>
            <a:ext cx="2026513" cy="369332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472717" y="482314"/>
            <a:ext cx="1451471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자료 분석 과정</a:t>
            </a:r>
          </a:p>
        </p:txBody>
      </p:sp>
      <p:grpSp>
        <p:nvGrpSpPr>
          <p:cNvPr id="186" name="그룹 185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140" name="자유형 1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BCC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ABFD830-113B-42E0-8B35-F32A8D33D781}"/>
              </a:ext>
            </a:extLst>
          </p:cNvPr>
          <p:cNvSpPr txBox="1"/>
          <p:nvPr/>
        </p:nvSpPr>
        <p:spPr>
          <a:xfrm>
            <a:off x="1166120" y="2059393"/>
            <a:ext cx="1018891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9. Generalized gradient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boosting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Generalized gradient boosting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경우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‘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adaboost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기법을 사용한다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Adaboost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경우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error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계속 업데이트 하는데 너무 많이 할 경우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overfit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한다는 단점이 있다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ntree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이용해서 제어할 수 있다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1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번부터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ntree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번까지의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부스팅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과정 중에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cross-validation error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 제일 작았는 지 결정한다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Validation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과 전체 모형을 피팅하고 나면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boosting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성능을 측정하고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optimal performance parameter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구하고 그걸 이용해서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test error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계산한다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10. SVM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cross validation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이용해 최적의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cost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와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gamma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값을 구한다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최적의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tuning parameter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값을 가지고 테스트 데이터에 피팅 시켜서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test error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구한다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55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390287" y="6434669"/>
            <a:ext cx="1411425" cy="94593"/>
            <a:chOff x="5390287" y="6434669"/>
            <a:chExt cx="1411425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BCC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16200000">
              <a:off x="6377911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6200000">
              <a:off x="6707119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423148"/>
            <a:ext cx="2026513" cy="369332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472717" y="482314"/>
            <a:ext cx="1451471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자료 분석 과정</a:t>
            </a:r>
          </a:p>
        </p:txBody>
      </p:sp>
      <p:grpSp>
        <p:nvGrpSpPr>
          <p:cNvPr id="186" name="그룹 185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140" name="자유형 1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BCC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5315BA6-76BF-4556-BAEC-B4C87DAB1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20" y="1632318"/>
            <a:ext cx="4208488" cy="3769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274B57-75A5-4A79-AA28-5724170909E8}"/>
              </a:ext>
            </a:extLst>
          </p:cNvPr>
          <p:cNvSpPr txBox="1"/>
          <p:nvPr/>
        </p:nvSpPr>
        <p:spPr>
          <a:xfrm>
            <a:off x="5766791" y="2413336"/>
            <a:ext cx="5040363" cy="203132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앞에서 고려한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10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가지의 방법론을 가지고 최적의 방법을 찾고자 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Random test error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가지고 어떤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방법론을 사용할 것인지 결정한다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Logistic regression + ridge penalty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Logistic regression + lasso penalty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SVM</a:t>
            </a: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방법을 이용해서 더 정교한 모델을 구축한다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80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390287" y="6434669"/>
            <a:ext cx="1411425" cy="94593"/>
            <a:chOff x="5390287" y="6434669"/>
            <a:chExt cx="1411425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BCC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16200000">
              <a:off x="6377911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6200000">
              <a:off x="6707119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423148"/>
            <a:ext cx="2026513" cy="369332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472717" y="482314"/>
            <a:ext cx="1451471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자료 분석 과정</a:t>
            </a:r>
          </a:p>
        </p:txBody>
      </p:sp>
      <p:grpSp>
        <p:nvGrpSpPr>
          <p:cNvPr id="186" name="그룹 185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140" name="자유형 1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BCC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5186BC-0800-488E-8E49-299C08231EE6}"/>
              </a:ext>
            </a:extLst>
          </p:cNvPr>
          <p:cNvSpPr txBox="1"/>
          <p:nvPr/>
        </p:nvSpPr>
        <p:spPr>
          <a:xfrm>
            <a:off x="1333794" y="1302707"/>
            <a:ext cx="327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SVM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5A365-EA34-4ACE-BE84-A98D517F2BD6}"/>
              </a:ext>
            </a:extLst>
          </p:cNvPr>
          <p:cNvSpPr txBox="1"/>
          <p:nvPr/>
        </p:nvSpPr>
        <p:spPr>
          <a:xfrm>
            <a:off x="1565031" y="1862089"/>
            <a:ext cx="851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-SVM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은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Gamma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와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Cost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튜닝해줄 수 있고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kernel trick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사용할 수 있다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2ACD5-DCBC-4BB2-9681-74A4CF05EAFF}"/>
              </a:ext>
            </a:extLst>
          </p:cNvPr>
          <p:cNvSpPr txBox="1"/>
          <p:nvPr/>
        </p:nvSpPr>
        <p:spPr>
          <a:xfrm>
            <a:off x="1565031" y="2346822"/>
            <a:ext cx="5424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결정된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SVM model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은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radial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kernel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사용하고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gamma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0.03125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cost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3346C-44CB-46FF-9B14-3DEF33EFE8D6}"/>
              </a:ext>
            </a:extLst>
          </p:cNvPr>
          <p:cNvSpPr txBox="1"/>
          <p:nvPr/>
        </p:nvSpPr>
        <p:spPr>
          <a:xfrm>
            <a:off x="1472717" y="3133133"/>
            <a:ext cx="821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결정한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SVM model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평가 측도로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acc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와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sensitivity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사용한다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D1303-A78C-4AD2-B5D5-A45CF227D1AC}"/>
              </a:ext>
            </a:extLst>
          </p:cNvPr>
          <p:cNvSpPr txBox="1"/>
          <p:nvPr/>
        </p:nvSpPr>
        <p:spPr>
          <a:xfrm>
            <a:off x="1466093" y="3779464"/>
            <a:ext cx="718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Test data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가지고 측도한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SVM model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acc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0.8008658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이고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sensitivity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0.7692308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212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390287" y="6434669"/>
            <a:ext cx="1411425" cy="94593"/>
            <a:chOff x="5390287" y="6434669"/>
            <a:chExt cx="1411425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BCC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16200000">
              <a:off x="6377911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6200000">
              <a:off x="6707119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423148"/>
            <a:ext cx="2026513" cy="369332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472717" y="482314"/>
            <a:ext cx="1451471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자료 분석 과정</a:t>
            </a:r>
          </a:p>
        </p:txBody>
      </p:sp>
      <p:grpSp>
        <p:nvGrpSpPr>
          <p:cNvPr id="186" name="그룹 185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140" name="자유형 1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BCC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5186BC-0800-488E-8E49-299C08231EE6}"/>
              </a:ext>
            </a:extLst>
          </p:cNvPr>
          <p:cNvSpPr txBox="1"/>
          <p:nvPr/>
        </p:nvSpPr>
        <p:spPr>
          <a:xfrm>
            <a:off x="1333794" y="1473775"/>
            <a:ext cx="382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Logistic Regression + Lasso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2ACD5-DCBC-4BB2-9681-74A4CF05EAFF}"/>
              </a:ext>
            </a:extLst>
          </p:cNvPr>
          <p:cNvSpPr txBox="1"/>
          <p:nvPr/>
        </p:nvSpPr>
        <p:spPr>
          <a:xfrm>
            <a:off x="1166120" y="2138973"/>
            <a:ext cx="9431097" cy="341632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LASSO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penalty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사용할 경우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lambda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값을 지정해주어야 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Training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데이터를 가지고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cross validation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사용해 최적의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람다값을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정한다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모형 측도를 무엇으로 할 지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cv measure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선택해주어야 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Cv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measure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negative log likelihood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택한 모형의 최적의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람다값은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0.01004344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Cv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measure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zero-one loss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택한 모형의 최적의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람다값은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0.01755119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976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390287" y="6434669"/>
            <a:ext cx="1411425" cy="94593"/>
            <a:chOff x="5390287" y="6434669"/>
            <a:chExt cx="1411425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BCC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16200000">
              <a:off x="6377911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6200000">
              <a:off x="6707119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423148"/>
            <a:ext cx="2026513" cy="369332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472717" y="482314"/>
            <a:ext cx="1451471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자료 분석 과정</a:t>
            </a:r>
          </a:p>
        </p:txBody>
      </p:sp>
      <p:grpSp>
        <p:nvGrpSpPr>
          <p:cNvPr id="186" name="그룹 185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140" name="자유형 1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BCC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5186BC-0800-488E-8E49-299C08231EE6}"/>
              </a:ext>
            </a:extLst>
          </p:cNvPr>
          <p:cNvSpPr txBox="1"/>
          <p:nvPr/>
        </p:nvSpPr>
        <p:spPr>
          <a:xfrm>
            <a:off x="1333793" y="1302707"/>
            <a:ext cx="382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Logistic Regression + Lasso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2ACD5-DCBC-4BB2-9681-74A4CF05EAFF}"/>
              </a:ext>
            </a:extLst>
          </p:cNvPr>
          <p:cNvSpPr txBox="1"/>
          <p:nvPr/>
        </p:nvSpPr>
        <p:spPr>
          <a:xfrm>
            <a:off x="1166120" y="3403364"/>
            <a:ext cx="9431097" cy="203132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결정한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model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평가 측도로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acc, sensitivity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사용한다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Acc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와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sensitivity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고려했을 때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최종적으로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cv measure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deviance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사용하는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람다값으로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0.01004344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주는 모형을 사용한다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9CAF76-3DA1-40B9-B45A-22F7D8992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49" y="2104000"/>
            <a:ext cx="8101943" cy="8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390287" y="6434669"/>
            <a:ext cx="1411425" cy="94593"/>
            <a:chOff x="5390287" y="6434669"/>
            <a:chExt cx="1411425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BCC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16200000">
              <a:off x="6377911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6200000">
              <a:off x="6707119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423148"/>
            <a:ext cx="2026513" cy="369332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472717" y="482314"/>
            <a:ext cx="1451471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자료 분석 과정</a:t>
            </a:r>
          </a:p>
        </p:txBody>
      </p:sp>
      <p:grpSp>
        <p:nvGrpSpPr>
          <p:cNvPr id="186" name="그룹 185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140" name="자유형 1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BCC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5186BC-0800-488E-8E49-299C08231EE6}"/>
              </a:ext>
            </a:extLst>
          </p:cNvPr>
          <p:cNvSpPr txBox="1"/>
          <p:nvPr/>
        </p:nvSpPr>
        <p:spPr>
          <a:xfrm>
            <a:off x="1333793" y="1302707"/>
            <a:ext cx="382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Logistic Regression + Ridge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2ACD5-DCBC-4BB2-9681-74A4CF05EAFF}"/>
              </a:ext>
            </a:extLst>
          </p:cNvPr>
          <p:cNvSpPr txBox="1"/>
          <p:nvPr/>
        </p:nvSpPr>
        <p:spPr>
          <a:xfrm>
            <a:off x="1166120" y="1941230"/>
            <a:ext cx="9431097" cy="341632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Ridge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penalty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사용할 경우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lambda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값을 지정해주어야 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Training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데이터를 가지고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cross validation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사용해 최적의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람다값을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정한다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모형 측도를 무엇으로 할 지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cv measure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선택해주어야 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Cv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measure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negative log likelihood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택한 모형의 최적의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람다값은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0.02163793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Cv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measure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zero-one loss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택한 모형의 최적의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람다값은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0.1390902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778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390287" y="6434669"/>
            <a:ext cx="1411425" cy="94593"/>
            <a:chOff x="5390287" y="6434669"/>
            <a:chExt cx="1411425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BCC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16200000">
              <a:off x="6377911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6200000">
              <a:off x="6707119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423148"/>
            <a:ext cx="2026513" cy="369332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472717" y="482314"/>
            <a:ext cx="1451471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자료 분석 과정</a:t>
            </a:r>
          </a:p>
        </p:txBody>
      </p:sp>
      <p:grpSp>
        <p:nvGrpSpPr>
          <p:cNvPr id="186" name="그룹 185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140" name="자유형 1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BCC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5186BC-0800-488E-8E49-299C08231EE6}"/>
              </a:ext>
            </a:extLst>
          </p:cNvPr>
          <p:cNvSpPr txBox="1"/>
          <p:nvPr/>
        </p:nvSpPr>
        <p:spPr>
          <a:xfrm>
            <a:off x="1333793" y="1302707"/>
            <a:ext cx="382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Logistic Regression + Ridge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2ACD5-DCBC-4BB2-9681-74A4CF05EAFF}"/>
              </a:ext>
            </a:extLst>
          </p:cNvPr>
          <p:cNvSpPr txBox="1"/>
          <p:nvPr/>
        </p:nvSpPr>
        <p:spPr>
          <a:xfrm>
            <a:off x="1166120" y="3480579"/>
            <a:ext cx="9431097" cy="147732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결정한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model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평가 측도로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acc, sensitivity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사용한다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Acc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와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sensitivity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고려했을 때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최종적으로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cv measure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deviance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사용하는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람다값으로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0.02163793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주는 모형을 사용한다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4FF6E5-09CE-4122-A58A-D91CE4551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43" y="2149862"/>
            <a:ext cx="7615371" cy="8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72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390287" y="6434669"/>
            <a:ext cx="1411425" cy="94593"/>
            <a:chOff x="5390287" y="6434669"/>
            <a:chExt cx="1411425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16200000">
              <a:off x="6377911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65D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6200000">
              <a:off x="6707119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565031" y="508791"/>
            <a:ext cx="54373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결론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65" name="자유형 64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65D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22F8B97-C9BB-4C71-95E2-403993CBE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462" y="1766171"/>
            <a:ext cx="4863667" cy="781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85EA61-2F63-4BC6-A0D8-12FF7817EECB}"/>
              </a:ext>
            </a:extLst>
          </p:cNvPr>
          <p:cNvSpPr txBox="1"/>
          <p:nvPr/>
        </p:nvSpPr>
        <p:spPr>
          <a:xfrm>
            <a:off x="2232443" y="2999573"/>
            <a:ext cx="8480121" cy="22159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위는 </a:t>
            </a:r>
            <a:r>
              <a:rPr lang="en-US" altLang="ko-KR" dirty="0"/>
              <a:t>validation</a:t>
            </a:r>
            <a:r>
              <a:rPr lang="ko-KR" altLang="en-US" dirty="0"/>
              <a:t>을 통해 찾은 최적의 </a:t>
            </a:r>
            <a:r>
              <a:rPr lang="ko-KR" altLang="en-US" dirty="0" err="1"/>
              <a:t>모수값을</a:t>
            </a:r>
            <a:r>
              <a:rPr lang="ko-KR" altLang="en-US" dirty="0"/>
              <a:t> 대입해 만든 모형을 전체 데이터에 </a:t>
            </a:r>
            <a:r>
              <a:rPr lang="ko-KR" altLang="en-US" dirty="0" err="1"/>
              <a:t>적합시켜</a:t>
            </a:r>
            <a:r>
              <a:rPr lang="ko-KR" altLang="en-US" dirty="0"/>
              <a:t> 구한 측도이다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0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첫 줄에 나타낸 것은 </a:t>
            </a:r>
            <a:r>
              <a:rPr lang="en-US" altLang="ko-KR" dirty="0"/>
              <a:t>Accuracy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두번째 줄에 나타낸 것은 </a:t>
            </a:r>
            <a:r>
              <a:rPr lang="en-US" altLang="ko-KR" dirty="0"/>
              <a:t>Sensitivity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0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SVM </a:t>
            </a:r>
            <a:r>
              <a:rPr lang="ko-KR" altLang="en-US" dirty="0"/>
              <a:t>모형이 가장 우수하게 나타난 것을 확인할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000" dirty="0"/>
          </a:p>
          <a:p>
            <a:r>
              <a:rPr lang="en-US" altLang="ko-KR" dirty="0"/>
              <a:t>- </a:t>
            </a:r>
            <a:r>
              <a:rPr lang="ko-KR" altLang="en-US" dirty="0"/>
              <a:t>따라서 최적의 예측 모델로 </a:t>
            </a:r>
            <a:r>
              <a:rPr lang="en-US" altLang="ko-KR" dirty="0"/>
              <a:t>SVM model</a:t>
            </a:r>
            <a:r>
              <a:rPr lang="ko-KR" altLang="en-US" dirty="0"/>
              <a:t>을 선택하며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radial</a:t>
            </a:r>
            <a:r>
              <a:rPr lang="ko-KR" altLang="en-US" dirty="0"/>
              <a:t> </a:t>
            </a:r>
            <a:r>
              <a:rPr lang="en-US" altLang="ko-KR" dirty="0"/>
              <a:t>kernel</a:t>
            </a:r>
            <a:r>
              <a:rPr lang="ko-KR" altLang="en-US" dirty="0"/>
              <a:t>을 사용하고</a:t>
            </a:r>
            <a:r>
              <a:rPr lang="en-US" altLang="ko-KR" dirty="0"/>
              <a:t>, gamma</a:t>
            </a:r>
            <a:r>
              <a:rPr lang="ko-KR" altLang="en-US" dirty="0"/>
              <a:t>는 </a:t>
            </a:r>
            <a:r>
              <a:rPr lang="en-US" altLang="ko-KR" dirty="0"/>
              <a:t>0.03125</a:t>
            </a:r>
            <a:r>
              <a:rPr lang="ko-KR" altLang="en-US" dirty="0"/>
              <a:t> </a:t>
            </a:r>
            <a:r>
              <a:rPr lang="en-US" altLang="ko-KR" dirty="0"/>
              <a:t>, cost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로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337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2606510" y="2740059"/>
            <a:ext cx="6587060" cy="1446291"/>
            <a:chOff x="2606945" y="3677660"/>
            <a:chExt cx="6587060" cy="1446291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869795" y="3819669"/>
              <a:ext cx="2286356" cy="18833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606945" y="4096506"/>
              <a:ext cx="6587060" cy="76944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44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발표 </a:t>
              </a:r>
              <a:r>
                <a:rPr lang="ko-KR" altLang="en-US" sz="4400" dirty="0">
                  <a:solidFill>
                    <a:srgbClr val="2BA3D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들</a:t>
              </a:r>
              <a:r>
                <a:rPr lang="ko-KR" altLang="en-US" sz="4400" dirty="0">
                  <a:solidFill>
                    <a:srgbClr val="7FC54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어</a:t>
              </a:r>
              <a:r>
                <a:rPr lang="ko-KR" altLang="en-US" sz="4400" dirty="0">
                  <a:solidFill>
                    <a:srgbClr val="E75C35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주</a:t>
              </a:r>
              <a:r>
                <a:rPr lang="ko-KR" altLang="en-US" sz="4400" dirty="0">
                  <a:solidFill>
                    <a:srgbClr val="EA4F9B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셔</a:t>
              </a:r>
              <a:r>
                <a:rPr lang="ko-KR" altLang="en-US" sz="4400" dirty="0">
                  <a:solidFill>
                    <a:srgbClr val="EE8F1E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서</a:t>
              </a:r>
              <a:r>
                <a:rPr lang="ko-KR" altLang="en-US" sz="44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 감사합니다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869795" y="5123951"/>
              <a:ext cx="6324210" cy="0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003638" y="4725001"/>
              <a:ext cx="18473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endParaRPr lang="ko-KR" altLang="en-US" spc="6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14188" y="3677660"/>
              <a:ext cx="176362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감사합니다</a:t>
              </a:r>
              <a:r>
                <a:rPr lang="en-US" altLang="ko-KR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!</a:t>
              </a:r>
              <a:endParaRPr lang="ko-KR" altLang="en-US" spc="6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 flipV="1">
              <a:off x="6907649" y="3800836"/>
              <a:ext cx="2286356" cy="18833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348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2946400" y="2410339"/>
            <a:ext cx="9245600" cy="21067"/>
          </a:xfrm>
          <a:prstGeom prst="line">
            <a:avLst/>
          </a:prstGeom>
          <a:noFill/>
          <a:ln w="25400" cap="rnd">
            <a:solidFill>
              <a:srgbClr val="DE66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335050" y="-110711"/>
            <a:ext cx="2997200" cy="1844880"/>
          </a:xfrm>
          <a:prstGeom prst="line">
            <a:avLst/>
          </a:prstGeom>
          <a:noFill/>
          <a:ln w="25400" cap="rnd">
            <a:solidFill>
              <a:srgbClr val="5656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TextBox 5"/>
          <p:cNvSpPr txBox="1"/>
          <p:nvPr/>
        </p:nvSpPr>
        <p:spPr>
          <a:xfrm>
            <a:off x="3885539" y="1922654"/>
            <a:ext cx="121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INDEX</a:t>
            </a:r>
            <a:endParaRPr lang="ko-KR" altLang="en-US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-25101" y="4364553"/>
            <a:ext cx="3956577" cy="23132"/>
          </a:xfrm>
          <a:prstGeom prst="line">
            <a:avLst/>
          </a:prstGeom>
          <a:noFill/>
          <a:ln w="25400" cap="rnd">
            <a:solidFill>
              <a:srgbClr val="DE66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6430937" y="2656876"/>
            <a:ext cx="1754213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자료 설명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47437" y="3457103"/>
            <a:ext cx="2664246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자료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전처리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과정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1470" y="4257330"/>
            <a:ext cx="194008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자료 분석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43070" y="5057556"/>
            <a:ext cx="196088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결론</a:t>
            </a: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627694" y="1737344"/>
            <a:ext cx="4701381" cy="5190919"/>
          </a:xfrm>
          <a:prstGeom prst="line">
            <a:avLst/>
          </a:prstGeom>
          <a:noFill/>
          <a:ln w="25400" cap="rnd">
            <a:solidFill>
              <a:srgbClr val="5656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자유형 36"/>
          <p:cNvSpPr/>
          <p:nvPr/>
        </p:nvSpPr>
        <p:spPr>
          <a:xfrm>
            <a:off x="10488879" y="5712925"/>
            <a:ext cx="1391427" cy="772881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8D8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5582967" y="2576563"/>
            <a:ext cx="797039" cy="511870"/>
            <a:chOff x="767992" y="293986"/>
            <a:chExt cx="797039" cy="511870"/>
          </a:xfrm>
        </p:grpSpPr>
        <p:sp>
          <p:nvSpPr>
            <p:cNvPr id="40" name="자유형 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DE6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98446" y="436524"/>
              <a:ext cx="29527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921215" y="3389560"/>
            <a:ext cx="797039" cy="511870"/>
            <a:chOff x="767992" y="293986"/>
            <a:chExt cx="797039" cy="511870"/>
          </a:xfrm>
        </p:grpSpPr>
        <p:sp>
          <p:nvSpPr>
            <p:cNvPr id="42" name="자유형 41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29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090669" y="4186294"/>
            <a:ext cx="797039" cy="511870"/>
            <a:chOff x="767992" y="293986"/>
            <a:chExt cx="797039" cy="511870"/>
          </a:xfrm>
        </p:grpSpPr>
        <p:sp>
          <p:nvSpPr>
            <p:cNvPr id="46" name="자유형 45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BCC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337575" y="5008642"/>
            <a:ext cx="797039" cy="511870"/>
            <a:chOff x="767992" y="293986"/>
            <a:chExt cx="797039" cy="511870"/>
          </a:xfrm>
        </p:grpSpPr>
        <p:sp>
          <p:nvSpPr>
            <p:cNvPr id="49" name="자유형 48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65D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51" name="자유형 50"/>
          <p:cNvSpPr/>
          <p:nvPr/>
        </p:nvSpPr>
        <p:spPr>
          <a:xfrm>
            <a:off x="10363754" y="5787530"/>
            <a:ext cx="1391427" cy="772881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CAC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911349" y="2393974"/>
            <a:ext cx="70102" cy="70102"/>
          </a:xfrm>
          <a:prstGeom prst="ellipse">
            <a:avLst/>
          </a:prstGeom>
          <a:solidFill>
            <a:srgbClr val="DE6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6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390287" y="6434669"/>
            <a:ext cx="1411425" cy="94593"/>
            <a:chOff x="5390287" y="6434669"/>
            <a:chExt cx="1411425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DE66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16200000">
              <a:off x="6377911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6200000">
              <a:off x="6707119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565031" y="508791"/>
            <a:ext cx="96532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자료 설명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140" name="자유형 1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DE6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98446" y="436524"/>
              <a:ext cx="29527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971D960-CBDB-4803-B17D-3236F62B48FA}"/>
              </a:ext>
            </a:extLst>
          </p:cNvPr>
          <p:cNvSpPr txBox="1"/>
          <p:nvPr/>
        </p:nvSpPr>
        <p:spPr>
          <a:xfrm>
            <a:off x="2295074" y="5176473"/>
            <a:ext cx="835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자료의 출처</a:t>
            </a:r>
            <a:r>
              <a:rPr lang="en-US" altLang="ko-KR" dirty="0"/>
              <a:t>: National Institute of Diabetes and Digestive and Kidney Diseases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8A8981-F4B1-45C5-8A0A-3E7F7C35F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58" y="1636755"/>
            <a:ext cx="5141870" cy="2980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2DABA5-53C1-48C6-8180-36AB34A3F2E8}"/>
              </a:ext>
            </a:extLst>
          </p:cNvPr>
          <p:cNvSpPr txBox="1"/>
          <p:nvPr/>
        </p:nvSpPr>
        <p:spPr>
          <a:xfrm>
            <a:off x="7152362" y="1427967"/>
            <a:ext cx="3250193" cy="3451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8C75C-0B86-47F5-964F-C16EC7C1CE58}"/>
              </a:ext>
            </a:extLst>
          </p:cNvPr>
          <p:cNvSpPr txBox="1"/>
          <p:nvPr/>
        </p:nvSpPr>
        <p:spPr>
          <a:xfrm>
            <a:off x="7658259" y="1547237"/>
            <a:ext cx="3419606" cy="333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D7B690-F5FE-42D8-9E20-1F288A11E0CD}"/>
              </a:ext>
            </a:extLst>
          </p:cNvPr>
          <p:cNvSpPr txBox="1"/>
          <p:nvPr/>
        </p:nvSpPr>
        <p:spPr>
          <a:xfrm>
            <a:off x="6872425" y="2019030"/>
            <a:ext cx="4094917" cy="2215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pPr algn="ctr"/>
            <a:r>
              <a:rPr lang="ko-KR" altLang="en-US" sz="17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당뇨병</a:t>
            </a:r>
            <a:r>
              <a:rPr lang="en-US" altLang="ko-KR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(diabetes)</a:t>
            </a:r>
            <a:r>
              <a:rPr lang="ko-KR" altLang="en-US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은 높은 혈당 수치가 오랜 </a:t>
            </a:r>
            <a:endParaRPr lang="en-US" altLang="ko-KR" sz="17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기간 지속되는 대사 질환군을 말한다</a:t>
            </a:r>
            <a:r>
              <a:rPr lang="en-US" altLang="ko-KR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</a:p>
          <a:p>
            <a:pPr algn="ctr"/>
            <a:r>
              <a:rPr lang="ko-KR" altLang="en-US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이를 치료하지 않으면 다른 합병증을 유발할 수 있다</a:t>
            </a:r>
            <a:r>
              <a:rPr lang="en-US" altLang="ko-KR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r>
              <a:rPr lang="ko-KR" altLang="en-US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현대인에게 쉽게 발병하는 질병인 </a:t>
            </a:r>
            <a:endParaRPr lang="en-US" altLang="ko-KR" sz="17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당뇨병을 해당 데이터를 가지고 진단</a:t>
            </a:r>
            <a:r>
              <a:rPr lang="en-US" altLang="ko-KR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</a:p>
          <a:p>
            <a:pPr algn="ctr"/>
            <a:r>
              <a:rPr lang="ko-KR" altLang="en-US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예측하는 것이 분석의 목적이다</a:t>
            </a:r>
            <a:r>
              <a:rPr lang="en-US" altLang="ko-KR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93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390287" y="6434669"/>
            <a:ext cx="1411425" cy="94593"/>
            <a:chOff x="5390287" y="6434669"/>
            <a:chExt cx="1411425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DE66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16200000">
              <a:off x="6377911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6200000">
              <a:off x="6707119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565031" y="508791"/>
            <a:ext cx="96532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자료 설명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140" name="자유형 1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DE6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98446" y="436524"/>
              <a:ext cx="29527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9F8C75C-0B86-47F5-964F-C16EC7C1CE58}"/>
              </a:ext>
            </a:extLst>
          </p:cNvPr>
          <p:cNvSpPr txBox="1"/>
          <p:nvPr/>
        </p:nvSpPr>
        <p:spPr>
          <a:xfrm>
            <a:off x="7658259" y="1547237"/>
            <a:ext cx="3419606" cy="333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05BD53-1167-49DB-84CA-8EBC651DFDA9}"/>
              </a:ext>
            </a:extLst>
          </p:cNvPr>
          <p:cNvSpPr txBox="1"/>
          <p:nvPr/>
        </p:nvSpPr>
        <p:spPr>
          <a:xfrm>
            <a:off x="2958228" y="1224071"/>
            <a:ext cx="6670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Diabetes </a:t>
            </a:r>
            <a:r>
              <a:rPr lang="ko-KR" altLang="en-US" dirty="0"/>
              <a:t>데이터는 다음과 같은 </a:t>
            </a:r>
            <a:r>
              <a:rPr lang="en-US" altLang="ko-KR" dirty="0"/>
              <a:t>9</a:t>
            </a:r>
            <a:r>
              <a:rPr lang="ko-KR" altLang="en-US" dirty="0"/>
              <a:t>개의 변수로 구성되어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A55BC8A7-2FF5-4908-8E9A-0049D82A8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47777"/>
              </p:ext>
            </p:extLst>
          </p:nvPr>
        </p:nvGraphicFramePr>
        <p:xfrm>
          <a:off x="2047695" y="1970848"/>
          <a:ext cx="5972132" cy="17526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286310">
                  <a:extLst>
                    <a:ext uri="{9D8B030D-6E8A-4147-A177-3AD203B41FA5}">
                      <a16:colId xmlns:a16="http://schemas.microsoft.com/office/drawing/2014/main" val="2311831423"/>
                    </a:ext>
                  </a:extLst>
                </a:gridCol>
                <a:gridCol w="3685822">
                  <a:extLst>
                    <a:ext uri="{9D8B030D-6E8A-4147-A177-3AD203B41FA5}">
                      <a16:colId xmlns:a16="http://schemas.microsoft.com/office/drawing/2014/main" val="4057551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Pregnancies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임신을 했던 횟수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20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Glucose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혈당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62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Blood Pressure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확장기혈압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.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심장이 확장했을 때의 혈압으로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최저혈압을 말한다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.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40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Skin </a:t>
                      </a:r>
                      <a:r>
                        <a:rPr lang="en-US" altLang="ko-KR" sz="1600" dirty="0" err="1"/>
                        <a:t>Thickess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삼두근 피하지방 두께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44913"/>
                  </a:ext>
                </a:extLst>
              </a:tr>
            </a:tbl>
          </a:graphicData>
        </a:graphic>
      </p:graphicFrame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E1093E9E-4EC5-48E2-B752-5B755F344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53418"/>
              </p:ext>
            </p:extLst>
          </p:nvPr>
        </p:nvGraphicFramePr>
        <p:xfrm>
          <a:off x="2047695" y="3723448"/>
          <a:ext cx="8128000" cy="2057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286310">
                  <a:extLst>
                    <a:ext uri="{9D8B030D-6E8A-4147-A177-3AD203B41FA5}">
                      <a16:colId xmlns:a16="http://schemas.microsoft.com/office/drawing/2014/main" val="1661041857"/>
                    </a:ext>
                  </a:extLst>
                </a:gridCol>
                <a:gridCol w="5841690">
                  <a:extLst>
                    <a:ext uri="{9D8B030D-6E8A-4147-A177-3AD203B41FA5}">
                      <a16:colId xmlns:a16="http://schemas.microsoft.com/office/drawing/2014/main" val="732917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Insulin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시간 혈당 인슐린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47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BMI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체질량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 지수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몸무게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 in kg/(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 in m)^2)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4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Diabetes Pedigree Function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당뇨의 가계도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에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따른 가중치 값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11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Age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나이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8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Outcome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당뇨여부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(0=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정상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,1=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당뇨병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  <a:endParaRPr lang="ko-KR" altLang="en-US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598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96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390287" y="6434669"/>
            <a:ext cx="1411425" cy="94593"/>
            <a:chOff x="5390287" y="6434669"/>
            <a:chExt cx="1411425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293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16200000">
              <a:off x="6377911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6200000">
              <a:off x="6707119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898238" y="449900"/>
            <a:ext cx="3034935" cy="355956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</a:rPr>
              <a:t>자료 </a:t>
            </a:r>
            <a:r>
              <a:rPr lang="ko-KR" altLang="en-US" sz="1600" dirty="0" err="1">
                <a:solidFill>
                  <a:schemeClr val="accent3">
                    <a:lumMod val="50000"/>
                  </a:schemeClr>
                </a:solidFill>
              </a:rPr>
              <a:t>전처리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</a:rPr>
              <a:t> 과정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767992" y="293986"/>
            <a:ext cx="797039" cy="442723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F29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998446" y="436524"/>
            <a:ext cx="3353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D02D2A-2830-4C9A-9F41-A7AF56CAD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104" y="2896325"/>
            <a:ext cx="3245183" cy="29047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F340CE-46E0-485F-93E5-488C2A19C73F}"/>
              </a:ext>
            </a:extLst>
          </p:cNvPr>
          <p:cNvSpPr txBox="1"/>
          <p:nvPr/>
        </p:nvSpPr>
        <p:spPr>
          <a:xfrm>
            <a:off x="1797334" y="1243216"/>
            <a:ext cx="8885579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Microsoft GothicNeo Light" panose="020B0503020000020004" pitchFamily="34" charset="-127"/>
              </a:rPr>
              <a:t>기술통계량을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Microsoft GothicNeo Light" panose="020B0503020000020004" pitchFamily="34" charset="-127"/>
              </a:rPr>
              <a:t> 확인해 본 결과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Microsoft GothicNeo Light" panose="020B0503020000020004" pitchFamily="34" charset="-127"/>
              </a:rPr>
              <a:t>,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Microsoft GothicNeo Light" panose="020B0503020000020004" pitchFamily="34" charset="-127"/>
              </a:rPr>
              <a:t>SkinThickness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Microsoft GothicNeo Light" panose="020B0503020000020004" pitchFamily="34" charset="-127"/>
              </a:rPr>
              <a:t>와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Microsoft GothicNeo Light" panose="020B0503020000020004" pitchFamily="34" charset="-127"/>
              </a:rPr>
              <a:t>Insulin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Microsoft GothicNeo Light" panose="020B0503020000020004" pitchFamily="34" charset="-127"/>
              </a:rPr>
              <a:t>변수의 범위가 크고 분산이 크게 나오는 것을 확인할 수 있었다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Microsoft GothicNeo Light" panose="020B0503020000020004" pitchFamily="34" charset="-127"/>
              </a:rPr>
              <a:t>.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Microsoft GothicNeo Light" panose="020B0503020000020004" pitchFamily="34" charset="-127"/>
              </a:rPr>
              <a:t>히스토그램을 그려서 확인해본 결과 두 변수 모두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Microsoft GothicNeo Light" panose="020B0503020000020004" pitchFamily="34" charset="-127"/>
              </a:rPr>
              <a:t>0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Microsoft GothicNeo Light" panose="020B0503020000020004" pitchFamily="34" charset="-127"/>
              </a:rPr>
              <a:t>의 빈도가 상당히 높게 나타난다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Microsoft GothicNeo Light" panose="020B0503020000020004" pitchFamily="34" charset="-127"/>
              </a:rPr>
              <a:t>.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Microsoft GothicNeo Light" panose="020B0503020000020004" pitchFamily="34" charset="-127"/>
              </a:rPr>
              <a:t>두 변수는 혈당 인슐린과 피하지방의 두께를 나타내는 것이므로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Microsoft GothicNeo Light" panose="020B0503020000020004" pitchFamily="34" charset="-127"/>
              </a:rPr>
              <a:t>0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Microsoft GothicNeo Light" panose="020B0503020000020004" pitchFamily="34" charset="-127"/>
              </a:rPr>
              <a:t>으로 나올 순 없다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Microsoft GothicNeo Light" panose="020B0503020000020004" pitchFamily="34" charset="-127"/>
              </a:rPr>
              <a:t>.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Microsoft GothicNeo Light" panose="020B0503020000020004" pitchFamily="34" charset="-127"/>
              </a:rPr>
              <a:t>따라서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Microsoft GothicNeo Light" panose="020B0503020000020004" pitchFamily="34" charset="-127"/>
              </a:rPr>
              <a:t>결측값일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Microsoft GothicNeo Light" panose="020B0503020000020004" pitchFamily="34" charset="-127"/>
              </a:rPr>
              <a:t> 가능성이 크고  이에 따라 평균값으로 대체한 후 분석을 진행한다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Microsoft GothicNeo Light" panose="020B0503020000020004" pitchFamily="34" charset="-127"/>
              </a:rPr>
              <a:t>. 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  <a:cs typeface="Microsoft GothicNeo Light" panose="020B0503020000020004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A946D68-0CED-4726-B2BD-CED62811D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878" y="2863857"/>
            <a:ext cx="3372035" cy="301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7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390287" y="6434669"/>
            <a:ext cx="1411425" cy="94593"/>
            <a:chOff x="5390287" y="6434669"/>
            <a:chExt cx="1411425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293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16200000">
              <a:off x="6377911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6200000">
              <a:off x="6707119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898238" y="449900"/>
            <a:ext cx="3034935" cy="355956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</a:rPr>
              <a:t>자료 </a:t>
            </a:r>
            <a:r>
              <a:rPr lang="ko-KR" altLang="en-US" sz="1600" dirty="0" err="1">
                <a:solidFill>
                  <a:schemeClr val="accent3">
                    <a:lumMod val="50000"/>
                  </a:schemeClr>
                </a:solidFill>
              </a:rPr>
              <a:t>전처리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</a:rPr>
              <a:t> 과정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767992" y="293986"/>
            <a:ext cx="797039" cy="442723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F29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998446" y="436524"/>
            <a:ext cx="3353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6F0A9F-A10A-428F-8890-302BAD312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031" y="1611434"/>
            <a:ext cx="4085714" cy="3657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D46787-3678-480F-82B6-8FBD33BDF78D}"/>
              </a:ext>
            </a:extLst>
          </p:cNvPr>
          <p:cNvSpPr txBox="1"/>
          <p:nvPr/>
        </p:nvSpPr>
        <p:spPr>
          <a:xfrm>
            <a:off x="6707119" y="2926679"/>
            <a:ext cx="3825257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나이 변수의 경우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0~20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세까지는 존재하지 않고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21~40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세까지에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자료가 몰려 있기 때문에 수치형 변수를 그대로 사용하지 않고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범주형 자료로 변환하는 작업을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진행하였다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B4B658-3F38-476F-8811-600D5F707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780" y="1585221"/>
            <a:ext cx="1341236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390287" y="6434669"/>
            <a:ext cx="1411425" cy="94593"/>
            <a:chOff x="5390287" y="6434669"/>
            <a:chExt cx="1411425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BCC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16200000">
              <a:off x="6377911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6200000">
              <a:off x="6707119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423148"/>
            <a:ext cx="2026513" cy="369332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472717" y="482314"/>
            <a:ext cx="1451471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자료 분석 과정</a:t>
            </a:r>
          </a:p>
        </p:txBody>
      </p:sp>
      <p:grpSp>
        <p:nvGrpSpPr>
          <p:cNvPr id="186" name="그룹 185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140" name="자유형 1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BCC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ABFD830-113B-42E0-8B35-F32A8D33D781}"/>
              </a:ext>
            </a:extLst>
          </p:cNvPr>
          <p:cNvSpPr txBox="1"/>
          <p:nvPr/>
        </p:nvSpPr>
        <p:spPr>
          <a:xfrm>
            <a:off x="4645788" y="1166841"/>
            <a:ext cx="6739003" cy="452431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위의 변환된 자료를 가지고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prediction model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만들기 위해서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다음의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10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가지의 모델을 고려한다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Logistic regression + ridge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Logisctic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regression + lasso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Logistic regression +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scad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Logistic regression +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mbridge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KNN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Naive Bayes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Tree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LDA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Generalized gradient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boosting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SVM 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다음의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10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가지 모델을 이용해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randomization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과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cross validation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이용해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50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번 루프를 돌려서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test-error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평균을 구한다</a:t>
            </a:r>
            <a:r>
              <a:rPr lang="en-US" altLang="ko-KR" dirty="0"/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5B291-7994-4079-A151-20291B60FF07}"/>
              </a:ext>
            </a:extLst>
          </p:cNvPr>
          <p:cNvSpPr txBox="1"/>
          <p:nvPr/>
        </p:nvSpPr>
        <p:spPr>
          <a:xfrm>
            <a:off x="1195876" y="1259825"/>
            <a:ext cx="3090024" cy="4338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AF97F4-BC0A-4CDC-9878-FF1FF1F57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94" y="2240280"/>
            <a:ext cx="2549773" cy="253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6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390287" y="6434669"/>
            <a:ext cx="1411425" cy="94593"/>
            <a:chOff x="5390287" y="6434669"/>
            <a:chExt cx="1411425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BCC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16200000">
              <a:off x="6377911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6200000">
              <a:off x="6707119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423148"/>
            <a:ext cx="2026513" cy="369332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472717" y="482314"/>
            <a:ext cx="1451471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자료 분석 과정</a:t>
            </a:r>
          </a:p>
        </p:txBody>
      </p:sp>
      <p:grpSp>
        <p:nvGrpSpPr>
          <p:cNvPr id="186" name="그룹 185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140" name="자유형 1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BCC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ABFD830-113B-42E0-8B35-F32A8D33D781}"/>
              </a:ext>
            </a:extLst>
          </p:cNvPr>
          <p:cNvSpPr txBox="1"/>
          <p:nvPr/>
        </p:nvSpPr>
        <p:spPr>
          <a:xfrm>
            <a:off x="1048838" y="1213007"/>
            <a:ext cx="1018891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1. Logistic regression + ridge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로지스틱 회귀모형에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ridge penalty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붙인다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Cross-validation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이용해서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cv measure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최소로 하는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람다값을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이용해서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validation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사용되지 않은 데이터에 대해서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예측값을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구하고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그에 대한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test error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구한다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이때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cv error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측도할 때는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zero-one error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사용한다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</a:p>
          <a:p>
            <a:endParaRPr lang="en-US" altLang="ko-KR" sz="1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2.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Logisctic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regression + lasso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로지스틱 회귀모형에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lasso penalty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붙인다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 외에는 위와 동일한 방식으로 진행한다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sz="1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3. Logistic regression +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scad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로지스틱 회귀모형에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scad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penalty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붙인다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Cross-validation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이용해서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negative log likelihood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가장 작게 만드는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parameter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값을 이용해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예측값을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구하고 그에 대한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test error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</a:p>
          <a:p>
            <a:endParaRPr lang="en-US" altLang="ko-KR" sz="1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4. Logistic regression +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mbridge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로지스틱 회귀모형에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mbridge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penalty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붙인다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 외에는 위의 과정과 동일하다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912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390287" y="6434669"/>
            <a:ext cx="1411425" cy="94593"/>
            <a:chOff x="5390287" y="6434669"/>
            <a:chExt cx="1411425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BCC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16200000">
              <a:off x="6377911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6200000">
              <a:off x="6707119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423148"/>
            <a:ext cx="2026513" cy="369332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472717" y="482314"/>
            <a:ext cx="1451471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자료 분석 과정</a:t>
            </a:r>
          </a:p>
        </p:txBody>
      </p:sp>
      <p:grpSp>
        <p:nvGrpSpPr>
          <p:cNvPr id="186" name="그룹 185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140" name="자유형 1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BCC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ABFD830-113B-42E0-8B35-F32A8D33D781}"/>
              </a:ext>
            </a:extLst>
          </p:cNvPr>
          <p:cNvSpPr txBox="1"/>
          <p:nvPr/>
        </p:nvSpPr>
        <p:spPr>
          <a:xfrm>
            <a:off x="1166120" y="1670376"/>
            <a:ext cx="101889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5. KNN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KNN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은 한번의 랜덤 과정 안에서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부터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50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까지의 범위에서 최적의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k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값을 찾는 과정에서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cross-validation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진행하고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test error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이용해 최적의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k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값을 찾아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validation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사용되지 않는 데이터에 대한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test error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구한다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6. Naive Bayes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naïve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bayes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과정에서는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parameter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 필요하지 않기 때문에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training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training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한 후 바로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test error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계산한다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7. Tree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tree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경우 역시 여러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tuning parameter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들을 조정할 수 있지만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cross-validation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이용해서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tuning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하는 과정은 거치지 않는다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8. LDA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LDA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경우 역시 한번에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training data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피팅시키고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test error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구한다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536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1086</Words>
  <Application>Microsoft Office PowerPoint</Application>
  <PresentationFormat>와이드스크린</PresentationFormat>
  <Paragraphs>174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210 콤퓨타세탁 L</vt:lpstr>
      <vt:lpstr>Arial</vt:lpstr>
      <vt:lpstr>맑은 고딕</vt:lpstr>
      <vt:lpstr>경기천년제목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hhj</dc:creator>
  <cp:lastModifiedBy>dytnfwldn@naver.com</cp:lastModifiedBy>
  <cp:revision>72</cp:revision>
  <dcterms:created xsi:type="dcterms:W3CDTF">2017-05-10T07:33:19Z</dcterms:created>
  <dcterms:modified xsi:type="dcterms:W3CDTF">2020-06-26T14:09:23Z</dcterms:modified>
</cp:coreProperties>
</file>