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4" r:id="rId2"/>
    <p:sldId id="265" r:id="rId3"/>
    <p:sldId id="266" r:id="rId4"/>
    <p:sldId id="267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68" r:id="rId14"/>
    <p:sldId id="279" r:id="rId15"/>
    <p:sldId id="281" r:id="rId16"/>
    <p:sldId id="282" r:id="rId17"/>
    <p:sldId id="270" r:id="rId18"/>
    <p:sldId id="269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E80"/>
    <a:srgbClr val="7511C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56" autoAdjust="0"/>
    <p:restoredTop sz="94654"/>
  </p:normalViewPr>
  <p:slideViewPr>
    <p:cSldViewPr snapToGrid="0">
      <p:cViewPr varScale="1">
        <p:scale>
          <a:sx n="80" d="100"/>
          <a:sy n="80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76FBE-AD28-CA4A-8290-9D5BEC76579B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0C00-D5F8-ED40-BEA7-410536374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525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70C00-D5F8-ED40-BEA7-41053637478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1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5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8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4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7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1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99736" y="2608581"/>
            <a:ext cx="3931503" cy="733231"/>
          </a:xfrm>
          <a:prstGeom prst="roundRect">
            <a:avLst>
              <a:gd name="adj" fmla="val 0"/>
            </a:avLst>
          </a:prstGeom>
          <a:solidFill>
            <a:srgbClr val="382E80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1239" y="2970057"/>
            <a:ext cx="421031" cy="366093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6732770" y="4973779"/>
            <a:ext cx="3816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0" y="3323450"/>
            <a:ext cx="54000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3290145" y="3697626"/>
            <a:ext cx="49410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KNOW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기반 직업 추천 알고리즘 경진대회</a:t>
            </a:r>
          </a:p>
          <a:p>
            <a:pPr algn="r"/>
            <a:endParaRPr lang="en-US" altLang="ko-KR" sz="1600" dirty="0"/>
          </a:p>
          <a:p>
            <a:pPr algn="r"/>
            <a:r>
              <a:rPr lang="ko-KR" altLang="en-US" sz="1600" dirty="0" err="1"/>
              <a:t>팀명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포항항</a:t>
            </a:r>
            <a:endParaRPr lang="ko-KR" altLang="en-US" sz="1600" dirty="0"/>
          </a:p>
        </p:txBody>
      </p:sp>
      <p:pic>
        <p:nvPicPr>
          <p:cNvPr id="8" name="Picture 2" descr="데이콘 기업, 채용, 투자, 뉴스">
            <a:extLst>
              <a:ext uri="{FF2B5EF4-FFF2-40B4-BE49-F238E27FC236}">
                <a16:creationId xmlns:a16="http://schemas.microsoft.com/office/drawing/2014/main" id="{830A1D39-5FD4-C541-AD13-26969965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1" y="26416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3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317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8)</a:t>
            </a:r>
            <a:r>
              <a:rPr kumimoji="1" lang="ko-KR" altLang="en-US" sz="2000" dirty="0"/>
              <a:t> 자격증 처리</a:t>
            </a:r>
            <a:endParaRPr kumimoji="1"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국가기술자격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국가전문자격</a:t>
            </a:r>
            <a:r>
              <a:rPr kumimoji="1" lang="en-US" altLang="ko-KR" sz="1400" dirty="0"/>
              <a:t>, </a:t>
            </a:r>
            <a:r>
              <a:rPr kumimoji="1" lang="ko-KR" altLang="en-US" sz="1400" dirty="0" err="1"/>
              <a:t>민간자격에</a:t>
            </a:r>
            <a:r>
              <a:rPr kumimoji="1" lang="ko-KR" altLang="en-US" sz="1400" dirty="0"/>
              <a:t> 등록되어 있는 자격증만 취급</a:t>
            </a:r>
            <a:r>
              <a:rPr kumimoji="1" lang="en-US" altLang="ko-KR" sz="1400" dirty="0"/>
              <a:t> (</a:t>
            </a:r>
            <a:r>
              <a:rPr kumimoji="1" lang="ko-KR" altLang="en-US" sz="1400" dirty="0"/>
              <a:t>한국산업인력공단 기준</a:t>
            </a:r>
            <a:r>
              <a:rPr kumimoji="1" lang="en-US" altLang="ko-KR" sz="1400" dirty="0"/>
              <a:t>) → </a:t>
            </a:r>
            <a:r>
              <a:rPr kumimoji="1" lang="ko-KR" altLang="en-US" sz="1400" dirty="0"/>
              <a:t>나머지는 기타 처리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자격증의 수준은 고려하지 않음</a:t>
            </a:r>
            <a:r>
              <a:rPr kumimoji="1" lang="en-US" altLang="ko-KR" sz="1400" dirty="0"/>
              <a:t> </a:t>
            </a:r>
            <a:r>
              <a:rPr kumimoji="1" lang="en-US" altLang="ko-KR" sz="1400" dirty="0">
                <a:solidFill>
                  <a:schemeClr val="accent1"/>
                </a:solidFill>
              </a:rPr>
              <a:t>(</a:t>
            </a:r>
            <a:r>
              <a:rPr kumimoji="1" lang="ko-KR" altLang="en-US" sz="1400" dirty="0">
                <a:solidFill>
                  <a:schemeClr val="accent1"/>
                </a:solidFill>
              </a:rPr>
              <a:t>직업선택에 자격증 수준보다 </a:t>
            </a:r>
            <a:r>
              <a:rPr kumimoji="1" lang="ko-KR" altLang="en-US" sz="1400" dirty="0" err="1">
                <a:solidFill>
                  <a:schemeClr val="accent1"/>
                </a:solidFill>
              </a:rPr>
              <a:t>자격명이</a:t>
            </a:r>
            <a:r>
              <a:rPr kumimoji="1" lang="ko-KR" altLang="en-US" sz="1400" dirty="0">
                <a:solidFill>
                  <a:schemeClr val="accent1"/>
                </a:solidFill>
              </a:rPr>
              <a:t> 중요</a:t>
            </a:r>
            <a:r>
              <a:rPr kumimoji="1" lang="en-US" altLang="ko-KR" sz="1400" dirty="0">
                <a:solidFill>
                  <a:schemeClr val="accent1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 err="1"/>
              <a:t>부가내용을</a:t>
            </a:r>
            <a:r>
              <a:rPr kumimoji="1" lang="ko-KR" altLang="en-US" sz="1400" dirty="0"/>
              <a:t> 뜻하는 괄호 내용 삭제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자격증의 분야 확인을 위해 자격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면허 등의 단어 삭제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자격증 목록 </a:t>
            </a:r>
            <a:r>
              <a:rPr kumimoji="1" lang="en-US" altLang="ko-KR" sz="2000" b="1" dirty="0"/>
              <a:t>615</a:t>
            </a:r>
            <a:r>
              <a:rPr kumimoji="1" lang="ko-KR" altLang="en-US" sz="2000" b="1" dirty="0"/>
              <a:t>개</a:t>
            </a:r>
            <a:r>
              <a:rPr kumimoji="1" lang="ko-KR" altLang="en-US" sz="1400" dirty="0"/>
              <a:t>로 라벨 번호 지정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790799-8F3A-7F4A-A6DB-EE09FA34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2" b="41142"/>
          <a:stretch/>
        </p:blipFill>
        <p:spPr bwMode="auto">
          <a:xfrm>
            <a:off x="986307" y="3661831"/>
            <a:ext cx="5788800" cy="287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81CFF63-94C6-0040-94CF-E9F215A7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291" y="2515462"/>
            <a:ext cx="2160000" cy="40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C7610F82-0157-0E40-9597-565E07946B8C}"/>
              </a:ext>
            </a:extLst>
          </p:cNvPr>
          <p:cNvSpPr/>
          <p:nvPr/>
        </p:nvSpPr>
        <p:spPr>
          <a:xfrm>
            <a:off x="7389199" y="4655669"/>
            <a:ext cx="1080000" cy="54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D2391E-666D-6949-8563-684BD1A27F1B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319322-B279-084D-AF4F-D6B30FC28945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41BD5E57-6F63-284B-832B-1F7629D6AF88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42DF4858-3B73-654E-880A-7280C7E0E894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B0525C71-93D0-1F4A-9E0D-AC00173512E3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5CFFBE8-192E-1D49-A09D-12D15316A73C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88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83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8)</a:t>
            </a:r>
            <a:r>
              <a:rPr kumimoji="1" lang="ko-KR" altLang="en-US" sz="2000" dirty="0"/>
              <a:t> 자격증 처리</a:t>
            </a:r>
            <a:endParaRPr kumimoji="1"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기타처리</a:t>
            </a:r>
            <a:r>
              <a:rPr kumimoji="1" lang="ko-KR" altLang="en-US" sz="1400" dirty="0"/>
              <a:t> 된 자격증 중 높은 빈도를 가진 자격증은 재할당</a:t>
            </a:r>
            <a:endParaRPr kumimoji="1" lang="en-US" altLang="ko-KR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101C3E-4258-3447-8F62-0407A4021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0"/>
          <a:stretch/>
        </p:blipFill>
        <p:spPr bwMode="auto">
          <a:xfrm>
            <a:off x="1215231" y="2223386"/>
            <a:ext cx="9761537" cy="407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9D274A-5B1C-6142-AC92-3E6A992E6FB3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010D2A-3953-7D4E-B2DF-F6D7D67992F9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7A1F8D91-B7BB-4C4C-A078-4DFF317A11C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9BDF0834-03E3-3C49-8991-3C01EE2AA342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AB9D4B22-9D47-9640-8602-352F3BBE1671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192C4557-D964-EC4A-AC84-80A5A53DDD63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92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494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9)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파생변수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b="1" dirty="0" err="1"/>
              <a:t>파생변수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=</a:t>
            </a:r>
            <a:r>
              <a:rPr kumimoji="1" lang="ko-KR" altLang="en-US" sz="1400" b="1" dirty="0"/>
              <a:t> 산업</a:t>
            </a:r>
            <a:r>
              <a:rPr kumimoji="1" lang="en-US" altLang="ko-KR" sz="1400" b="1" dirty="0"/>
              <a:t>x10 + </a:t>
            </a:r>
            <a:r>
              <a:rPr kumimoji="1" lang="ko-KR" altLang="en-US" sz="1400" b="1" dirty="0"/>
              <a:t>업체</a:t>
            </a:r>
            <a:endParaRPr kumimoji="1" lang="en-US" altLang="ko-KR" sz="14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산업과 업체의 정보를 담은 새로운 변수 생성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예시</a:t>
            </a:r>
            <a:r>
              <a:rPr kumimoji="1" lang="en-US" altLang="ko-KR" sz="1400" dirty="0"/>
              <a:t>) </a:t>
            </a:r>
            <a:r>
              <a:rPr kumimoji="1" lang="en-US" altLang="ko-KR" sz="1400" dirty="0" err="1"/>
              <a:t>Knowcode</a:t>
            </a:r>
            <a:r>
              <a:rPr kumimoji="1" lang="en-US" altLang="ko-KR" sz="1400" dirty="0"/>
              <a:t> 901101</a:t>
            </a:r>
            <a:r>
              <a:rPr kumimoji="1" lang="ko-KR" altLang="en-US" sz="1400" dirty="0"/>
              <a:t>은 ‘</a:t>
            </a:r>
            <a:r>
              <a:rPr kumimoji="1" lang="ko-KR" altLang="en-US" sz="1400" dirty="0" err="1"/>
              <a:t>곡식작물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재배원</a:t>
            </a:r>
            <a:r>
              <a:rPr kumimoji="1" lang="ko-KR" altLang="en-US" sz="1400" dirty="0"/>
              <a:t>’ 이다</a:t>
            </a:r>
            <a:r>
              <a:rPr kumimoji="1"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400" dirty="0"/>
              <a:t>bq1</a:t>
            </a:r>
            <a:r>
              <a:rPr kumimoji="1" lang="ko-KR" altLang="en-US" sz="1400" dirty="0"/>
              <a:t>의 값은 </a:t>
            </a:r>
            <a:r>
              <a:rPr kumimoji="1" lang="en-US" altLang="ko-KR" sz="1400" dirty="0"/>
              <a:t>‘</a:t>
            </a:r>
            <a:r>
              <a:rPr kumimoji="1" lang="ko-KR" altLang="en-US" sz="1400" dirty="0"/>
              <a:t>농업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임업 어업</a:t>
            </a:r>
            <a:r>
              <a:rPr kumimoji="1" lang="en-US" altLang="ko-KR" sz="1400" dirty="0"/>
              <a:t>’</a:t>
            </a:r>
            <a:r>
              <a:rPr kumimoji="1" lang="ko-KR" altLang="en-US" sz="1400" dirty="0"/>
              <a:t>에 해당하는 </a:t>
            </a:r>
            <a:r>
              <a:rPr kumimoji="1" lang="en-US" altLang="ko-KR" sz="1400" dirty="0"/>
              <a:t>1,  bq2</a:t>
            </a:r>
            <a:r>
              <a:rPr kumimoji="1" lang="ko-KR" altLang="en-US" sz="1400" dirty="0"/>
              <a:t>의 값은 </a:t>
            </a:r>
            <a:r>
              <a:rPr kumimoji="1" lang="en-US" altLang="ko-KR" sz="1400" dirty="0"/>
              <a:t>‘</a:t>
            </a:r>
            <a:r>
              <a:rPr kumimoji="1" lang="ko-KR" altLang="en-US" sz="1400" dirty="0" err="1"/>
              <a:t>특정회사나</a:t>
            </a:r>
            <a:r>
              <a:rPr kumimoji="1" lang="ko-KR" altLang="en-US" sz="1400" dirty="0"/>
              <a:t> 사업체에 소속되어 있지 않음</a:t>
            </a:r>
            <a:r>
              <a:rPr kumimoji="1" lang="en-US" altLang="ko-KR" sz="1400" dirty="0"/>
              <a:t>’</a:t>
            </a:r>
            <a:r>
              <a:rPr kumimoji="1" lang="ko-KR" altLang="en-US" sz="1400" dirty="0"/>
              <a:t>에 해당하는 </a:t>
            </a:r>
            <a:r>
              <a:rPr kumimoji="1" lang="en-US" altLang="ko-KR" sz="1400" dirty="0"/>
              <a:t>4 </a:t>
            </a:r>
            <a:r>
              <a:rPr kumimoji="1" lang="ko-KR" altLang="en-US" sz="1400" dirty="0"/>
              <a:t>값을 갖는다</a:t>
            </a:r>
            <a:r>
              <a:rPr kumimoji="1"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 err="1"/>
              <a:t>파생변수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hs</a:t>
            </a:r>
            <a:r>
              <a:rPr kumimoji="1" lang="ko-KR" altLang="en-US" sz="1400" dirty="0"/>
              <a:t>의 값으로 </a:t>
            </a:r>
            <a:r>
              <a:rPr kumimoji="1" lang="en-US" altLang="ko-KR" sz="1400" dirty="0"/>
              <a:t>1*10 + 4 </a:t>
            </a:r>
            <a:r>
              <a:rPr kumimoji="1" lang="ko-KR" altLang="en-US" sz="1400" dirty="0"/>
              <a:t>인 </a:t>
            </a:r>
            <a:r>
              <a:rPr kumimoji="1" lang="en-US" altLang="ko-KR" sz="1400" dirty="0"/>
              <a:t>14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갖는다</a:t>
            </a:r>
            <a:r>
              <a:rPr kumimoji="1" lang="en-US" altLang="ko-KR" sz="1400" dirty="0"/>
              <a:t>.</a:t>
            </a:r>
            <a:endParaRPr kumimoji="1" lang="en-US" altLang="ko-KR" sz="2000" dirty="0"/>
          </a:p>
          <a:p>
            <a:pPr>
              <a:lnSpc>
                <a:spcPct val="200000"/>
              </a:lnSpc>
            </a:pPr>
            <a:r>
              <a:rPr kumimoji="1" lang="en-US" altLang="ko-KR" sz="2000" b="1" dirty="0"/>
              <a:t>     </a:t>
            </a:r>
            <a:r>
              <a:rPr kumimoji="1" lang="ko-KR" altLang="en-US" sz="2000" b="1" dirty="0"/>
              <a:t>결과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f1 score: 0.528 → 0.536</a:t>
            </a:r>
            <a:r>
              <a:rPr kumimoji="1" lang="ko-KR" altLang="en-US" sz="2000" b="1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기본 모델 기준</a:t>
            </a:r>
            <a:r>
              <a:rPr kumimoji="1" lang="en-US" altLang="ko-KR" sz="1400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078CEC-AA78-3A45-BB1A-47FE73E2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00" y="1820241"/>
            <a:ext cx="5040000" cy="28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CF6AAF2-53EC-B44B-9AD9-09E35B993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1" t="50000" r="1111" b="13263"/>
          <a:stretch/>
        </p:blipFill>
        <p:spPr bwMode="auto">
          <a:xfrm>
            <a:off x="473590" y="3131872"/>
            <a:ext cx="4572000" cy="135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32CAA3-7876-304F-9D35-4BCF8A398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12328" r="36111" b="63673"/>
          <a:stretch/>
        </p:blipFill>
        <p:spPr bwMode="auto">
          <a:xfrm>
            <a:off x="449944" y="2423454"/>
            <a:ext cx="6480000" cy="8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64379BE-9C4A-F847-8C13-65CE17D0D38A}"/>
              </a:ext>
            </a:extLst>
          </p:cNvPr>
          <p:cNvSpPr/>
          <p:nvPr/>
        </p:nvSpPr>
        <p:spPr>
          <a:xfrm>
            <a:off x="4693338" y="3248214"/>
            <a:ext cx="463280" cy="121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8884413-D759-2341-A99D-1741BCF883B2}"/>
              </a:ext>
            </a:extLst>
          </p:cNvPr>
          <p:cNvSpPr/>
          <p:nvPr/>
        </p:nvSpPr>
        <p:spPr>
          <a:xfrm>
            <a:off x="7336392" y="2012312"/>
            <a:ext cx="1231873" cy="1742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EC04073-E512-A74D-BCFB-C5462170ED90}"/>
              </a:ext>
            </a:extLst>
          </p:cNvPr>
          <p:cNvSpPr/>
          <p:nvPr/>
        </p:nvSpPr>
        <p:spPr>
          <a:xfrm>
            <a:off x="9773598" y="4226501"/>
            <a:ext cx="2292112" cy="2569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4219A-2E5B-1C43-A018-670D35013FFF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C79C873-F07A-9845-8913-9B6800108CA4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B406961-3DD1-0D43-A4F1-02E7D3A3C790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2FA1282-AF64-0948-A80D-BD1D2793019B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00DCB061-88B6-2C42-85A8-A2EA6C4CCABE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FBAE255D-61A8-894F-BF47-9913869F7BB9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46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8" name="모서리가 둥근 직사각형 37"/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56F76D-12DC-504F-BA8F-F5759536C5CD}"/>
              </a:ext>
            </a:extLst>
          </p:cNvPr>
          <p:cNvSpPr txBox="1"/>
          <p:nvPr/>
        </p:nvSpPr>
        <p:spPr>
          <a:xfrm>
            <a:off x="415636" y="1815104"/>
            <a:ext cx="360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 err="1"/>
              <a:t>RandomForest</a:t>
            </a:r>
            <a:endParaRPr kumimoji="1" lang="en-US" altLang="ko-K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555DA-DC39-FC4B-BF5C-2C2C30DA9616}"/>
              </a:ext>
            </a:extLst>
          </p:cNvPr>
          <p:cNvSpPr txBox="1"/>
          <p:nvPr/>
        </p:nvSpPr>
        <p:spPr>
          <a:xfrm>
            <a:off x="8142056" y="1815104"/>
            <a:ext cx="360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2000" b="1" dirty="0" err="1"/>
              <a:t>Lgbm</a:t>
            </a:r>
            <a:endParaRPr kumimoji="1" lang="en-US" altLang="ko-KR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30BA-019A-D643-9A70-C722388114C1}"/>
              </a:ext>
            </a:extLst>
          </p:cNvPr>
          <p:cNvSpPr txBox="1"/>
          <p:nvPr/>
        </p:nvSpPr>
        <p:spPr>
          <a:xfrm>
            <a:off x="4278846" y="1815104"/>
            <a:ext cx="360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" altLang="ko-KR" sz="2000" b="1" dirty="0" err="1"/>
              <a:t>Xgboost</a:t>
            </a:r>
            <a:endParaRPr kumimoji="1" lang="en-US" altLang="ko-KR" sz="2000" b="1" dirty="0">
              <a:solidFill>
                <a:prstClr val="black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57D3AD-D801-4547-95A9-A03D8CF0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2475048"/>
            <a:ext cx="3601875" cy="27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876E54-B478-FB47-A6E3-1DCE4652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46" y="2890636"/>
            <a:ext cx="3600000" cy="192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FEF227-04D1-294C-8A7C-9E4E3088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64" y="3164268"/>
            <a:ext cx="3600000" cy="137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5C3F81-A302-BA41-B1E3-FBECED6D0378}"/>
              </a:ext>
            </a:extLst>
          </p:cNvPr>
          <p:cNvSpPr txBox="1"/>
          <p:nvPr/>
        </p:nvSpPr>
        <p:spPr>
          <a:xfrm>
            <a:off x="414512" y="5309954"/>
            <a:ext cx="11242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/>
              <a:t>각 모델을 이용하여 성능 비교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Random Forest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Xgboost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성능 유사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→ 학습 시간이 짧은 </a:t>
            </a:r>
            <a:r>
              <a:rPr kumimoji="1" lang="en-US" altLang="ko-KR" b="1" dirty="0" err="1"/>
              <a:t>RandomForest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최종 모델로 선택</a:t>
            </a:r>
            <a:r>
              <a:rPr kumimoji="1" lang="ko-KR" altLang="en-US" dirty="0"/>
              <a:t> 후 고도화 진행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E4D4461-CC62-B844-9FFB-CC1CBDD7B843}"/>
              </a:ext>
            </a:extLst>
          </p:cNvPr>
          <p:cNvSpPr/>
          <p:nvPr/>
        </p:nvSpPr>
        <p:spPr>
          <a:xfrm>
            <a:off x="325636" y="2359735"/>
            <a:ext cx="3780000" cy="2700000"/>
          </a:xfrm>
          <a:prstGeom prst="roundRect">
            <a:avLst/>
          </a:prstGeom>
          <a:noFill/>
          <a:ln w="28575">
            <a:solidFill>
              <a:srgbClr val="382E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E988FCB-7E3E-BA4A-A0E0-A315877D89B9}"/>
              </a:ext>
            </a:extLst>
          </p:cNvPr>
          <p:cNvSpPr/>
          <p:nvPr/>
        </p:nvSpPr>
        <p:spPr>
          <a:xfrm>
            <a:off x="4224799" y="2355442"/>
            <a:ext cx="3780000" cy="2700000"/>
          </a:xfrm>
          <a:prstGeom prst="roundRect">
            <a:avLst/>
          </a:prstGeom>
          <a:noFill/>
          <a:ln>
            <a:solidFill>
              <a:srgbClr val="382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5001D2E2-9734-EB49-918F-1A7FAF40A3B0}"/>
              </a:ext>
            </a:extLst>
          </p:cNvPr>
          <p:cNvSpPr/>
          <p:nvPr/>
        </p:nvSpPr>
        <p:spPr>
          <a:xfrm>
            <a:off x="8116328" y="2355442"/>
            <a:ext cx="3780000" cy="2700000"/>
          </a:xfrm>
          <a:prstGeom prst="roundRect">
            <a:avLst/>
          </a:prstGeom>
          <a:noFill/>
          <a:ln>
            <a:solidFill>
              <a:srgbClr val="382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C60873-080C-4140-88EC-2093A704CDA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EB8087-4070-5947-BE27-A5A0EA6F40EF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A5857862-3B09-9B4F-BAC0-7AB584E85077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A86AA9E4-D04C-6547-B60C-DB59C73917D7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DA5EFC36-AA58-4545-9614-0FB7C1CACBFE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69C7E4C3-EDFD-C84D-A2D1-BDD651491167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3A76535-1EC3-7B41-B387-164C7A6A5BFE}"/>
              </a:ext>
            </a:extLst>
          </p:cNvPr>
          <p:cNvSpPr txBox="1"/>
          <p:nvPr/>
        </p:nvSpPr>
        <p:spPr>
          <a:xfrm>
            <a:off x="415636" y="1222450"/>
            <a:ext cx="113264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/>
              <a:t>모델 선택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8922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10991FC-02DD-F24B-A88D-97CF581E2D75}"/>
              </a:ext>
            </a:extLst>
          </p:cNvPr>
          <p:cNvSpPr txBox="1"/>
          <p:nvPr/>
        </p:nvSpPr>
        <p:spPr>
          <a:xfrm>
            <a:off x="415636" y="1730440"/>
            <a:ext cx="5400000" cy="87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1)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min_samples_leaf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err="1"/>
              <a:t>최적값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b="1" dirty="0"/>
              <a:t>default(=1)</a:t>
            </a:r>
            <a:endParaRPr kumimoji="1" lang="en-US" altLang="ko-KR" sz="16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3860783-A8E9-B04B-A2A3-8D054D6E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6" y="3036626"/>
            <a:ext cx="5400000" cy="34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39B8D9-1F08-0445-80C8-1210A142D333}"/>
              </a:ext>
            </a:extLst>
          </p:cNvPr>
          <p:cNvSpPr txBox="1"/>
          <p:nvPr/>
        </p:nvSpPr>
        <p:spPr>
          <a:xfrm>
            <a:off x="6342056" y="1730440"/>
            <a:ext cx="5400000" cy="87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2)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min_samples_split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err="1"/>
              <a:t>최적값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b="1" dirty="0"/>
              <a:t>default(=</a:t>
            </a:r>
            <a:r>
              <a:rPr lang="en-US" altLang="ko-KR" sz="1600" b="1" dirty="0"/>
              <a:t>2</a:t>
            </a:r>
            <a:r>
              <a:rPr lang="en" altLang="ko-KR" sz="1600" b="1" dirty="0"/>
              <a:t>)</a:t>
            </a:r>
            <a:endParaRPr kumimoji="1" lang="en-US" altLang="ko-KR" sz="1600" b="1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770AAD7-03BE-B543-9710-E30C6F71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56" y="3085679"/>
            <a:ext cx="5400000" cy="341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0DA0D8AC-960D-5D49-A696-B337A0EB86BC}"/>
              </a:ext>
            </a:extLst>
          </p:cNvPr>
          <p:cNvSpPr>
            <a:spLocks noChangeAspect="1"/>
          </p:cNvSpPr>
          <p:nvPr/>
        </p:nvSpPr>
        <p:spPr>
          <a:xfrm>
            <a:off x="1164134" y="2771644"/>
            <a:ext cx="900000" cy="900000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2D881EE-633D-1244-9EAF-3A8DA23FCA02}"/>
              </a:ext>
            </a:extLst>
          </p:cNvPr>
          <p:cNvSpPr>
            <a:spLocks noChangeAspect="1"/>
          </p:cNvSpPr>
          <p:nvPr/>
        </p:nvSpPr>
        <p:spPr>
          <a:xfrm>
            <a:off x="6918017" y="2771644"/>
            <a:ext cx="900000" cy="900000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896DE1-C414-254F-9698-DA28EFADB9C9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3A3F9B7-3B9D-8340-A3F7-E233C3547EAB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F072D972-81C5-814F-AEE1-422677B90D5C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01167F2A-E658-5946-BFDA-EE82DF12FF62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D39BE162-1AE7-244F-A399-9E0A94E8232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C8D57426-8906-D54F-9514-56B583FD23B0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A1FBA1-3ECB-D74B-AD0E-2B150ADD6B14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3169A8-10CB-9842-ADB1-E638C9F8974C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2377DD23-58F2-1F45-9134-F59BE81B5C01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4DA18C8D-4EDF-E241-B52C-681131E55222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DC8A37F3-9B1D-7C4F-B1AC-F0BFEAB9C20E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5B5A779C-5D14-374C-A1E1-C8EEF5DC18A0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DA87231-218F-374C-84A4-40970B88CA37}"/>
              </a:ext>
            </a:extLst>
          </p:cNvPr>
          <p:cNvSpPr txBox="1"/>
          <p:nvPr/>
        </p:nvSpPr>
        <p:spPr>
          <a:xfrm>
            <a:off x="415636" y="1222450"/>
            <a:ext cx="113264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/>
              <a:t>모델 </a:t>
            </a:r>
            <a:r>
              <a:rPr kumimoji="1" lang="ko-KR" altLang="en-US" sz="2000" dirty="0" err="1"/>
              <a:t>파라미터</a:t>
            </a:r>
            <a:r>
              <a:rPr kumimoji="1" lang="ko-KR" altLang="en-US" sz="2000" dirty="0"/>
              <a:t> 튜닝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8327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139B8D9-1F08-0445-80C8-1210A142D333}"/>
              </a:ext>
            </a:extLst>
          </p:cNvPr>
          <p:cNvSpPr txBox="1"/>
          <p:nvPr/>
        </p:nvSpPr>
        <p:spPr>
          <a:xfrm>
            <a:off x="6334112" y="1222450"/>
            <a:ext cx="5400000" cy="161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4)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n_estimators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err="1"/>
              <a:t>최적값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b="1" dirty="0"/>
              <a:t>2100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/>
              <a:t>클래스당 데이터가 적으므로 </a:t>
            </a:r>
            <a:r>
              <a:rPr lang="ko-KR" altLang="en-US" sz="1600" dirty="0" err="1"/>
              <a:t>트리수를</a:t>
            </a:r>
            <a:r>
              <a:rPr lang="ko-KR" altLang="en-US" sz="1600" dirty="0"/>
              <a:t> 최대한 늘리는 방향으로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조정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E5A5A83-1CA8-3E4C-92D1-681A259A9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12" y="3002317"/>
            <a:ext cx="5400000" cy="35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7A183CC-B006-BE41-ADC9-4B1F74DF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2" y="3002317"/>
            <a:ext cx="5400000" cy="356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D736AF8-3DA1-9646-925E-C4F9702F4B82}"/>
              </a:ext>
            </a:extLst>
          </p:cNvPr>
          <p:cNvSpPr>
            <a:spLocks noChangeAspect="1"/>
          </p:cNvSpPr>
          <p:nvPr/>
        </p:nvSpPr>
        <p:spPr>
          <a:xfrm>
            <a:off x="10842056" y="3232475"/>
            <a:ext cx="900000" cy="900000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CF186CF-D3F9-BB46-9AA3-E54F1CCDC942}"/>
              </a:ext>
            </a:extLst>
          </p:cNvPr>
          <p:cNvSpPr>
            <a:spLocks noChangeAspect="1"/>
          </p:cNvSpPr>
          <p:nvPr/>
        </p:nvSpPr>
        <p:spPr>
          <a:xfrm>
            <a:off x="4992112" y="2847064"/>
            <a:ext cx="900000" cy="900000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A41468-E546-CA40-B831-A512537C021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E49F03-DBC1-D54B-BE31-20313CDAC2A0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13B3E440-F42D-AC46-86C9-FDE38604F06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32893D3A-D23C-2F47-BE43-3ED95D72AD28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438C638D-9DBA-2048-A4E4-B5692C44A47B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DE1453F9-A593-DF4D-8495-AB434E891B34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EEDB69-217B-3C41-989F-19CF34A56946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AF3CE5-14AA-FD4D-953A-D342EC5B3EC8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3A99683F-BAAD-B44A-9624-A50CA91FB58F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4971D755-7C68-8B4B-ABAC-6210521CDA1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B56E1684-539A-B040-A53E-FD3CB05B8FDB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48BCCAAE-8524-B64B-8F74-4B9E4DBD60A5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5D19C9-7F79-5149-A3EC-80D399E1FC0C}"/>
              </a:ext>
            </a:extLst>
          </p:cNvPr>
          <p:cNvSpPr txBox="1"/>
          <p:nvPr/>
        </p:nvSpPr>
        <p:spPr>
          <a:xfrm>
            <a:off x="415636" y="1222450"/>
            <a:ext cx="5400000" cy="124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3)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max_depth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err="1"/>
              <a:t>최적값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b="1" dirty="0"/>
              <a:t>default(=None)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/>
              <a:t>30 </a:t>
            </a:r>
            <a:r>
              <a:rPr lang="ko-KR" altLang="en-US" sz="1600" dirty="0"/>
              <a:t>이상 넘어가면 성능에 큰 차이 없음</a:t>
            </a:r>
          </a:p>
        </p:txBody>
      </p:sp>
    </p:spTree>
    <p:extLst>
      <p:ext uri="{BB962C8B-B14F-4D97-AF65-F5344CB8AC3E}">
        <p14:creationId xmlns:p14="http://schemas.microsoft.com/office/powerpoint/2010/main" val="101338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6869-2FC1-054C-BBB9-A07BA769495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7F0D37-6BA2-7042-9286-66025150C5D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81E03D08-50C1-264F-9DC8-FC6C3DA1A1AC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473F3EF6-4A54-1046-ADF4-6E9A72684BCF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48A9FEB-8EA9-FB45-A5A7-ED6A59CD9B5E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583F2E2A-2660-274D-AC6C-F855F81574FE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386E3E-A2CC-D842-AD6E-094E8B6BB386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F3DB55-D63E-514F-A638-5EAE337A0693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01A680DA-834E-0141-A9EF-AB2B29755C19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4703DAB0-DED8-FD49-A81A-A9FAD145871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9B773111-6F65-324A-A0FD-DA443871D799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85FAE4B1-0C95-9C42-88EE-C96ABC9BA0F3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A1862-CFD2-C240-9B7A-C03A2572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" y="4620346"/>
            <a:ext cx="10539663" cy="3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8F06E2-8E91-5C41-B54C-955DAC68755B}"/>
              </a:ext>
            </a:extLst>
          </p:cNvPr>
          <p:cNvSpPr txBox="1"/>
          <p:nvPr/>
        </p:nvSpPr>
        <p:spPr>
          <a:xfrm>
            <a:off x="415636" y="1222450"/>
            <a:ext cx="11326420" cy="276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b="1" dirty="0"/>
              <a:t>최종 </a:t>
            </a:r>
            <a:r>
              <a:rPr kumimoji="1" lang="en-US" altLang="ko-KR" sz="2000" b="1" dirty="0"/>
              <a:t>Parameter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 err="1"/>
              <a:t>min_samples_split</a:t>
            </a:r>
            <a:r>
              <a:rPr kumimoji="1" lang="en-US" altLang="ko-KR" sz="2000" dirty="0"/>
              <a:t> = 2(default)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 err="1"/>
              <a:t>min_samples_leaf</a:t>
            </a:r>
            <a:r>
              <a:rPr kumimoji="1" lang="en-US" altLang="ko-KR" sz="2000" dirty="0"/>
              <a:t> = 1(default)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 err="1"/>
              <a:t>max_depth</a:t>
            </a:r>
            <a:r>
              <a:rPr kumimoji="1" lang="en-US" altLang="ko-KR" sz="2000" dirty="0"/>
              <a:t> = None(default)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 err="1"/>
              <a:t>n_estimators</a:t>
            </a:r>
            <a:r>
              <a:rPr kumimoji="1" lang="en-US" altLang="ko-KR" sz="2000" dirty="0"/>
              <a:t> = 2100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활용가능한</a:t>
            </a:r>
            <a:r>
              <a:rPr kumimoji="1" lang="ko-KR" altLang="en-US" sz="2000" dirty="0"/>
              <a:t> 자원 중 최대치</a:t>
            </a:r>
            <a:r>
              <a:rPr kumimoji="1" lang="en-US" altLang="ko-KR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 err="1"/>
              <a:t>class_weight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291525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8" name="모서리가 둥근 직사각형 37"/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64E1E0-59B7-1E4E-9B39-48263390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99" y="1298751"/>
            <a:ext cx="444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2376FA-F5AA-9E4E-8053-C6A50A1D3435}"/>
              </a:ext>
            </a:extLst>
          </p:cNvPr>
          <p:cNvSpPr txBox="1"/>
          <p:nvPr/>
        </p:nvSpPr>
        <p:spPr>
          <a:xfrm>
            <a:off x="500056" y="4971173"/>
            <a:ext cx="1124200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/>
              <a:t>Weak Learner</a:t>
            </a:r>
            <a:r>
              <a:rPr kumimoji="1" lang="ko-KR" altLang="en-US" sz="2000" dirty="0"/>
              <a:t>로 </a:t>
            </a:r>
            <a:r>
              <a:rPr kumimoji="1" lang="en" altLang="ko-KR" sz="2000" dirty="0" err="1"/>
              <a:t>RandomForest</a:t>
            </a:r>
            <a:r>
              <a:rPr kumimoji="1" lang="en" altLang="ko-KR" sz="2000" dirty="0"/>
              <a:t> </a:t>
            </a:r>
            <a:r>
              <a:rPr kumimoji="1" lang="ko-KR" altLang="en-US" sz="2000" dirty="0"/>
              <a:t>선택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/>
              <a:t>100</a:t>
            </a:r>
            <a:r>
              <a:rPr kumimoji="1" lang="ko-KR" altLang="en-US" sz="2000" dirty="0"/>
              <a:t>개의 </a:t>
            </a:r>
            <a:r>
              <a:rPr kumimoji="1" lang="en" altLang="ko-KR" sz="2000" dirty="0"/>
              <a:t>Learner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활용하여 </a:t>
            </a:r>
            <a:r>
              <a:rPr kumimoji="1" lang="en" altLang="ko-KR" sz="2000" dirty="0"/>
              <a:t>Test </a:t>
            </a:r>
            <a:r>
              <a:rPr kumimoji="1" lang="ko-KR" altLang="en-US" sz="2000" dirty="0"/>
              <a:t>데이터 예측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/>
              <a:t>100</a:t>
            </a:r>
            <a:r>
              <a:rPr kumimoji="1" lang="ko-KR" altLang="en-US" sz="2000" dirty="0"/>
              <a:t>개의 </a:t>
            </a:r>
            <a:r>
              <a:rPr kumimoji="1" lang="en" altLang="ko-KR" sz="2000" dirty="0"/>
              <a:t>Prediction </a:t>
            </a:r>
            <a:r>
              <a:rPr kumimoji="1" lang="ko-KR" altLang="en-US" sz="2000" dirty="0"/>
              <a:t>값 중 </a:t>
            </a:r>
            <a:r>
              <a:rPr kumimoji="1" lang="ko-KR" altLang="en-US" sz="2000" dirty="0" err="1"/>
              <a:t>최빈값을</a:t>
            </a:r>
            <a:r>
              <a:rPr kumimoji="1" lang="ko-KR" altLang="en-US" sz="2000" dirty="0"/>
              <a:t> 최종 </a:t>
            </a:r>
            <a:r>
              <a:rPr kumimoji="1" lang="en" altLang="ko-KR" sz="2000" dirty="0"/>
              <a:t>Prediction </a:t>
            </a:r>
            <a:r>
              <a:rPr kumimoji="1" lang="ko-KR" altLang="en-US" sz="2000" dirty="0"/>
              <a:t>값으로 결정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D767E-E487-B24B-9C50-9A04A2F0F239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BF6C16-8EBE-CF48-A14D-40E832A4C496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FF238C2F-5283-1B49-B2F2-3162A482462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501CA4A3-AF6D-2A4A-B8B0-6BFADF842B77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5F1D6E68-768B-AF4F-B4F2-60AAAC0CE7A6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A2CB26AE-9EC0-3F49-A632-7F6AA5ED154D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EB7F62-3EED-C64E-91A6-3EFC683D26C3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" altLang="ko-KR" sz="2400" b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9297AD-09BE-DB42-80C8-9C76959395F7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0E7C2D6-6D0B-704B-826D-4A0293F8071C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88F4D17B-10E4-ED4A-B31F-4D80DBCE3742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6BDEB7B-F8DC-244F-9355-ABEB6594D73E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34A8234-2FA7-7E4E-B045-E4E7CBBB8BBD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FB6F3D3-34A9-B143-AFB2-88A6BB5730D6}"/>
              </a:ext>
            </a:extLst>
          </p:cNvPr>
          <p:cNvSpPr txBox="1"/>
          <p:nvPr/>
        </p:nvSpPr>
        <p:spPr>
          <a:xfrm>
            <a:off x="415636" y="1222450"/>
            <a:ext cx="113264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b="1" dirty="0"/>
              <a:t>Ensemble of Ensemble</a:t>
            </a:r>
            <a:endParaRPr kumimoji="1"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9030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4.</a:t>
            </a:r>
            <a:r>
              <a:rPr lang="ko-KR" altLang="en-US" sz="2400" b="1" kern="0" dirty="0">
                <a:solidFill>
                  <a:prstClr val="white"/>
                </a:solidFill>
              </a:rPr>
              <a:t> 결과 및 개선방향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8" name="모서리가 둥근 직사각형 37"/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77B635-D689-9645-B5C6-F92A3E58E491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4FC7AD-DF71-9742-B705-A634CBC79C5B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EE9FBE-082D-814E-8986-C54D10644D3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0AD78DA-2E64-5F40-8590-530A29F40270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1240246-8C52-9847-B868-27B9FC4A1449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A56D1E-5789-7A4D-BB43-E3F11874FB45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70C3F4-8B7D-E540-A87F-C05C294D58FB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3.</a:t>
            </a:r>
            <a:r>
              <a:rPr lang="ko-KR" altLang="en-US" sz="2400" b="1" kern="0" dirty="0">
                <a:solidFill>
                  <a:prstClr val="white"/>
                </a:solidFill>
              </a:rPr>
              <a:t> 모델 구축 및 검증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04AAB8-3759-D345-8871-05D9701D29F3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C0D0906-6822-AC4A-84FD-92D99E5B35F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969B502A-6FC5-A844-A46C-5C228E8F959E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A9095EB-8643-0E46-83D3-521403FDF76D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60F7548-08FC-6F4D-B741-5244472FA2B4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E9CD1D-B202-4B43-A55D-66E6620002B6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4.</a:t>
            </a:r>
            <a:r>
              <a:rPr lang="ko-KR" altLang="en-US" sz="2400" b="1" kern="0" dirty="0">
                <a:solidFill>
                  <a:prstClr val="white"/>
                </a:solidFill>
              </a:rPr>
              <a:t> 결과 및 개선방향</a:t>
            </a:r>
            <a:endParaRPr lang="en" altLang="ko-KR" sz="2400" b="1" kern="0" dirty="0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25659A0-9743-2344-B3FF-F9259F4479E2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A1BA9F28-8F18-F945-BFA1-5674FB2E69E1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F2656CC4-6C01-F34F-BCCD-385AF719B788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7568215-E1F2-144A-8C84-D6BC37B87392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CBFA208-424A-A343-B2BB-54D75501F9B8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47874C6-3353-F34C-B52C-4BD2E4C5E66B}"/>
              </a:ext>
            </a:extLst>
          </p:cNvPr>
          <p:cNvSpPr txBox="1"/>
          <p:nvPr/>
        </p:nvSpPr>
        <p:spPr>
          <a:xfrm>
            <a:off x="415636" y="1222450"/>
            <a:ext cx="11326420" cy="540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/>
              <a:t>결과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Public</a:t>
            </a:r>
            <a:r>
              <a:rPr kumimoji="1" lang="ko-KR" altLang="en-US" dirty="0"/>
              <a:t> </a:t>
            </a:r>
            <a:r>
              <a:rPr kumimoji="1" lang="en-US" altLang="ko-KR" dirty="0"/>
              <a:t>Score:</a:t>
            </a:r>
            <a:r>
              <a:rPr kumimoji="1" lang="ko-KR" altLang="en-US" dirty="0"/>
              <a:t> </a:t>
            </a:r>
            <a:r>
              <a:rPr lang="en-US" altLang="ko-KR" b="1" dirty="0"/>
              <a:t>0.64947</a:t>
            </a:r>
            <a:endParaRPr kumimoji="1" lang="en-US" altLang="ko-KR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Private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Score: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0.64642</a:t>
            </a:r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/>
              <a:t>개선방향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양질의 데이터</a:t>
            </a:r>
            <a:r>
              <a:rPr lang="en-US" altLang="ko-KR" dirty="0"/>
              <a:t> </a:t>
            </a:r>
            <a:r>
              <a:rPr lang="ko-KR" altLang="en-US" dirty="0"/>
              <a:t>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-</a:t>
            </a:r>
            <a:r>
              <a:rPr lang="ko-KR" altLang="en-US" sz="1400" dirty="0"/>
              <a:t> 데이터의 양이 적은 상태로 학습하게 되어 </a:t>
            </a:r>
            <a:r>
              <a:rPr lang="ko-KR" altLang="en-US" sz="1400" b="1" dirty="0"/>
              <a:t>모델의 일관된 예측 성능 보장의 어려움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ko-KR" altLang="en-US" sz="1400" dirty="0"/>
              <a:t>→ 각 직업별</a:t>
            </a:r>
            <a:r>
              <a:rPr lang="en-US" altLang="ko-KR" sz="1400" dirty="0"/>
              <a:t>(KNOWCODE) </a:t>
            </a:r>
            <a:r>
              <a:rPr lang="ko-KR" altLang="en-US" sz="1400" dirty="0"/>
              <a:t>추가적인 데이터 수집 필요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kumimoji="1" lang="en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추가적인 텍스트 데이터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   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자격증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전공 이외의 단답형 문항 활용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→ </a:t>
            </a:r>
            <a:r>
              <a:rPr kumimoji="1" lang="ko-KR" altLang="en-US" sz="1400" dirty="0"/>
              <a:t>활용 도구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사용 </a:t>
            </a:r>
            <a:r>
              <a:rPr kumimoji="1" lang="ko-KR" altLang="en-US" sz="1400" dirty="0" err="1"/>
              <a:t>프로그램명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요구 훈련 사항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이전 직업관련 문항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   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서술형 문항 데이터 활용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en-US" altLang="ko-KR" sz="1400" dirty="0"/>
              <a:t>	</a:t>
            </a:r>
            <a:r>
              <a:rPr kumimoji="1" lang="ko-KR" altLang="en-US" sz="1400" dirty="0"/>
              <a:t>→ 서술형 답안에서 키워드 추출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8136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61C75856-5130-634A-BB54-8E21B80E0824}"/>
              </a:ext>
            </a:extLst>
          </p:cNvPr>
          <p:cNvSpPr/>
          <p:nvPr/>
        </p:nvSpPr>
        <p:spPr>
          <a:xfrm>
            <a:off x="3216000" y="3220027"/>
            <a:ext cx="5760000" cy="1800000"/>
          </a:xfrm>
          <a:prstGeom prst="roundRect">
            <a:avLst>
              <a:gd name="adj" fmla="val 78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68330-6777-2E43-92BF-DE5B350B6C27}"/>
              </a:ext>
            </a:extLst>
          </p:cNvPr>
          <p:cNvSpPr txBox="1"/>
          <p:nvPr/>
        </p:nvSpPr>
        <p:spPr>
          <a:xfrm>
            <a:off x="3503632" y="1323917"/>
            <a:ext cx="3683707" cy="615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600" b="1" i="1" kern="0" dirty="0">
                <a:solidFill>
                  <a:prstClr val="white"/>
                </a:solidFill>
              </a:rPr>
              <a:t>감사합니다 </a:t>
            </a:r>
            <a:r>
              <a:rPr lang="en-US" altLang="ko-KR" sz="2600" b="1" i="1" kern="0" dirty="0">
                <a:solidFill>
                  <a:prstClr val="white"/>
                </a:solidFill>
              </a:rPr>
              <a:t>!</a:t>
            </a:r>
            <a:endParaRPr lang="en-US" altLang="ko-KR" sz="2600" i="1" kern="0" dirty="0">
              <a:solidFill>
                <a:prstClr val="white"/>
              </a:solidFill>
            </a:endParaRPr>
          </a:p>
        </p:txBody>
      </p:sp>
      <p:pic>
        <p:nvPicPr>
          <p:cNvPr id="14338" name="Picture 2" descr="내 안에 숨은 다이아몬드를 찾아라! &amp;#39;7가지 직업그룹&amp;#39;으로 나의 미래 직업 찾기 &amp;lt; 진로를 Job아라! &amp;lt; 톡톡 &amp;lt; 기사본문 - 에듀진  인터넷 교육신문">
            <a:extLst>
              <a:ext uri="{FF2B5EF4-FFF2-40B4-BE49-F238E27FC236}">
                <a16:creationId xmlns:a16="http://schemas.microsoft.com/office/drawing/2014/main" id="{D2FE4FD0-0743-CA4C-B80A-497D869E1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/>
          <a:stretch/>
        </p:blipFill>
        <p:spPr bwMode="auto">
          <a:xfrm>
            <a:off x="2856000" y="2220573"/>
            <a:ext cx="6480000" cy="40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96C478-DED3-224C-A10F-DA2659286078}"/>
              </a:ext>
            </a:extLst>
          </p:cNvPr>
          <p:cNvSpPr txBox="1"/>
          <p:nvPr/>
        </p:nvSpPr>
        <p:spPr>
          <a:xfrm>
            <a:off x="2496000" y="1183173"/>
            <a:ext cx="7200000" cy="89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07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목차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8" name="모서리가 둥근 직사각형 37"/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781DBB-F0D9-5E42-B542-E6DC1915C9DD}"/>
              </a:ext>
            </a:extLst>
          </p:cNvPr>
          <p:cNvGrpSpPr/>
          <p:nvPr/>
        </p:nvGrpSpPr>
        <p:grpSpPr>
          <a:xfrm>
            <a:off x="8716512" y="1889290"/>
            <a:ext cx="1981200" cy="1981200"/>
            <a:chOff x="1052285" y="2354035"/>
            <a:chExt cx="1981200" cy="1981200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B789E938-7B2D-BC49-A152-ACFE42335C4F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DA0E6EB-1EE0-7A4F-9124-65F3C93919F1}"/>
                </a:ext>
              </a:extLst>
            </p:cNvPr>
            <p:cNvSpPr/>
            <p:nvPr/>
          </p:nvSpPr>
          <p:spPr>
            <a:xfrm>
              <a:off x="1157536" y="2461700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27CD75-3F37-D640-A105-53B9ABB5BFEC}"/>
              </a:ext>
            </a:extLst>
          </p:cNvPr>
          <p:cNvGrpSpPr/>
          <p:nvPr/>
        </p:nvGrpSpPr>
        <p:grpSpPr>
          <a:xfrm>
            <a:off x="6910956" y="1889289"/>
            <a:ext cx="1981200" cy="1981200"/>
            <a:chOff x="1052285" y="2354035"/>
            <a:chExt cx="1981200" cy="1981200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9CE4A2FF-A3E2-6342-92DC-6617EDC9E79E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18C1D4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0C3F2FA-7328-8242-A83D-02364E2E1969}"/>
                </a:ext>
              </a:extLst>
            </p:cNvPr>
            <p:cNvSpPr/>
            <p:nvPr/>
          </p:nvSpPr>
          <p:spPr>
            <a:xfrm>
              <a:off x="1159210" y="2461701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2FCD182-5A19-9841-80FD-14D8F843A968}"/>
              </a:ext>
            </a:extLst>
          </p:cNvPr>
          <p:cNvGrpSpPr/>
          <p:nvPr/>
        </p:nvGrpSpPr>
        <p:grpSpPr>
          <a:xfrm>
            <a:off x="5105400" y="1889288"/>
            <a:ext cx="1981200" cy="1981200"/>
            <a:chOff x="1052285" y="2354035"/>
            <a:chExt cx="1981200" cy="1981200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546B7EF2-CFB7-6A44-B501-FBAB4C46CD69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A9FFBAC-79EA-B24E-B686-A811AA4B0113}"/>
                </a:ext>
              </a:extLst>
            </p:cNvPr>
            <p:cNvSpPr/>
            <p:nvPr/>
          </p:nvSpPr>
          <p:spPr>
            <a:xfrm>
              <a:off x="1160884" y="2466815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EE7C4E7-306B-AA4C-BEBB-02ADE8CDCBB5}"/>
              </a:ext>
            </a:extLst>
          </p:cNvPr>
          <p:cNvGrpSpPr/>
          <p:nvPr/>
        </p:nvGrpSpPr>
        <p:grpSpPr>
          <a:xfrm>
            <a:off x="3299844" y="1889287"/>
            <a:ext cx="1981200" cy="1981200"/>
            <a:chOff x="1052285" y="2354035"/>
            <a:chExt cx="1981200" cy="1981200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CC88E6CA-B937-9149-9079-D160A821D2BE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18C1D4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8616FA4-C720-EF4B-ACA4-97C913E2409D}"/>
                </a:ext>
              </a:extLst>
            </p:cNvPr>
            <p:cNvSpPr/>
            <p:nvPr/>
          </p:nvSpPr>
          <p:spPr>
            <a:xfrm>
              <a:off x="1160884" y="2462323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4241D5A-AE6E-1948-8E23-22DB336215B2}"/>
              </a:ext>
            </a:extLst>
          </p:cNvPr>
          <p:cNvGrpSpPr/>
          <p:nvPr/>
        </p:nvGrpSpPr>
        <p:grpSpPr>
          <a:xfrm>
            <a:off x="1494288" y="1889286"/>
            <a:ext cx="1981200" cy="1981200"/>
            <a:chOff x="1052285" y="2354035"/>
            <a:chExt cx="1981200" cy="1981200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40B88ECA-1E76-F34A-9365-A29961DF72B4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4F16DD1-6C35-FD4C-A16D-90F9DC16A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885" y="2462324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AED3E74-D4C4-9D43-813B-AC6711971A94}"/>
              </a:ext>
            </a:extLst>
          </p:cNvPr>
          <p:cNvSpPr/>
          <p:nvPr/>
        </p:nvSpPr>
        <p:spPr>
          <a:xfrm>
            <a:off x="1288068" y="4280183"/>
            <a:ext cx="2500845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 및 데이터 개요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목적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개요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AFD3FC-E815-0C4F-ADF2-04C6DB954727}"/>
              </a:ext>
            </a:extLst>
          </p:cNvPr>
          <p:cNvSpPr/>
          <p:nvPr/>
        </p:nvSpPr>
        <p:spPr>
          <a:xfrm>
            <a:off x="3475488" y="5259363"/>
            <a:ext cx="22205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F1DDE-CB3F-3346-9B34-5A7042035ADD}"/>
              </a:ext>
            </a:extLst>
          </p:cNvPr>
          <p:cNvSpPr/>
          <p:nvPr/>
        </p:nvSpPr>
        <p:spPr>
          <a:xfrm>
            <a:off x="5390369" y="4278940"/>
            <a:ext cx="2220534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선택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Ensemble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Ensemble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B63EC-1150-1844-9F53-CA5418BC20DD}"/>
              </a:ext>
            </a:extLst>
          </p:cNvPr>
          <p:cNvSpPr/>
          <p:nvPr/>
        </p:nvSpPr>
        <p:spPr>
          <a:xfrm>
            <a:off x="7471726" y="5298151"/>
            <a:ext cx="2662632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Private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E7EFAA9-75F0-1044-B1D6-E94DE6F10010}"/>
              </a:ext>
            </a:extLst>
          </p:cNvPr>
          <p:cNvSpPr/>
          <p:nvPr/>
        </p:nvSpPr>
        <p:spPr>
          <a:xfrm>
            <a:off x="8970513" y="4278940"/>
            <a:ext cx="22205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개선 방향</a:t>
            </a:r>
          </a:p>
        </p:txBody>
      </p:sp>
      <p:cxnSp>
        <p:nvCxnSpPr>
          <p:cNvPr id="87" name="직선 연결선 42">
            <a:extLst>
              <a:ext uri="{FF2B5EF4-FFF2-40B4-BE49-F238E27FC236}">
                <a16:creationId xmlns:a16="http://schemas.microsoft.com/office/drawing/2014/main" id="{E97C03AB-E296-9948-81BE-1F00335A43CD}"/>
              </a:ext>
            </a:extLst>
          </p:cNvPr>
          <p:cNvCxnSpPr/>
          <p:nvPr/>
        </p:nvCxnSpPr>
        <p:spPr>
          <a:xfrm>
            <a:off x="2484888" y="3918940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43">
            <a:extLst>
              <a:ext uri="{FF2B5EF4-FFF2-40B4-BE49-F238E27FC236}">
                <a16:creationId xmlns:a16="http://schemas.microsoft.com/office/drawing/2014/main" id="{F4B51D9E-7B76-C04A-B788-3D3570324B0A}"/>
              </a:ext>
            </a:extLst>
          </p:cNvPr>
          <p:cNvCxnSpPr/>
          <p:nvPr/>
        </p:nvCxnSpPr>
        <p:spPr>
          <a:xfrm>
            <a:off x="4257344" y="3918940"/>
            <a:ext cx="0" cy="1188000"/>
          </a:xfrm>
          <a:prstGeom prst="line">
            <a:avLst/>
          </a:prstGeom>
          <a:ln w="9525">
            <a:solidFill>
              <a:srgbClr val="18C1D4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44">
            <a:extLst>
              <a:ext uri="{FF2B5EF4-FFF2-40B4-BE49-F238E27FC236}">
                <a16:creationId xmlns:a16="http://schemas.microsoft.com/office/drawing/2014/main" id="{3B6DAA75-E3E6-1F4C-B89E-B9C259917132}"/>
              </a:ext>
            </a:extLst>
          </p:cNvPr>
          <p:cNvCxnSpPr/>
          <p:nvPr/>
        </p:nvCxnSpPr>
        <p:spPr>
          <a:xfrm>
            <a:off x="6155417" y="3918940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45">
            <a:extLst>
              <a:ext uri="{FF2B5EF4-FFF2-40B4-BE49-F238E27FC236}">
                <a16:creationId xmlns:a16="http://schemas.microsoft.com/office/drawing/2014/main" id="{D011F40E-170E-BD40-9ED4-581AF91E0109}"/>
              </a:ext>
            </a:extLst>
          </p:cNvPr>
          <p:cNvCxnSpPr/>
          <p:nvPr/>
        </p:nvCxnSpPr>
        <p:spPr>
          <a:xfrm>
            <a:off x="7961128" y="3918940"/>
            <a:ext cx="0" cy="1188000"/>
          </a:xfrm>
          <a:prstGeom prst="line">
            <a:avLst/>
          </a:prstGeom>
          <a:ln w="9525">
            <a:solidFill>
              <a:srgbClr val="18C1D4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46">
            <a:extLst>
              <a:ext uri="{FF2B5EF4-FFF2-40B4-BE49-F238E27FC236}">
                <a16:creationId xmlns:a16="http://schemas.microsoft.com/office/drawing/2014/main" id="{5AF45373-C60E-1C48-93F5-281A20343B20}"/>
              </a:ext>
            </a:extLst>
          </p:cNvPr>
          <p:cNvCxnSpPr/>
          <p:nvPr/>
        </p:nvCxnSpPr>
        <p:spPr>
          <a:xfrm>
            <a:off x="9729892" y="3918940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C727B4-C684-C54F-B50E-1BE99E11AE67}"/>
              </a:ext>
            </a:extLst>
          </p:cNvPr>
          <p:cNvSpPr txBox="1"/>
          <p:nvPr/>
        </p:nvSpPr>
        <p:spPr>
          <a:xfrm>
            <a:off x="5457189" y="186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2D89E-ED48-134C-9575-5245E2E6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45" y="2369559"/>
            <a:ext cx="1086887" cy="100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3D3551-28FD-C845-8BE9-E90A73B8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120" y="2369559"/>
            <a:ext cx="998837" cy="100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E8558A-56BA-5340-8577-20A5B3EE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119" y="2367943"/>
            <a:ext cx="880119" cy="10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5092A9-F812-6442-8971-254AE59D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726" y="2361928"/>
            <a:ext cx="1015937" cy="100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C723CD-69D9-D340-B469-BDFE8E108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358" y="2263684"/>
            <a:ext cx="792000" cy="1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218E9-0C72-7348-9A60-8548CA9FF2ED}"/>
              </a:ext>
            </a:extLst>
          </p:cNvPr>
          <p:cNvSpPr txBox="1"/>
          <p:nvPr/>
        </p:nvSpPr>
        <p:spPr>
          <a:xfrm>
            <a:off x="415636" y="1222450"/>
            <a:ext cx="11326420" cy="312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/>
              <a:t>분석 목적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설문 데이터를 기반으로 직업과 연관이 높은 설문지 문항 분석 및 </a:t>
            </a:r>
            <a:r>
              <a:rPr lang="ko-KR" altLang="en-US" sz="1400" dirty="0" err="1"/>
              <a:t>영향변수를</a:t>
            </a:r>
            <a:r>
              <a:rPr lang="ko-KR" altLang="en-US" sz="1400" dirty="0"/>
              <a:t> 발굴하여 </a:t>
            </a:r>
            <a:r>
              <a:rPr lang="ko-KR" altLang="en-US" sz="2000" b="1" dirty="0" err="1">
                <a:solidFill>
                  <a:srgbClr val="FF0000"/>
                </a:solidFill>
              </a:rPr>
              <a:t>직업추천</a:t>
            </a:r>
            <a:r>
              <a:rPr lang="ko-KR" altLang="en-US" sz="2000" b="1" dirty="0">
                <a:solidFill>
                  <a:srgbClr val="FF0000"/>
                </a:solidFill>
              </a:rPr>
              <a:t> 모델을 제시</a:t>
            </a:r>
            <a:r>
              <a:rPr lang="ko-KR" altLang="en-US" sz="1400" dirty="0"/>
              <a:t>하고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직업 연관성이 높은 </a:t>
            </a:r>
            <a:r>
              <a:rPr lang="ko-KR" altLang="en-US" sz="2000" b="1" dirty="0">
                <a:solidFill>
                  <a:srgbClr val="FF0000"/>
                </a:solidFill>
              </a:rPr>
              <a:t>직무능력을 탐색 </a:t>
            </a:r>
            <a:r>
              <a:rPr lang="ko-KR" altLang="en-US" sz="1400" dirty="0"/>
              <a:t>하고자 함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/>
              <a:t>데이터 개요</a:t>
            </a: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sz="20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E3112F5-0833-C94C-BE4C-D6A3AF1BE1F0}"/>
              </a:ext>
            </a:extLst>
          </p:cNvPr>
          <p:cNvSpPr/>
          <p:nvPr/>
        </p:nvSpPr>
        <p:spPr>
          <a:xfrm>
            <a:off x="610953" y="3516160"/>
            <a:ext cx="5472000" cy="1512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2017</a:t>
            </a:r>
            <a:r>
              <a:rPr lang="ko-KR" altLang="en-US" sz="1400" b="1" dirty="0">
                <a:solidFill>
                  <a:schemeClr val="tx1"/>
                </a:solidFill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일반업무활동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" altLang="ko-KR" sz="1400" b="1" dirty="0">
                <a:solidFill>
                  <a:srgbClr val="0070C0"/>
                </a:solidFill>
              </a:rPr>
              <a:t>156 Columns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aq</a:t>
            </a:r>
            <a:r>
              <a:rPr lang="en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업무활동과</a:t>
            </a:r>
            <a:r>
              <a:rPr lang="ko-KR" altLang="en-US" sz="1400" dirty="0">
                <a:solidFill>
                  <a:schemeClr val="tx1"/>
                </a:solidFill>
              </a:rPr>
              <a:t> 관련된 </a:t>
            </a:r>
            <a:r>
              <a:rPr lang="en-US" altLang="ko-KR" sz="1400" dirty="0">
                <a:solidFill>
                  <a:schemeClr val="tx1"/>
                </a:solidFill>
              </a:rPr>
              <a:t>82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bq</a:t>
            </a:r>
            <a:r>
              <a:rPr lang="en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직업과 관련된 </a:t>
            </a:r>
            <a:r>
              <a:rPr lang="en-US" altLang="ko-KR" sz="1400" dirty="0">
                <a:solidFill>
                  <a:schemeClr val="tx1"/>
                </a:solidFill>
              </a:rPr>
              <a:t>72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BC0B40A-C2D7-B24A-9CCC-B87EA7D0B2D3}"/>
              </a:ext>
            </a:extLst>
          </p:cNvPr>
          <p:cNvSpPr/>
          <p:nvPr/>
        </p:nvSpPr>
        <p:spPr>
          <a:xfrm>
            <a:off x="6258483" y="3516160"/>
            <a:ext cx="5472000" cy="1512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2018</a:t>
            </a:r>
            <a:r>
              <a:rPr lang="ko-KR" altLang="en-US" sz="1400" b="1" dirty="0">
                <a:solidFill>
                  <a:schemeClr val="tx1"/>
                </a:solidFill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업무환경 및 흥미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" altLang="ko-KR" sz="1400" b="1" dirty="0">
                <a:solidFill>
                  <a:srgbClr val="0070C0"/>
                </a:solidFill>
              </a:rPr>
              <a:t>141 Column</a:t>
            </a:r>
            <a:r>
              <a:rPr lang="en-US" altLang="ko-KR" sz="1400" b="1" dirty="0">
                <a:solidFill>
                  <a:srgbClr val="0070C0"/>
                </a:solidFill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cq</a:t>
            </a:r>
            <a:r>
              <a:rPr lang="en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업무환경과 관련된 </a:t>
            </a:r>
            <a:r>
              <a:rPr lang="en-US" altLang="ko-KR" sz="1400" dirty="0">
                <a:solidFill>
                  <a:schemeClr val="tx1"/>
                </a:solidFill>
              </a:rPr>
              <a:t>57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iq</a:t>
            </a:r>
            <a:r>
              <a:rPr lang="en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흥미와 관련된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bq</a:t>
            </a:r>
            <a:r>
              <a:rPr lang="en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직업과 관련된 </a:t>
            </a:r>
            <a:r>
              <a:rPr lang="en-US" altLang="ko-KR" sz="1400" dirty="0">
                <a:solidFill>
                  <a:schemeClr val="tx1"/>
                </a:solidFill>
              </a:rPr>
              <a:t>66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00E0CA6-2BCC-B746-9662-CC89C6DF342B}"/>
              </a:ext>
            </a:extLst>
          </p:cNvPr>
          <p:cNvSpPr/>
          <p:nvPr/>
        </p:nvSpPr>
        <p:spPr>
          <a:xfrm>
            <a:off x="610953" y="5136160"/>
            <a:ext cx="5472000" cy="1512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2019</a:t>
            </a:r>
            <a:r>
              <a:rPr lang="ko-KR" altLang="en-US" sz="1400" b="1" dirty="0">
                <a:solidFill>
                  <a:schemeClr val="tx1"/>
                </a:solidFill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지식 및 성격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" altLang="ko-KR" sz="1400" b="1" dirty="0">
                <a:solidFill>
                  <a:srgbClr val="0070C0"/>
                </a:solidFill>
              </a:rPr>
              <a:t>153 Columns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sq: </a:t>
            </a:r>
            <a:r>
              <a:rPr lang="ko-KR" altLang="en-US" sz="1400" dirty="0">
                <a:solidFill>
                  <a:schemeClr val="tx1"/>
                </a:solidFill>
              </a:rPr>
              <a:t>성격과 관련된 </a:t>
            </a:r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kq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지식과 관련된 </a:t>
            </a:r>
            <a:r>
              <a:rPr lang="en-US" altLang="ko-KR" sz="1400" dirty="0">
                <a:solidFill>
                  <a:schemeClr val="tx1"/>
                </a:solidFill>
              </a:rPr>
              <a:t>66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bq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직업과 관련된 </a:t>
            </a:r>
            <a:r>
              <a:rPr lang="en-US" altLang="ko-KR" sz="1400" dirty="0">
                <a:solidFill>
                  <a:schemeClr val="tx1"/>
                </a:solidFill>
              </a:rPr>
              <a:t>69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0506E6D-D02B-E848-854A-4DF522A75A0B}"/>
              </a:ext>
            </a:extLst>
          </p:cNvPr>
          <p:cNvSpPr/>
          <p:nvPr/>
        </p:nvSpPr>
        <p:spPr>
          <a:xfrm>
            <a:off x="6258483" y="5136160"/>
            <a:ext cx="5472000" cy="1512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2020</a:t>
            </a:r>
            <a:r>
              <a:rPr lang="ko-KR" altLang="en-US" sz="1400" b="1" dirty="0">
                <a:solidFill>
                  <a:schemeClr val="tx1"/>
                </a:solidFill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업무수행능력 및 가치관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" altLang="ko-KR" sz="1400" b="1" dirty="0">
                <a:solidFill>
                  <a:srgbClr val="0070C0"/>
                </a:solidFill>
              </a:rPr>
              <a:t>185 Columns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saq</a:t>
            </a:r>
            <a:r>
              <a:rPr lang="en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업무수행능력과 관련된 </a:t>
            </a:r>
            <a:r>
              <a:rPr lang="en-US" altLang="ko-KR" sz="1400" dirty="0">
                <a:solidFill>
                  <a:schemeClr val="tx1"/>
                </a:solidFill>
              </a:rPr>
              <a:t>88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vq</a:t>
            </a:r>
            <a:r>
              <a:rPr lang="en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가치관과 관련된 </a:t>
            </a:r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" altLang="ko-KR" sz="1400" dirty="0" err="1">
                <a:solidFill>
                  <a:schemeClr val="tx1"/>
                </a:solidFill>
              </a:rPr>
              <a:t>bq</a:t>
            </a:r>
            <a:r>
              <a:rPr lang="en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직업과 관련된 </a:t>
            </a:r>
            <a:r>
              <a:rPr lang="en-US" altLang="ko-KR" sz="1400" dirty="0">
                <a:solidFill>
                  <a:schemeClr val="tx1"/>
                </a:solidFill>
              </a:rPr>
              <a:t>82</a:t>
            </a:r>
            <a:r>
              <a:rPr lang="ko-KR" altLang="en-US" sz="1400" dirty="0">
                <a:solidFill>
                  <a:schemeClr val="tx1"/>
                </a:solidFill>
              </a:rPr>
              <a:t>개 항목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8401-2EB5-F641-ACFA-FC35297DA61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1.</a:t>
            </a:r>
            <a:r>
              <a:rPr lang="ko-KR" altLang="en-US" sz="2400" b="1" kern="0" dirty="0">
                <a:solidFill>
                  <a:prstClr val="white"/>
                </a:solidFill>
              </a:rPr>
              <a:t> 분석 목적 및 데이터 개요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165441-44E8-2140-8D4E-0541A26CDBFE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00EC3485-4BF6-3545-9425-911EE8A27C5E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02453EC2-AA0B-FC44-87B9-546D84417DC0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D0C43B6B-47D3-B54A-A7B7-8BEE72A8699A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5C569AE4-2FCC-F543-AB70-8FC7A3D5B14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1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400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1)</a:t>
            </a:r>
            <a:r>
              <a:rPr kumimoji="1" lang="ko-KR" altLang="en-US" sz="2000" dirty="0"/>
              <a:t> 공백 및 </a:t>
            </a:r>
            <a:r>
              <a:rPr kumimoji="1" lang="en" altLang="ko-KR" sz="2000" dirty="0"/>
              <a:t>NULL </a:t>
            </a:r>
            <a:r>
              <a:rPr kumimoji="1" lang="ko-KR" altLang="en-US" sz="2000" dirty="0"/>
              <a:t>처리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/>
              <a:t>Dataset</a:t>
            </a:r>
            <a:r>
              <a:rPr kumimoji="1" lang="ko-KR" altLang="en-US" sz="1600" dirty="0"/>
              <a:t>에 존재하는 공백</a:t>
            </a:r>
            <a:r>
              <a:rPr kumimoji="1" lang="en-US" altLang="ko-KR" sz="1600" dirty="0"/>
              <a:t>(space)</a:t>
            </a:r>
            <a:r>
              <a:rPr kumimoji="1" lang="ko-KR" altLang="en-US" sz="1600" dirty="0"/>
              <a:t>와 </a:t>
            </a:r>
            <a:r>
              <a:rPr kumimoji="1" lang="ko-KR" altLang="en-US" sz="1600" dirty="0" err="1"/>
              <a:t>결측치</a:t>
            </a:r>
            <a:r>
              <a:rPr kumimoji="1" lang="en-US" altLang="ko-KR" sz="1600" dirty="0"/>
              <a:t>(NA) </a:t>
            </a:r>
            <a:r>
              <a:rPr kumimoji="1" lang="ko-KR" altLang="en-US" sz="1600" dirty="0"/>
              <a:t>값 </a:t>
            </a: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대체</a:t>
            </a:r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2)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없다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처리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/>
              <a:t>‘</a:t>
            </a:r>
            <a:r>
              <a:rPr kumimoji="1" lang="ko-KR" altLang="en-US" sz="1600" dirty="0" err="1"/>
              <a:t>없다’라는</a:t>
            </a:r>
            <a:r>
              <a:rPr kumimoji="1" lang="ko-KR" altLang="en-US" sz="1600" dirty="0"/>
              <a:t> 의미로 답변한 경우 </a:t>
            </a: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대체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B2B84B-0FB5-A648-A762-219AD77A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08" y="2230970"/>
            <a:ext cx="43688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7FB2F9A-2CDA-534D-8D25-861C598B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780" y="2230970"/>
            <a:ext cx="38862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C96A148-6E9D-6847-9F7E-EB919D25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08" y="4530671"/>
            <a:ext cx="9360000" cy="11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8FBADD-D99B-3F46-8DF2-5B5B4EE13234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E462AE9-DCBA-8044-B645-5AE9FE67605E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3381A853-FB1F-034A-B1E0-130CD018C620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E51D4C2-4940-1848-A5BD-A34AC5A4AAE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9BEB077-5634-7548-840E-4165B2E74536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B10C529-EF51-7D48-8CCA-68F253C88424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8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776364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3)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로직에</a:t>
            </a:r>
            <a:r>
              <a:rPr kumimoji="1" lang="ko-KR" altLang="en-US" sz="2000" dirty="0"/>
              <a:t> 맞지 않는 답변 처리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설문지 구조</a:t>
            </a:r>
            <a:r>
              <a:rPr lang="en-US" altLang="ko-KR" sz="1600" dirty="0"/>
              <a:t>: 1</a:t>
            </a:r>
            <a:r>
              <a:rPr lang="ko-KR" altLang="en-US" sz="1600" dirty="0"/>
              <a:t>번 문항에 중요하지 않다</a:t>
            </a:r>
            <a:r>
              <a:rPr lang="en-US" altLang="ko-KR" sz="1600" dirty="0"/>
              <a:t>(1)</a:t>
            </a:r>
            <a:r>
              <a:rPr lang="ko-KR" altLang="en-US" sz="1600" dirty="0"/>
              <a:t>을 선택하는 경우</a:t>
            </a:r>
            <a:r>
              <a:rPr lang="en-US" altLang="ko-KR" sz="1600" dirty="0"/>
              <a:t>, 2</a:t>
            </a:r>
            <a:r>
              <a:rPr lang="ko-KR" altLang="en-US" sz="1600" dirty="0"/>
              <a:t>번 문항에 응답하지 않도록</a:t>
            </a:r>
            <a:r>
              <a:rPr lang="en-US" altLang="ko-KR" sz="1600" dirty="0"/>
              <a:t>(0) </a:t>
            </a:r>
            <a:r>
              <a:rPr lang="ko-KR" altLang="en-US" sz="1600" dirty="0"/>
              <a:t>설계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b="1" dirty="0">
                <a:highlight>
                  <a:srgbClr val="FFFF00"/>
                </a:highlight>
              </a:rPr>
              <a:t>Case1)</a:t>
            </a:r>
            <a:r>
              <a:rPr kumimoji="1" lang="ko-KR" altLang="en-US" sz="1600" dirty="0">
                <a:highlight>
                  <a:srgbClr val="FFFF00"/>
                </a:highlight>
              </a:rPr>
              <a:t> </a:t>
            </a:r>
            <a:r>
              <a:rPr kumimoji="1" lang="en-US" altLang="ko-KR" sz="1600" dirty="0">
                <a:highlight>
                  <a:srgbClr val="FFFF00"/>
                </a:highlight>
              </a:rPr>
              <a:t>1</a:t>
            </a:r>
            <a:r>
              <a:rPr kumimoji="1" lang="ko-KR" altLang="en-US" sz="1600" dirty="0">
                <a:highlight>
                  <a:srgbClr val="FFFF00"/>
                </a:highlight>
              </a:rPr>
              <a:t>번 문항의 값이 </a:t>
            </a:r>
            <a:r>
              <a:rPr kumimoji="1" lang="en-US" altLang="ko-KR" sz="1600" dirty="0">
                <a:highlight>
                  <a:srgbClr val="FFFF00"/>
                </a:highlight>
              </a:rPr>
              <a:t>1</a:t>
            </a:r>
            <a:r>
              <a:rPr kumimoji="1" lang="ko-KR" altLang="en-US" sz="1600" dirty="0">
                <a:highlight>
                  <a:srgbClr val="FFFF00"/>
                </a:highlight>
              </a:rPr>
              <a:t>인데 </a:t>
            </a:r>
            <a:r>
              <a:rPr kumimoji="1" lang="en-US" altLang="ko-KR" sz="1600" dirty="0">
                <a:highlight>
                  <a:srgbClr val="FFFF00"/>
                </a:highlight>
              </a:rPr>
              <a:t>2</a:t>
            </a:r>
            <a:r>
              <a:rPr kumimoji="1" lang="ko-KR" altLang="en-US" sz="1600" dirty="0">
                <a:highlight>
                  <a:srgbClr val="FFFF00"/>
                </a:highlight>
              </a:rPr>
              <a:t>번 문항에 답변을 한 경우 </a:t>
            </a:r>
            <a:r>
              <a:rPr kumimoji="1" lang="ko-KR" altLang="en-US" sz="1600" b="1" dirty="0"/>
              <a:t>→ </a:t>
            </a:r>
            <a:r>
              <a:rPr kumimoji="1" lang="ko-KR" altLang="en-US" sz="1600" b="1" dirty="0" err="1"/>
              <a:t>로직에</a:t>
            </a:r>
            <a:r>
              <a:rPr kumimoji="1" lang="ko-KR" altLang="en-US" sz="1600" b="1" dirty="0"/>
              <a:t> 맞게 </a:t>
            </a:r>
            <a:r>
              <a:rPr kumimoji="1" lang="en-US" altLang="ko-KR" sz="1600" b="1" dirty="0"/>
              <a:t>0</a:t>
            </a:r>
            <a:r>
              <a:rPr kumimoji="1" lang="ko-KR" altLang="en-US" sz="1600" b="1" dirty="0" err="1"/>
              <a:t>으로</a:t>
            </a:r>
            <a:r>
              <a:rPr kumimoji="1" lang="ko-KR" altLang="en-US" sz="1600" b="1" dirty="0"/>
              <a:t> 수정</a:t>
            </a: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b="1" dirty="0">
                <a:highlight>
                  <a:srgbClr val="FFFF00"/>
                </a:highlight>
              </a:rPr>
              <a:t>Case2)</a:t>
            </a:r>
            <a:r>
              <a:rPr kumimoji="1" lang="ko-KR" altLang="en-US" sz="1600" dirty="0">
                <a:highlight>
                  <a:srgbClr val="FFFF00"/>
                </a:highlight>
              </a:rPr>
              <a:t> </a:t>
            </a:r>
            <a:r>
              <a:rPr kumimoji="1" lang="en-US" altLang="ko-KR" sz="1600" dirty="0">
                <a:highlight>
                  <a:srgbClr val="FFFF00"/>
                </a:highlight>
              </a:rPr>
              <a:t>1</a:t>
            </a:r>
            <a:r>
              <a:rPr kumimoji="1" lang="ko-KR" altLang="en-US" sz="1600" dirty="0">
                <a:highlight>
                  <a:srgbClr val="FFFF00"/>
                </a:highlight>
              </a:rPr>
              <a:t>번 문항의 값이 </a:t>
            </a:r>
            <a:r>
              <a:rPr kumimoji="1" lang="en-US" altLang="ko-KR" sz="1600" dirty="0">
                <a:highlight>
                  <a:srgbClr val="FFFF00"/>
                </a:highlight>
              </a:rPr>
              <a:t>1</a:t>
            </a:r>
            <a:r>
              <a:rPr kumimoji="1" lang="ko-KR" altLang="en-US" sz="1600" dirty="0">
                <a:highlight>
                  <a:srgbClr val="FFFF00"/>
                </a:highlight>
              </a:rPr>
              <a:t>이 아닌데 </a:t>
            </a:r>
            <a:r>
              <a:rPr kumimoji="1" lang="en-US" altLang="ko-KR" sz="1600" dirty="0">
                <a:highlight>
                  <a:srgbClr val="FFFF00"/>
                </a:highlight>
              </a:rPr>
              <a:t>2</a:t>
            </a:r>
            <a:r>
              <a:rPr kumimoji="1" lang="ko-KR" altLang="en-US" sz="1600" dirty="0">
                <a:highlight>
                  <a:srgbClr val="FFFF00"/>
                </a:highlight>
              </a:rPr>
              <a:t>번 문항에 답변을 안 한 경우 </a:t>
            </a:r>
            <a:r>
              <a:rPr kumimoji="1" lang="ko-KR" altLang="en-US" sz="1600" b="1" dirty="0"/>
              <a:t>→ 산업별</a:t>
            </a:r>
            <a:r>
              <a:rPr kumimoji="1" lang="en-US" altLang="ko-KR" sz="1600" b="1" dirty="0"/>
              <a:t>, </a:t>
            </a:r>
            <a:r>
              <a:rPr kumimoji="1" lang="ko-KR" altLang="en-US" sz="1600" b="1" dirty="0" err="1"/>
              <a:t>업체유형별</a:t>
            </a:r>
            <a:r>
              <a:rPr kumimoji="1" lang="en-US" altLang="ko-KR" sz="1600" b="1" dirty="0"/>
              <a:t>(</a:t>
            </a:r>
            <a:r>
              <a:rPr kumimoji="1" lang="en" altLang="ko-KR" sz="1600" b="1" dirty="0"/>
              <a:t>bq_1, bq2) </a:t>
            </a:r>
            <a:r>
              <a:rPr kumimoji="1" lang="ko-KR" altLang="en-US" sz="1600" b="1" dirty="0"/>
              <a:t>평균으로 대체</a:t>
            </a:r>
            <a:br>
              <a:rPr kumimoji="1" lang="ko-KR" altLang="en-US" dirty="0">
                <a:highlight>
                  <a:srgbClr val="FFFF00"/>
                </a:highlight>
              </a:rPr>
            </a:br>
            <a:endParaRPr kumimoji="1" lang="en-US" altLang="ko-KR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1E32FD-3D28-464A-B5E9-D2B3E3B35AE4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CE4768-478F-CF41-9AAC-F53B667081D4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512A8E7-5BCC-944E-988C-37E0BC91F7C1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735127F7-8A5E-4843-80BF-550F3437CDE3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8148925B-E0A3-B84F-B22C-5536DC6DCE38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4D038F9D-034C-4B40-9BDF-A149F561AB55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0FAB2FB-8812-194A-BDEE-887EA8C8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0" y="2525045"/>
            <a:ext cx="7560000" cy="5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1B6F15B-ABF2-C147-B39E-63038103E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1"/>
          <a:stretch/>
        </p:blipFill>
        <p:spPr bwMode="auto">
          <a:xfrm>
            <a:off x="952190" y="3677505"/>
            <a:ext cx="8483600" cy="15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4CBA8906-7D3D-4C47-B4FE-0D10B5675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86"/>
          <a:stretch/>
        </p:blipFill>
        <p:spPr bwMode="auto">
          <a:xfrm>
            <a:off x="952190" y="5317034"/>
            <a:ext cx="7696200" cy="13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1E87E4C-2931-6144-BAF8-23EEABBB46A6}"/>
              </a:ext>
            </a:extLst>
          </p:cNvPr>
          <p:cNvSpPr/>
          <p:nvPr/>
        </p:nvSpPr>
        <p:spPr>
          <a:xfrm>
            <a:off x="1238937" y="5271072"/>
            <a:ext cx="826929" cy="14135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864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535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4)</a:t>
            </a:r>
            <a:r>
              <a:rPr kumimoji="1" lang="ko-KR" altLang="en-US" sz="2000" dirty="0"/>
              <a:t> 이상 데이터 처리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/>
              <a:t>밀린 데이터 처리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b="1" dirty="0">
                <a:highlight>
                  <a:srgbClr val="FFFF00"/>
                </a:highlight>
              </a:rPr>
              <a:t>Case1)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</a:t>
            </a:r>
            <a:r>
              <a:rPr kumimoji="1" lang="ko-KR" altLang="en-US" sz="1600" dirty="0">
                <a:highlight>
                  <a:srgbClr val="FFFF00"/>
                </a:highlight>
              </a:rPr>
              <a:t>어느 문항부터 밀렸는지 알 수 있는 경우</a:t>
            </a:r>
            <a:r>
              <a:rPr kumimoji="1" lang="ko-KR" altLang="en-US" sz="1600" dirty="0"/>
              <a:t> 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→  </a:t>
            </a:r>
            <a:r>
              <a:rPr kumimoji="1" lang="ko-KR" altLang="en-US" sz="1600" b="1" dirty="0"/>
              <a:t>원래 위치로 복원 후</a:t>
            </a:r>
            <a:r>
              <a:rPr kumimoji="1" lang="en-US" altLang="ko-KR" sz="1600" b="1" dirty="0"/>
              <a:t>, </a:t>
            </a:r>
            <a:r>
              <a:rPr kumimoji="1" lang="ko-KR" altLang="en-US" sz="1600" b="1" dirty="0"/>
              <a:t>밀린 첫 문항은 무응답으로 처리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     </a:t>
            </a:r>
            <a:r>
              <a:rPr kumimoji="1" lang="en-US" altLang="ko-KR" sz="1400" dirty="0"/>
              <a:t>2018</a:t>
            </a:r>
            <a:r>
              <a:rPr kumimoji="1" lang="ko-KR" altLang="en-US" sz="1400" dirty="0"/>
              <a:t>년 </a:t>
            </a:r>
            <a:r>
              <a:rPr kumimoji="1" lang="en-US" altLang="ko-KR" sz="1400" dirty="0"/>
              <a:t>Train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35</a:t>
            </a:r>
            <a:r>
              <a:rPr kumimoji="1" lang="ko-KR" altLang="en-US" sz="1400" dirty="0"/>
              <a:t>건</a:t>
            </a:r>
            <a:r>
              <a:rPr kumimoji="1" lang="en-US" altLang="ko-KR" sz="1400" dirty="0"/>
              <a:t>, Test </a:t>
            </a:r>
            <a:r>
              <a:rPr kumimoji="1" lang="ko-KR" altLang="en-US" sz="1400" dirty="0"/>
              <a:t>데이터에 </a:t>
            </a:r>
            <a:r>
              <a:rPr kumimoji="1" lang="en-US" altLang="ko-KR" sz="1400" dirty="0"/>
              <a:t>33</a:t>
            </a:r>
            <a:r>
              <a:rPr kumimoji="1" lang="ko-KR" altLang="en-US" sz="1400" dirty="0"/>
              <a:t>건 존재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     </a:t>
            </a:r>
            <a:r>
              <a:rPr kumimoji="1" lang="en-US" altLang="ko-KR" sz="1400" dirty="0"/>
              <a:t>2019</a:t>
            </a:r>
            <a:r>
              <a:rPr kumimoji="1" lang="ko-KR" altLang="en-US" sz="1400" dirty="0"/>
              <a:t>년 </a:t>
            </a:r>
            <a:r>
              <a:rPr kumimoji="1" lang="en-US" altLang="ko-KR" sz="1400" dirty="0"/>
              <a:t>Test data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4</a:t>
            </a:r>
            <a:r>
              <a:rPr kumimoji="1" lang="ko-KR" altLang="en-US" sz="1400" dirty="0"/>
              <a:t>건 존재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b="1" dirty="0">
                <a:highlight>
                  <a:srgbClr val="FFFF00"/>
                </a:highlight>
              </a:rPr>
              <a:t>Case2)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</a:t>
            </a:r>
            <a:r>
              <a:rPr kumimoji="1" lang="ko-KR" altLang="en-US" sz="1600" dirty="0">
                <a:highlight>
                  <a:srgbClr val="FFFF00"/>
                </a:highlight>
              </a:rPr>
              <a:t>어느 문항부터 밀렸는지 알 수 없는 경우 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→  </a:t>
            </a:r>
            <a:r>
              <a:rPr kumimoji="1" lang="ko-KR" altLang="en-US" sz="1600" b="1" dirty="0"/>
              <a:t>데이터 신뢰도를 위해 삭제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     </a:t>
            </a:r>
            <a:r>
              <a:rPr kumimoji="1" lang="en-US" altLang="ko-KR" sz="1400" dirty="0"/>
              <a:t>2018</a:t>
            </a:r>
            <a:r>
              <a:rPr kumimoji="1" lang="ko-KR" altLang="en-US" sz="1400" dirty="0"/>
              <a:t>년 </a:t>
            </a:r>
            <a:r>
              <a:rPr kumimoji="1" lang="en-US" altLang="ko-KR" sz="1400" dirty="0"/>
              <a:t>Train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4</a:t>
            </a:r>
            <a:r>
              <a:rPr kumimoji="1" lang="ko-KR" altLang="en-US" sz="1400" dirty="0"/>
              <a:t>건 존재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     </a:t>
            </a:r>
            <a:r>
              <a:rPr kumimoji="1" lang="en-US" altLang="ko-KR" sz="1400" dirty="0"/>
              <a:t>2019</a:t>
            </a:r>
            <a:r>
              <a:rPr kumimoji="1" lang="ko-KR" altLang="en-US" sz="1400" dirty="0"/>
              <a:t>년 </a:t>
            </a:r>
            <a:r>
              <a:rPr kumimoji="1" lang="en-US" altLang="ko-KR" sz="1400" dirty="0"/>
              <a:t>Train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10</a:t>
            </a:r>
            <a:r>
              <a:rPr kumimoji="1" lang="ko-KR" altLang="en-US" sz="1400" dirty="0"/>
              <a:t>건 존재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prstClr val="black"/>
                </a:solidFill>
              </a:rPr>
              <a:t>잘못 입력된 </a:t>
            </a:r>
            <a:r>
              <a:rPr kumimoji="1" lang="ko-KR" altLang="en-US" sz="2000" dirty="0" err="1">
                <a:solidFill>
                  <a:prstClr val="black"/>
                </a:solidFill>
              </a:rPr>
              <a:t>컬럼명</a:t>
            </a:r>
            <a:r>
              <a:rPr kumimoji="1" lang="ko-KR" altLang="en-US" sz="2000" dirty="0">
                <a:solidFill>
                  <a:prstClr val="black"/>
                </a:solidFill>
              </a:rPr>
              <a:t> 스와핑</a:t>
            </a:r>
            <a:endParaRPr kumimoji="1" lang="en-US" altLang="ko-KR" sz="20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olidFill>
                  <a:prstClr val="black"/>
                </a:solidFill>
              </a:rPr>
              <a:t>    2017</a:t>
            </a:r>
            <a:r>
              <a:rPr kumimoji="1" lang="ko-KR" altLang="en-US" sz="1600" dirty="0">
                <a:solidFill>
                  <a:prstClr val="black"/>
                </a:solidFill>
              </a:rPr>
              <a:t>년 </a:t>
            </a:r>
            <a:r>
              <a:rPr kumimoji="1" lang="en-US" altLang="ko-KR" sz="1600" dirty="0">
                <a:solidFill>
                  <a:prstClr val="black"/>
                </a:solidFill>
              </a:rPr>
              <a:t>Train/Test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</a:rPr>
              <a:t>Data 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bq41_2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       bq41_3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64214CB-F180-5542-BA9E-461D964A6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/>
          <a:stretch/>
        </p:blipFill>
        <p:spPr bwMode="auto">
          <a:xfrm>
            <a:off x="6320588" y="2140235"/>
            <a:ext cx="5704751" cy="42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C0AC2E-A629-6544-BD85-DA2B6C2DC5A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02ACC1-4FEB-004F-A8F1-46C27E89B8B3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0EF5A44A-72A9-4A45-8675-727F1A59329E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129DDF9-04D7-9F4A-B0F3-949F2FD1DFC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C3145E99-E75F-DD49-9A3B-008855CFC151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8487858D-CFB9-294E-BE7A-DDE7FCC27FA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EBA6EA-5C79-CA4F-8329-EDD031B140DD}"/>
              </a:ext>
            </a:extLst>
          </p:cNvPr>
          <p:cNvCxnSpPr>
            <a:cxnSpLocks/>
          </p:cNvCxnSpPr>
          <p:nvPr/>
        </p:nvCxnSpPr>
        <p:spPr>
          <a:xfrm>
            <a:off x="4216398" y="6325558"/>
            <a:ext cx="355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E739C-6941-714C-BC57-7CFAB604B9FB}"/>
              </a:ext>
            </a:extLst>
          </p:cNvPr>
          <p:cNvSpPr/>
          <p:nvPr/>
        </p:nvSpPr>
        <p:spPr>
          <a:xfrm>
            <a:off x="6320588" y="1832458"/>
            <a:ext cx="2417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밀린 답변 원상복구 함수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16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538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5)</a:t>
            </a:r>
            <a:r>
              <a:rPr kumimoji="1" lang="ko-KR" altLang="en-US" sz="2000" dirty="0"/>
              <a:t> 불필요한 변수 제거 및 통합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/>
              <a:t>서술형 문항에 관련된 </a:t>
            </a:r>
            <a:r>
              <a:rPr kumimoji="1" lang="ko-KR" altLang="en-US" sz="1600" b="1" dirty="0"/>
              <a:t>변수 삭제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/>
              <a:t>의미론적으로 동일한 문항들에 대하여 </a:t>
            </a:r>
            <a:r>
              <a:rPr kumimoji="1" lang="ko-KR" altLang="en-US" sz="1600" b="1" dirty="0"/>
              <a:t>평균 처리</a:t>
            </a:r>
            <a:endParaRPr kumimoji="1" lang="en-US" altLang="ko-KR" sz="16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/>
              <a:t>일반업무활동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업무환경 및 흥미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지식 및 성격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업무수행능력 및 가치관 관련 문항에서 수준 관련 </a:t>
            </a:r>
            <a:r>
              <a:rPr kumimoji="1" lang="ko-KR" altLang="en-US" sz="1600" b="1" dirty="0"/>
              <a:t>변수 삭제</a:t>
            </a:r>
            <a:endParaRPr kumimoji="1" lang="en-US" altLang="ko-KR" sz="16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C2C798-824C-5741-9CC6-39F58385CB0F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1F36E0-B063-8645-B8FE-A3E9ADB80AA1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B889FA90-12B6-8945-8FF3-336C142606F0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ACDF221-5F0B-134B-ADBA-A9D911EDD5D6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6BDC79F-A233-C144-9B0E-F8F75DD1E8BD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E9A0AB0A-FF91-AA4F-AF7D-E89E8497BABF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7B69C05-F29B-5D4F-A2A3-EF5C5315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6" y="2116688"/>
            <a:ext cx="10800000" cy="4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89AB0959-652C-1246-AEFA-6A2249AF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6" y="3253938"/>
            <a:ext cx="10080000" cy="11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B3F070A-9F97-D94D-9617-10848700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6" y="5471805"/>
            <a:ext cx="7200000" cy="6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2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252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6)</a:t>
            </a:r>
            <a:r>
              <a:rPr kumimoji="1" lang="ko-KR" altLang="en-US" sz="2000" dirty="0"/>
              <a:t> 나이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연봉 그룹화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/>
              <a:t>나이와 연봉 변수</a:t>
            </a:r>
            <a:r>
              <a:rPr lang="en-US" altLang="ko-KR" sz="1600" dirty="0"/>
              <a:t>: </a:t>
            </a:r>
            <a:r>
              <a:rPr lang="ko-KR" altLang="en-US" sz="1600" b="1" dirty="0"/>
              <a:t>범주형 변수</a:t>
            </a:r>
            <a:r>
              <a:rPr lang="ko-KR" altLang="en-US" sz="1600" dirty="0"/>
              <a:t>로 변환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EFA76A-6F29-F64B-B906-A612A86E9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0"/>
          <a:stretch/>
        </p:blipFill>
        <p:spPr bwMode="auto">
          <a:xfrm>
            <a:off x="6476444" y="3748270"/>
            <a:ext cx="251889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855B93A-EFF5-964E-9BBE-5B4A0BFC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09" y="2144910"/>
            <a:ext cx="86360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FA7DBB-CE21-6E48-B854-5EDC2683A93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A8D2B7-3531-614F-AE73-2DB857005A0A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86FE612-04D8-3C4A-B44C-A7EB513FFA79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C6C5AF39-CD33-E848-A5B5-E440D241A7DE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D2D68CA-A789-FB4B-B1A3-9D31563B1B40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D289D53-F263-5F45-83C3-38092D632DD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54089A99-8878-C346-BDED-3B910F10C2C5}"/>
              </a:ext>
            </a:extLst>
          </p:cNvPr>
          <p:cNvSpPr/>
          <p:nvPr/>
        </p:nvSpPr>
        <p:spPr>
          <a:xfrm>
            <a:off x="3142456" y="4962699"/>
            <a:ext cx="360000" cy="54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99750F-7613-294C-B343-61F5AA8C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17550"/>
              </p:ext>
            </p:extLst>
          </p:nvPr>
        </p:nvGraphicFramePr>
        <p:xfrm>
          <a:off x="3543907" y="4152699"/>
          <a:ext cx="2534939" cy="2160000"/>
        </p:xfrm>
        <a:graphic>
          <a:graphicData uri="http://schemas.openxmlformats.org/drawingml/2006/table">
            <a:tbl>
              <a:tblPr/>
              <a:tblGrid>
                <a:gridCol w="1772939">
                  <a:extLst>
                    <a:ext uri="{9D8B030D-6E8A-4147-A177-3AD203B41FA5}">
                      <a16:colId xmlns:a16="http://schemas.microsoft.com/office/drawing/2014/main" val="32491199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918742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범주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5367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882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이상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미만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947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이상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미만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304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066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이상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33347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4F7813C-1FA0-E348-BBFD-F9AD6A460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45397"/>
              </p:ext>
            </p:extLst>
          </p:nvPr>
        </p:nvGraphicFramePr>
        <p:xfrm>
          <a:off x="9392934" y="4212044"/>
          <a:ext cx="2534939" cy="2141220"/>
        </p:xfrm>
        <a:graphic>
          <a:graphicData uri="http://schemas.openxmlformats.org/drawingml/2006/table">
            <a:tbl>
              <a:tblPr/>
              <a:tblGrid>
                <a:gridCol w="1772939">
                  <a:extLst>
                    <a:ext uri="{9D8B030D-6E8A-4147-A177-3AD203B41FA5}">
                      <a16:colId xmlns:a16="http://schemas.microsoft.com/office/drawing/2014/main" val="32491199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91874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범주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536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미만</a:t>
                      </a:r>
                      <a:endParaRPr lang="ko-KR" altLang="en-US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8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이상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미만</a:t>
                      </a:r>
                      <a:endParaRPr lang="ko-KR" altLang="en-US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9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이상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미만</a:t>
                      </a:r>
                      <a:endParaRPr lang="ko-KR" altLang="en-US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304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이상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미만</a:t>
                      </a:r>
                      <a:endParaRPr lang="ko-KR" altLang="en-US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06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이상</a:t>
                      </a:r>
                      <a:endParaRPr lang="ko-KR" altLang="en-US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333470"/>
                  </a:ext>
                </a:extLst>
              </a:tr>
            </a:tbl>
          </a:graphicData>
        </a:graphic>
      </p:graphicFrame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58A48FBB-1627-694F-B991-2D645FF1C2DF}"/>
              </a:ext>
            </a:extLst>
          </p:cNvPr>
          <p:cNvSpPr/>
          <p:nvPr/>
        </p:nvSpPr>
        <p:spPr>
          <a:xfrm>
            <a:off x="8995336" y="4953309"/>
            <a:ext cx="360000" cy="54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12074-99DA-0B45-AA5F-5C9BB1D8A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9" y="3584191"/>
            <a:ext cx="2160000" cy="32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278D2A-A3E3-1B4D-A866-BED45057E288}"/>
              </a:ext>
            </a:extLst>
          </p:cNvPr>
          <p:cNvSpPr txBox="1"/>
          <p:nvPr/>
        </p:nvSpPr>
        <p:spPr>
          <a:xfrm>
            <a:off x="415636" y="1222450"/>
            <a:ext cx="11326420" cy="349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7)</a:t>
            </a:r>
            <a:r>
              <a:rPr kumimoji="1" lang="ko-KR" altLang="en-US" sz="2000" dirty="0"/>
              <a:t> 전공 처리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같은 전공 통합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400" dirty="0"/>
              <a:t>~</a:t>
            </a:r>
            <a:r>
              <a:rPr kumimoji="1" lang="ko-KR" altLang="en-US" sz="1400" dirty="0"/>
              <a:t>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과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학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공 제거 후 키워드 사용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    예시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통계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통계학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통계학과 → </a:t>
            </a:r>
            <a:r>
              <a:rPr kumimoji="1" lang="en-US" altLang="ko-KR" sz="1400" dirty="0"/>
              <a:t>‘</a:t>
            </a:r>
            <a:r>
              <a:rPr kumimoji="1" lang="ko-KR" altLang="en-US" sz="1400" dirty="0"/>
              <a:t>통계</a:t>
            </a:r>
            <a:r>
              <a:rPr kumimoji="1" lang="en-US" altLang="ko-KR" sz="1400" dirty="0"/>
              <a:t>’</a:t>
            </a:r>
            <a:r>
              <a:rPr kumimoji="1" lang="ko-KR" altLang="en-US" sz="1400" dirty="0"/>
              <a:t>로 통합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400" dirty="0"/>
              <a:t>기존 </a:t>
            </a:r>
            <a:r>
              <a:rPr kumimoji="1" lang="en-US" altLang="ko-KR" sz="2000" b="1" dirty="0"/>
              <a:t>1453</a:t>
            </a:r>
            <a:r>
              <a:rPr kumimoji="1" lang="ko-KR" altLang="en-US" sz="2000" b="1" dirty="0"/>
              <a:t>개 → </a:t>
            </a:r>
            <a:r>
              <a:rPr kumimoji="1" lang="en-US" altLang="ko-KR" sz="2000" b="1" dirty="0"/>
              <a:t>489</a:t>
            </a:r>
            <a:r>
              <a:rPr kumimoji="1" lang="ko-KR" altLang="en-US" sz="2000" b="1" dirty="0"/>
              <a:t>개</a:t>
            </a:r>
            <a:r>
              <a:rPr kumimoji="1" lang="en-US" altLang="ko-KR" sz="1400" dirty="0"/>
              <a:t>(17</a:t>
            </a:r>
            <a:r>
              <a:rPr kumimoji="1" lang="ko-KR" altLang="en-US" sz="1400" dirty="0" err="1"/>
              <a:t>년기준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317363-766C-6446-A138-2CA4D4D19C47}"/>
              </a:ext>
            </a:extLst>
          </p:cNvPr>
          <p:cNvGrpSpPr>
            <a:grpSpLocks noChangeAspect="1"/>
          </p:cNvGrpSpPr>
          <p:nvPr/>
        </p:nvGrpSpPr>
        <p:grpSpPr>
          <a:xfrm>
            <a:off x="5296364" y="1933867"/>
            <a:ext cx="6480000" cy="4608028"/>
            <a:chOff x="584477" y="2959217"/>
            <a:chExt cx="3998005" cy="2843043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3C7B29E6-E25E-AE42-AB73-C09E83E0B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36" b="68766"/>
            <a:stretch/>
          </p:blipFill>
          <p:spPr bwMode="auto">
            <a:xfrm>
              <a:off x="584477" y="2959217"/>
              <a:ext cx="3998005" cy="21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16BFEF63-3366-EB41-AA54-6F569A6DBB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95" r="20176" b="37531"/>
            <a:stretch/>
          </p:blipFill>
          <p:spPr bwMode="auto">
            <a:xfrm>
              <a:off x="584477" y="5035959"/>
              <a:ext cx="3998005" cy="76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934FF8-D9BB-4F4A-B1C1-9A6409AAA9A3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solidFill>
            <a:srgbClr val="382F80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2.</a:t>
            </a:r>
            <a:r>
              <a:rPr lang="ko-KR" altLang="en-US" sz="2400" b="1" kern="0" dirty="0">
                <a:solidFill>
                  <a:prstClr val="white"/>
                </a:solidFill>
              </a:rPr>
              <a:t> 데이터 전처리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AD81FDF-A961-684D-B9E6-016BDBF8A73F}"/>
              </a:ext>
            </a:extLst>
          </p:cNvPr>
          <p:cNvGrpSpPr/>
          <p:nvPr/>
        </p:nvGrpSpPr>
        <p:grpSpPr>
          <a:xfrm>
            <a:off x="414512" y="281140"/>
            <a:ext cx="360000" cy="360000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4F4EE597-4928-8842-BB4F-6292136C35E8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13697594-E060-5849-ACE4-F6E0475855D7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DE2F7DE-D623-2142-8D37-41A2A8728B33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AE586503-C658-204D-8C25-C0B37EFAE80C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61466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1075</Words>
  <Application>Microsoft Macintosh PowerPoint</Application>
  <PresentationFormat>와이드스크린</PresentationFormat>
  <Paragraphs>201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Office User</cp:lastModifiedBy>
  <cp:revision>30</cp:revision>
  <dcterms:created xsi:type="dcterms:W3CDTF">2021-08-17T03:35:49Z</dcterms:created>
  <dcterms:modified xsi:type="dcterms:W3CDTF">2022-02-09T11:35:02Z</dcterms:modified>
</cp:coreProperties>
</file>