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5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4" r:id="rId10"/>
    <p:sldId id="263" r:id="rId11"/>
    <p:sldId id="270" r:id="rId12"/>
    <p:sldId id="271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39" autoAdjust="0"/>
    <p:restoredTop sz="82993" autoAdjust="0"/>
  </p:normalViewPr>
  <p:slideViewPr>
    <p:cSldViewPr snapToGrid="0">
      <p:cViewPr>
        <p:scale>
          <a:sx n="110" d="100"/>
          <a:sy n="110" d="100"/>
        </p:scale>
        <p:origin x="1088" y="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7577E9-F8A5-7240-8BC8-C30F716CD351}" type="datetimeFigureOut">
              <a:rPr kumimoji="1" lang="ko-Kore-KR" altLang="en-US" smtClean="0"/>
              <a:t>2023. 12. 13.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097738-7696-4C44-B5E9-F67A13DD050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951141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en-US" dirty="0"/>
              <a:t>19400</a:t>
            </a:r>
            <a:r>
              <a:rPr kumimoji="1" lang="ko-KR" altLang="en-US" dirty="0"/>
              <a:t>개 중에 </a:t>
            </a:r>
            <a:r>
              <a:rPr kumimoji="1" lang="en-US" altLang="ko-KR" dirty="0"/>
              <a:t>2711</a:t>
            </a:r>
            <a:r>
              <a:rPr kumimoji="1" lang="ko-KR" altLang="en-US" dirty="0"/>
              <a:t>개는 너무 적은 거 </a:t>
            </a:r>
            <a:r>
              <a:rPr kumimoji="1" lang="ko-KR" altLang="en-US" dirty="0" err="1"/>
              <a:t>같으니깐</a:t>
            </a:r>
            <a:r>
              <a:rPr kumimoji="1" lang="ko-KR" altLang="en-US" dirty="0"/>
              <a:t> </a:t>
            </a:r>
            <a:r>
              <a:rPr kumimoji="1" lang="en-US" altLang="ko-KR" dirty="0"/>
              <a:t>10000</a:t>
            </a:r>
            <a:r>
              <a:rPr kumimoji="1" lang="ko-KR" altLang="en-US" dirty="0"/>
              <a:t>개 중에 </a:t>
            </a:r>
            <a:r>
              <a:rPr kumimoji="1" lang="en-US" altLang="ko-KR" dirty="0"/>
              <a:t>2711</a:t>
            </a:r>
            <a:r>
              <a:rPr kumimoji="1" lang="ko-KR" altLang="en-US" dirty="0"/>
              <a:t>개라고 </a:t>
            </a:r>
            <a:r>
              <a:rPr kumimoji="1" lang="ko-KR" altLang="en-US" dirty="0" err="1"/>
              <a:t>구라칠까</a:t>
            </a:r>
            <a:r>
              <a:rPr kumimoji="1" lang="en-US" altLang="ko-KR" dirty="0"/>
              <a:t>?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097738-7696-4C44-B5E9-F67A13DD0505}" type="slidenum">
              <a:rPr kumimoji="1" lang="ko-Kore-KR" altLang="en-US" smtClean="0"/>
              <a:t>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564671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첫번째 모델이 탁월하다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097738-7696-4C44-B5E9-F67A13DD0505}" type="slidenum">
              <a:rPr kumimoji="1" lang="ko-Kore-KR" altLang="en-US" smtClean="0"/>
              <a:t>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596313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실제 관상동맥과 당뇨 사이의 관계를 연구한 논문에서 나이가 유의한 변수로 나옴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097738-7696-4C44-B5E9-F67A13DD0505}" type="slidenum">
              <a:rPr kumimoji="1" lang="ko-Kore-KR" altLang="en-US" smtClean="0"/>
              <a:t>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792678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E78F6-3270-AF4A-BC94-9588FDBD01E2}" type="datetimeFigureOut">
              <a:rPr kumimoji="1" lang="ko-Kore-KR" altLang="en-US" smtClean="0"/>
              <a:t>2023. 12. 13.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8F493-B5A0-B149-BB10-A4A2841818A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1520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E78F6-3270-AF4A-BC94-9588FDBD01E2}" type="datetimeFigureOut">
              <a:rPr kumimoji="1" lang="ko-Kore-KR" altLang="en-US" smtClean="0"/>
              <a:t>2023. 12. 13.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8F493-B5A0-B149-BB10-A4A2841818A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64284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E78F6-3270-AF4A-BC94-9588FDBD01E2}" type="datetimeFigureOut">
              <a:rPr kumimoji="1" lang="ko-Kore-KR" altLang="en-US" smtClean="0"/>
              <a:t>2023. 12. 13.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8F493-B5A0-B149-BB10-A4A2841818A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440208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E78F6-3270-AF4A-BC94-9588FDBD01E2}" type="datetimeFigureOut">
              <a:rPr kumimoji="1" lang="ko-Kore-KR" altLang="en-US" smtClean="0"/>
              <a:t>2023. 12. 13.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8F493-B5A0-B149-BB10-A4A2841818A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780332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E78F6-3270-AF4A-BC94-9588FDBD01E2}" type="datetimeFigureOut">
              <a:rPr kumimoji="1" lang="ko-Kore-KR" altLang="en-US" smtClean="0"/>
              <a:t>2023. 12. 13.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8F493-B5A0-B149-BB10-A4A2841818A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636718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E78F6-3270-AF4A-BC94-9588FDBD01E2}" type="datetimeFigureOut">
              <a:rPr kumimoji="1" lang="ko-Kore-KR" altLang="en-US" smtClean="0"/>
              <a:t>2023. 12. 13.</a:t>
            </a:fld>
            <a:endParaRPr kumimoji="1" lang="ko-Kore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8F493-B5A0-B149-BB10-A4A2841818A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13109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E78F6-3270-AF4A-BC94-9588FDBD01E2}" type="datetimeFigureOut">
              <a:rPr kumimoji="1" lang="ko-Kore-KR" altLang="en-US" smtClean="0"/>
              <a:t>2023. 12. 13.</a:t>
            </a:fld>
            <a:endParaRPr kumimoji="1" lang="ko-Kore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8F493-B5A0-B149-BB10-A4A2841818A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484608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E78F6-3270-AF4A-BC94-9588FDBD01E2}" type="datetimeFigureOut">
              <a:rPr kumimoji="1" lang="ko-Kore-KR" altLang="en-US" smtClean="0"/>
              <a:t>2023. 12. 13.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8F493-B5A0-B149-BB10-A4A2841818A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275611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E78F6-3270-AF4A-BC94-9588FDBD01E2}" type="datetimeFigureOut">
              <a:rPr kumimoji="1" lang="ko-Kore-KR" altLang="en-US" smtClean="0"/>
              <a:t>2023. 12. 13.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8F493-B5A0-B149-BB10-A4A2841818A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393079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E78F6-3270-AF4A-BC94-9588FDBD01E2}" type="datetimeFigureOut">
              <a:rPr kumimoji="1" lang="ko-Kore-KR" altLang="en-US" smtClean="0"/>
              <a:t>2023. 12. 13.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8F493-B5A0-B149-BB10-A4A2841818A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2233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E78F6-3270-AF4A-BC94-9588FDBD01E2}" type="datetimeFigureOut">
              <a:rPr kumimoji="1" lang="ko-Kore-KR" altLang="en-US" smtClean="0"/>
              <a:t>2023. 12. 13.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8F493-B5A0-B149-BB10-A4A2841818A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37712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E78F6-3270-AF4A-BC94-9588FDBD01E2}" type="datetimeFigureOut">
              <a:rPr kumimoji="1" lang="ko-Kore-KR" altLang="en-US" smtClean="0"/>
              <a:t>2023. 12. 13.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8F493-B5A0-B149-BB10-A4A2841818A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21059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E78F6-3270-AF4A-BC94-9588FDBD01E2}" type="datetimeFigureOut">
              <a:rPr kumimoji="1" lang="ko-Kore-KR" altLang="en-US" smtClean="0"/>
              <a:t>2023. 12. 13.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8F493-B5A0-B149-BB10-A4A2841818A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85837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E78F6-3270-AF4A-BC94-9588FDBD01E2}" type="datetimeFigureOut">
              <a:rPr kumimoji="1" lang="ko-Kore-KR" altLang="en-US" smtClean="0"/>
              <a:t>2023. 12. 13.</a:t>
            </a:fld>
            <a:endParaRPr kumimoji="1" lang="ko-Kore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8F493-B5A0-B149-BB10-A4A2841818A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16245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E78F6-3270-AF4A-BC94-9588FDBD01E2}" type="datetimeFigureOut">
              <a:rPr kumimoji="1" lang="ko-Kore-KR" altLang="en-US" smtClean="0"/>
              <a:t>2023. 12. 13.</a:t>
            </a:fld>
            <a:endParaRPr kumimoji="1" lang="ko-Kore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8F493-B5A0-B149-BB10-A4A2841818A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34494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E78F6-3270-AF4A-BC94-9588FDBD01E2}" type="datetimeFigureOut">
              <a:rPr kumimoji="1" lang="ko-Kore-KR" altLang="en-US" smtClean="0"/>
              <a:t>2023. 12. 13.</a:t>
            </a:fld>
            <a:endParaRPr kumimoji="1" lang="ko-Kore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8F493-B5A0-B149-BB10-A4A2841818A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13657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E78F6-3270-AF4A-BC94-9588FDBD01E2}" type="datetimeFigureOut">
              <a:rPr kumimoji="1" lang="ko-Kore-KR" altLang="en-US" smtClean="0"/>
              <a:t>2023. 12. 13.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8F493-B5A0-B149-BB10-A4A2841818A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33755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E78F6-3270-AF4A-BC94-9588FDBD01E2}" type="datetimeFigureOut">
              <a:rPr kumimoji="1" lang="ko-Kore-KR" altLang="en-US" smtClean="0"/>
              <a:t>2023. 12. 13.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8F493-B5A0-B149-BB10-A4A2841818A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41746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1E4E78F6-3270-AF4A-BC94-9588FDBD01E2}" type="datetimeFigureOut">
              <a:rPr kumimoji="1" lang="ko-Kore-KR" altLang="en-US" smtClean="0"/>
              <a:t>2023. 12. 13.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D428F493-B5A0-B149-BB10-A4A2841818A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83824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  <p:sldLayoutId id="2147483748" r:id="rId13"/>
    <p:sldLayoutId id="2147483749" r:id="rId14"/>
    <p:sldLayoutId id="2147483750" r:id="rId15"/>
    <p:sldLayoutId id="2147483751" r:id="rId16"/>
    <p:sldLayoutId id="2147483752" r:id="rId17"/>
    <p:sldLayoutId id="2147483753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7B680636-3B26-D8CE-34E2-DD842B4D621D}"/>
              </a:ext>
            </a:extLst>
          </p:cNvPr>
          <p:cNvSpPr txBox="1"/>
          <p:nvPr/>
        </p:nvSpPr>
        <p:spPr>
          <a:xfrm>
            <a:off x="3026048" y="2343655"/>
            <a:ext cx="6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b="1" kern="0" spc="-150" dirty="0"/>
              <a:t>데이터 </a:t>
            </a:r>
            <a:r>
              <a:rPr lang="ko-KR" altLang="en-US" sz="2800" b="1" kern="0" spc="-150" dirty="0" err="1"/>
              <a:t>애널리틱스</a:t>
            </a:r>
            <a:endParaRPr lang="en-US" altLang="ko-KR" sz="2800" b="1" kern="0" spc="-150" dirty="0"/>
          </a:p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0" cap="none" spc="-150" normalizeH="0" baseline="0" noProof="0" dirty="0">
                <a:ln>
                  <a:noFill/>
                </a:ln>
                <a:effectLst/>
                <a:uLnTx/>
                <a:uFillTx/>
              </a:rPr>
              <a:t>팀 프로젝트</a:t>
            </a:r>
            <a:endParaRPr kumimoji="0" lang="en-US" altLang="ko-KR" sz="2800" b="1" i="0" u="none" strike="noStrike" kern="0" cap="none" spc="-150" normalizeH="0" baseline="0" noProof="0" dirty="0">
              <a:ln>
                <a:noFill/>
              </a:ln>
              <a:effectLst/>
              <a:uLnTx/>
              <a:uFillTx/>
            </a:endParaRPr>
          </a:p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b="1" kern="0" spc="-150" dirty="0"/>
              <a:t>중간발표</a:t>
            </a:r>
            <a:endParaRPr kumimoji="0" lang="ko-KR" altLang="en-US" sz="2800" b="1" i="0" u="none" strike="noStrike" kern="0" cap="none" spc="-15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D148BEC-FDD7-C16B-3B8D-A06885F3D1D3}"/>
              </a:ext>
            </a:extLst>
          </p:cNvPr>
          <p:cNvSpPr txBox="1"/>
          <p:nvPr/>
        </p:nvSpPr>
        <p:spPr>
          <a:xfrm>
            <a:off x="4727848" y="4228438"/>
            <a:ext cx="27363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 latinLnBrk="1"/>
            <a:r>
              <a:rPr lang="en-US" altLang="ko-KR" sz="1600" b="1" kern="0" dirty="0"/>
              <a:t>2019204039 </a:t>
            </a:r>
            <a:r>
              <a:rPr lang="ko-KR" altLang="en-US" sz="1600" b="1" kern="0" dirty="0"/>
              <a:t>김지환</a:t>
            </a:r>
            <a:endParaRPr kumimoji="0" lang="ko-KR" altLang="en-US" sz="16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  <a:p>
            <a:pPr marL="0" marR="0" lvl="0" indent="0" algn="dist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  <a:p>
            <a:pPr marL="0" marR="0" lvl="0" indent="0" algn="dist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2019204042 </a:t>
            </a: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박현재</a:t>
            </a:r>
            <a:endParaRPr kumimoji="0" lang="en-US" altLang="ko-KR" sz="16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EAF2F02-BD1E-B76D-328A-06FF94B387CB}"/>
              </a:ext>
            </a:extLst>
          </p:cNvPr>
          <p:cNvSpPr txBox="1"/>
          <p:nvPr/>
        </p:nvSpPr>
        <p:spPr>
          <a:xfrm>
            <a:off x="3967763" y="1689978"/>
            <a:ext cx="4256473" cy="307777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 anchor="ctr">
            <a:spAutoFit/>
          </a:bodyPr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</a:rPr>
              <a:t>2023-2 </a:t>
            </a:r>
            <a:r>
              <a:rPr kumimoji="0" lang="ko-KR" alt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</a:rPr>
              <a:t>데이터 </a:t>
            </a:r>
            <a:r>
              <a:rPr kumimoji="0" lang="ko-KR" altLang="en-US" sz="14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</a:rPr>
              <a:t>애널리틱스</a:t>
            </a:r>
            <a:endParaRPr kumimoji="0" lang="ko-KR" altLang="en-US" sz="1400" b="1" i="0" u="none" strike="noStrike" kern="0" cap="none" spc="0" normalizeH="0" baseline="0" noProof="0" dirty="0">
              <a:ln>
                <a:noFill/>
              </a:ln>
              <a:solidFill>
                <a:srgbClr val="44546A">
                  <a:lumMod val="50000"/>
                </a:srgbClr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3769390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FCF93DF5-62AA-F9BC-AE52-7D47361D9E1D}"/>
              </a:ext>
            </a:extLst>
          </p:cNvPr>
          <p:cNvSpPr/>
          <p:nvPr/>
        </p:nvSpPr>
        <p:spPr>
          <a:xfrm>
            <a:off x="104835" y="324091"/>
            <a:ext cx="11982330" cy="534302"/>
          </a:xfrm>
          <a:prstGeom prst="rect">
            <a:avLst/>
          </a:prstGeom>
          <a:solidFill>
            <a:srgbClr val="333F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D4AA388-2F8D-8C18-D78D-42E692582916}"/>
              </a:ext>
            </a:extLst>
          </p:cNvPr>
          <p:cNvSpPr/>
          <p:nvPr/>
        </p:nvSpPr>
        <p:spPr>
          <a:xfrm>
            <a:off x="104834" y="132329"/>
            <a:ext cx="4027517" cy="72455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defTabSz="91440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b="1" kern="0" dirty="0">
                <a:solidFill>
                  <a:schemeClr val="bg1"/>
                </a:solidFill>
              </a:rPr>
              <a:t>적용 방안 및 한계</a:t>
            </a:r>
            <a:r>
              <a:rPr lang="en-US" altLang="ko-KR" sz="2400" b="1" kern="0" dirty="0">
                <a:solidFill>
                  <a:schemeClr val="bg1"/>
                </a:solidFill>
              </a:rPr>
              <a:t>	</a:t>
            </a:r>
            <a:endParaRPr kumimoji="0" lang="en-US" altLang="ko-KR" sz="24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F713AE-4C54-F5F4-7819-4805D5412A76}"/>
              </a:ext>
            </a:extLst>
          </p:cNvPr>
          <p:cNvSpPr txBox="1"/>
          <p:nvPr/>
        </p:nvSpPr>
        <p:spPr>
          <a:xfrm>
            <a:off x="104834" y="1229360"/>
            <a:ext cx="11697960" cy="3892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Random Forest </a:t>
            </a:r>
            <a:r>
              <a:rPr lang="ko-KR" altLang="en-US" dirty="0"/>
              <a:t>결과를 토대로 당뇨병 환자 중에서 </a:t>
            </a:r>
            <a:r>
              <a:rPr kumimoji="1" lang="ko-KR" altLang="en-US" dirty="0"/>
              <a:t>클로피도그렐</a:t>
            </a:r>
            <a:r>
              <a:rPr kumimoji="1" lang="en-US" altLang="ko-KR" dirty="0"/>
              <a:t>, </a:t>
            </a:r>
            <a:r>
              <a:rPr kumimoji="1" lang="ko-KR" altLang="en-US" dirty="0"/>
              <a:t>요소 질소</a:t>
            </a:r>
            <a:r>
              <a:rPr kumimoji="1" lang="en-US" altLang="ko-KR" dirty="0"/>
              <a:t>,</a:t>
            </a:r>
            <a:r>
              <a:rPr kumimoji="1" lang="ko-KR" altLang="en-US" dirty="0"/>
              <a:t> 크레아티닌 수치가 높게 나타나는 환자들을 상대로 심장 </a:t>
            </a:r>
            <a:r>
              <a:rPr kumimoji="1" lang="en-US" altLang="ko-KR" dirty="0"/>
              <a:t>MRI </a:t>
            </a:r>
            <a:r>
              <a:rPr kumimoji="1" lang="ko-KR" altLang="en-US" dirty="0"/>
              <a:t>등의 추가 검사를 통해 합병증 예방 </a:t>
            </a:r>
            <a:r>
              <a:rPr lang="ko-KR" altLang="en-US" dirty="0"/>
              <a:t> 기대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MIMIC IV</a:t>
            </a:r>
            <a:r>
              <a:rPr lang="ko-KR" altLang="en-US" dirty="0"/>
              <a:t>에 있는 데이터가 불균형인 데이터가 너무 많이 존재합니다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Accuracy</a:t>
            </a:r>
            <a:r>
              <a:rPr lang="ko-KR" altLang="en-US" dirty="0"/>
              <a:t>의 정확성이 생각보다 높지 않아 더 많은 데이터 양과 훈련을 통해 해결해야 할 것 같습니다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0065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FCF93DF5-62AA-F9BC-AE52-7D47361D9E1D}"/>
              </a:ext>
            </a:extLst>
          </p:cNvPr>
          <p:cNvSpPr/>
          <p:nvPr/>
        </p:nvSpPr>
        <p:spPr>
          <a:xfrm>
            <a:off x="104835" y="324091"/>
            <a:ext cx="11982330" cy="534302"/>
          </a:xfrm>
          <a:prstGeom prst="rect">
            <a:avLst/>
          </a:prstGeom>
          <a:solidFill>
            <a:srgbClr val="333F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D4AA388-2F8D-8C18-D78D-42E692582916}"/>
              </a:ext>
            </a:extLst>
          </p:cNvPr>
          <p:cNvSpPr/>
          <p:nvPr/>
        </p:nvSpPr>
        <p:spPr>
          <a:xfrm>
            <a:off x="104834" y="132329"/>
            <a:ext cx="4027517" cy="72455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defTabSz="91440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b="1" kern="0" dirty="0">
                <a:solidFill>
                  <a:schemeClr val="bg1"/>
                </a:solidFill>
              </a:rPr>
              <a:t>Q&amp;A	</a:t>
            </a:r>
            <a:endParaRPr kumimoji="0" lang="en-US" altLang="ko-KR" sz="24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F713AE-4C54-F5F4-7819-4805D5412A76}"/>
              </a:ext>
            </a:extLst>
          </p:cNvPr>
          <p:cNvSpPr txBox="1"/>
          <p:nvPr/>
        </p:nvSpPr>
        <p:spPr>
          <a:xfrm>
            <a:off x="104834" y="856886"/>
            <a:ext cx="11697960" cy="5551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예측에서 사용한 </a:t>
            </a:r>
            <a:r>
              <a:rPr lang="en" altLang="ko-KR" dirty="0"/>
              <a:t>feature</a:t>
            </a:r>
            <a:r>
              <a:rPr lang="ko-KR" altLang="en-US" dirty="0"/>
              <a:t>들을 </a:t>
            </a:r>
            <a:r>
              <a:rPr lang="en" altLang="ko-KR" dirty="0"/>
              <a:t>engineering</a:t>
            </a:r>
            <a:r>
              <a:rPr lang="ko-KR" altLang="en-US" dirty="0" err="1"/>
              <a:t>한것</a:t>
            </a:r>
            <a:r>
              <a:rPr lang="ko-KR" altLang="en-US" dirty="0"/>
              <a:t> 같은데 정확한 설명이 없다</a:t>
            </a:r>
            <a:endParaRPr lang="en-US" altLang="ko-KR" dirty="0"/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en" altLang="ko-KR" dirty="0" err="1"/>
              <a:t>mysql</a:t>
            </a:r>
            <a:r>
              <a:rPr lang="ko-KR" altLang="en-US" dirty="0"/>
              <a:t>에 </a:t>
            </a:r>
            <a:r>
              <a:rPr lang="en" altLang="ko-KR" dirty="0"/>
              <a:t>DB</a:t>
            </a:r>
            <a:r>
              <a:rPr lang="ko-KR" altLang="en-US" dirty="0"/>
              <a:t>를 생성하고 쿼리문을 작성하여 여러 변수들을 추출했습니다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당뇨병 환자에게만 처방하는 약이 </a:t>
            </a:r>
            <a:r>
              <a:rPr lang="ko-KR" altLang="en-US" dirty="0" err="1"/>
              <a:t>아닐수도</a:t>
            </a:r>
            <a:r>
              <a:rPr lang="ko-KR" altLang="en-US" dirty="0"/>
              <a:t> 있는 가능성에 대해 생각해 보지 않았는가</a:t>
            </a:r>
            <a:r>
              <a:rPr lang="en-US" altLang="ko-KR" dirty="0"/>
              <a:t>?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dirty="0"/>
              <a:t>당뇨병과 심장병에 공통적인 약이 사용되는 것을 확인했습니다</a:t>
            </a:r>
            <a:r>
              <a:rPr lang="en-US" altLang="ko-KR" dirty="0"/>
              <a:t>. </a:t>
            </a:r>
            <a:r>
              <a:rPr lang="ko-KR" altLang="en-US" dirty="0"/>
              <a:t>많은 약들 중 총 </a:t>
            </a:r>
            <a:r>
              <a:rPr lang="en-US" altLang="ko-KR" dirty="0"/>
              <a:t>9</a:t>
            </a:r>
            <a:r>
              <a:rPr lang="ko-KR" altLang="en-US" dirty="0"/>
              <a:t>개의 약을 추출하게 된 것입니다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합병증을 가진 환자들에 예측하는데 전체 처방이 아닌 일부분의 약들에 대해서 왜 기준을 정했는지 궁금합니다</a:t>
            </a:r>
            <a:r>
              <a:rPr lang="en-US" altLang="ko-KR" dirty="0"/>
              <a:t>.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dirty="0"/>
              <a:t>당뇨병만 가지고 있는 환자와 당뇨병 </a:t>
            </a:r>
            <a:r>
              <a:rPr lang="en-US" altLang="ko-KR" dirty="0"/>
              <a:t>+ </a:t>
            </a:r>
            <a:r>
              <a:rPr lang="ko-KR" altLang="en-US" dirty="0"/>
              <a:t>심장병을 가진 환자들이 존재하고</a:t>
            </a:r>
            <a:r>
              <a:rPr lang="en-US" altLang="ko-KR" dirty="0"/>
              <a:t>, </a:t>
            </a:r>
            <a:r>
              <a:rPr lang="ko-KR" altLang="en-US" dirty="0"/>
              <a:t>현실적으로 당뇨병 환자들은 약물 치료로 이루어지고 있기 때문입니다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환자가 먹는 약 정보가 레이블에 대한 정보를 이미 가지고 있는게 아닌지 궁금합니다</a:t>
            </a:r>
            <a:endParaRPr lang="en-US" altLang="ko-KR" dirty="0"/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dirty="0"/>
              <a:t>해당 약을 복용한 데이터가 존재하고</a:t>
            </a:r>
            <a:r>
              <a:rPr lang="en-US" altLang="ko-KR" dirty="0"/>
              <a:t>, </a:t>
            </a:r>
            <a:r>
              <a:rPr lang="ko-KR" altLang="en-US" dirty="0"/>
              <a:t>환자 </a:t>
            </a:r>
            <a:r>
              <a:rPr lang="en-US" altLang="ko-KR" dirty="0"/>
              <a:t>id</a:t>
            </a:r>
            <a:r>
              <a:rPr lang="ko-KR" altLang="en-US" dirty="0"/>
              <a:t>에서 복용하면 </a:t>
            </a:r>
            <a:r>
              <a:rPr lang="en-US" altLang="ko-KR" dirty="0"/>
              <a:t>Y </a:t>
            </a:r>
            <a:r>
              <a:rPr lang="ko-KR" altLang="en-US" dirty="0" err="1"/>
              <a:t>복용안하면</a:t>
            </a:r>
            <a:r>
              <a:rPr lang="ko-KR" altLang="en-US" dirty="0"/>
              <a:t> </a:t>
            </a:r>
            <a:r>
              <a:rPr lang="en-US" altLang="ko-KR" dirty="0"/>
              <a:t>N</a:t>
            </a:r>
            <a:r>
              <a:rPr lang="ko-KR" altLang="en-US" dirty="0"/>
              <a:t>로 쿼리문으로 작성하였습니다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047440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FCF93DF5-62AA-F9BC-AE52-7D47361D9E1D}"/>
              </a:ext>
            </a:extLst>
          </p:cNvPr>
          <p:cNvSpPr/>
          <p:nvPr/>
        </p:nvSpPr>
        <p:spPr>
          <a:xfrm>
            <a:off x="104835" y="324091"/>
            <a:ext cx="11982330" cy="534302"/>
          </a:xfrm>
          <a:prstGeom prst="rect">
            <a:avLst/>
          </a:prstGeom>
          <a:solidFill>
            <a:srgbClr val="333F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D4AA388-2F8D-8C18-D78D-42E692582916}"/>
              </a:ext>
            </a:extLst>
          </p:cNvPr>
          <p:cNvSpPr/>
          <p:nvPr/>
        </p:nvSpPr>
        <p:spPr>
          <a:xfrm>
            <a:off x="104834" y="132329"/>
            <a:ext cx="4027517" cy="72455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defTabSz="91440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b="1" kern="0" dirty="0">
                <a:solidFill>
                  <a:schemeClr val="bg1"/>
                </a:solidFill>
              </a:rPr>
              <a:t>Q&amp;A	</a:t>
            </a:r>
            <a:endParaRPr kumimoji="0" lang="en-US" altLang="ko-KR" sz="24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F713AE-4C54-F5F4-7819-4805D5412A76}"/>
              </a:ext>
            </a:extLst>
          </p:cNvPr>
          <p:cNvSpPr txBox="1"/>
          <p:nvPr/>
        </p:nvSpPr>
        <p:spPr>
          <a:xfrm>
            <a:off x="104834" y="856886"/>
            <a:ext cx="11697960" cy="5500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당뇨병을 가진 사람들의 특성을 나타내는 데이터만 사용했는데</a:t>
            </a:r>
            <a:r>
              <a:rPr lang="en-US" altLang="ko-KR" dirty="0"/>
              <a:t>, </a:t>
            </a:r>
            <a:r>
              <a:rPr lang="ko-KR" altLang="en-US" dirty="0"/>
              <a:t>구체적으로 그것이 예측이 도움이 되는지 궁금합니다</a:t>
            </a:r>
            <a:r>
              <a:rPr lang="en-US" altLang="ko-KR" dirty="0"/>
              <a:t>.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dirty="0"/>
              <a:t>당뇨병과 심장병 질환을 가진 환자들을 추출하였고</a:t>
            </a:r>
            <a:r>
              <a:rPr lang="en-US" altLang="ko-KR" dirty="0"/>
              <a:t>, </a:t>
            </a:r>
            <a:r>
              <a:rPr lang="ko-KR" altLang="en-US" dirty="0"/>
              <a:t>그 질병을 통해 또 다른 합병증을 미리 예방하기 모델입니다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예측 성능을 평가하는 지표로 </a:t>
            </a:r>
            <a:r>
              <a:rPr lang="en" altLang="ko-KR" dirty="0"/>
              <a:t>ROC Curve</a:t>
            </a:r>
            <a:r>
              <a:rPr lang="ko-KR" altLang="en-US" dirty="0"/>
              <a:t>만 사용한 이유가 있으신 지 궁금합니다</a:t>
            </a:r>
            <a:r>
              <a:rPr lang="en-US" altLang="ko-KR" dirty="0"/>
              <a:t>.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dirty="0"/>
              <a:t>당뇨병과 심장병 연관을 더 시각화로 나타내도록 하겠습니다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평가 </a:t>
            </a:r>
            <a:r>
              <a:rPr lang="ko-KR" altLang="en-US" dirty="0" err="1"/>
              <a:t>메트릭으로</a:t>
            </a:r>
            <a:r>
              <a:rPr lang="ko-KR" altLang="en-US" dirty="0"/>
              <a:t> </a:t>
            </a:r>
            <a:r>
              <a:rPr lang="en" altLang="ko-KR" dirty="0"/>
              <a:t>ROC Curve</a:t>
            </a:r>
            <a:r>
              <a:rPr lang="ko-KR" altLang="en-US" dirty="0"/>
              <a:t>를 제시하셨는데</a:t>
            </a:r>
            <a:r>
              <a:rPr lang="en-US" altLang="ko-KR" dirty="0"/>
              <a:t>, </a:t>
            </a:r>
            <a:r>
              <a:rPr lang="ko-KR" altLang="en-US" dirty="0"/>
              <a:t>병의 예측을 위해서는 </a:t>
            </a:r>
            <a:r>
              <a:rPr lang="en" altLang="ko-KR" dirty="0"/>
              <a:t>precision</a:t>
            </a:r>
            <a:r>
              <a:rPr lang="ko-KR" altLang="en-US" dirty="0"/>
              <a:t>과 </a:t>
            </a:r>
            <a:r>
              <a:rPr lang="en" altLang="ko-KR" dirty="0"/>
              <a:t>recall</a:t>
            </a:r>
            <a:r>
              <a:rPr lang="ko-KR" altLang="en-US" dirty="0"/>
              <a:t>도 중요하다고 생각하는데 어떻게 생각하시나요</a:t>
            </a:r>
            <a:r>
              <a:rPr lang="en-US" altLang="ko-KR" dirty="0"/>
              <a:t>?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ko-KR" dirty="0"/>
              <a:t>precision</a:t>
            </a:r>
            <a:r>
              <a:rPr lang="ko-KR" altLang="en-US" dirty="0"/>
              <a:t>과 </a:t>
            </a:r>
            <a:r>
              <a:rPr lang="en-US" altLang="ko-KR" dirty="0"/>
              <a:t>recall</a:t>
            </a:r>
            <a:r>
              <a:rPr lang="ko-KR" altLang="en-US" dirty="0"/>
              <a:t>도 당연히 중요하다고 생각하고 </a:t>
            </a:r>
            <a:r>
              <a:rPr lang="en-US" altLang="ko-KR" dirty="0"/>
              <a:t>ppt</a:t>
            </a:r>
            <a:r>
              <a:rPr lang="ko-KR" altLang="en-US" dirty="0"/>
              <a:t>에 추가할 것입니다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37012149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78DD741F-F515-AEC7-593C-D729162FF5F0}"/>
              </a:ext>
            </a:extLst>
          </p:cNvPr>
          <p:cNvSpPr txBox="1"/>
          <p:nvPr/>
        </p:nvSpPr>
        <p:spPr>
          <a:xfrm>
            <a:off x="3026048" y="2922388"/>
            <a:ext cx="6139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0" cap="none" spc="-150" normalizeH="0" baseline="0" noProof="0">
                <a:ln>
                  <a:noFill/>
                </a:ln>
                <a:effectLst/>
                <a:uLnTx/>
                <a:uFillTx/>
              </a:rPr>
              <a:t>감사합니다</a:t>
            </a:r>
            <a:endParaRPr kumimoji="0" lang="ko-KR" altLang="en-US" sz="2800" b="1" i="0" u="none" strike="noStrike" kern="0" cap="none" spc="-15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F639B19-3125-014C-A781-A7A387A5431E}"/>
              </a:ext>
            </a:extLst>
          </p:cNvPr>
          <p:cNvSpPr txBox="1"/>
          <p:nvPr/>
        </p:nvSpPr>
        <p:spPr>
          <a:xfrm>
            <a:off x="3967763" y="2268711"/>
            <a:ext cx="4256473" cy="307777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 anchor="ctr">
            <a:spAutoFit/>
          </a:bodyPr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</a:rPr>
              <a:t>2023-2 </a:t>
            </a:r>
            <a:r>
              <a:rPr kumimoji="0" lang="ko-KR" alt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</a:rPr>
              <a:t>데이터 </a:t>
            </a:r>
            <a:r>
              <a:rPr kumimoji="0" lang="ko-KR" altLang="en-US" sz="14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</a:rPr>
              <a:t>애널리틱스</a:t>
            </a:r>
            <a:endParaRPr kumimoji="0" lang="ko-KR" altLang="en-US" sz="1400" b="1" i="0" u="none" strike="noStrike" kern="0" cap="none" spc="0" normalizeH="0" baseline="0" noProof="0" dirty="0">
              <a:ln>
                <a:noFill/>
              </a:ln>
              <a:solidFill>
                <a:srgbClr val="44546A">
                  <a:lumMod val="50000"/>
                </a:srgbClr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733921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AF80669-01F3-C69A-8AB3-2F79E350631D}"/>
              </a:ext>
            </a:extLst>
          </p:cNvPr>
          <p:cNvSpPr/>
          <p:nvPr/>
        </p:nvSpPr>
        <p:spPr>
          <a:xfrm>
            <a:off x="104835" y="324091"/>
            <a:ext cx="11982330" cy="534302"/>
          </a:xfrm>
          <a:prstGeom prst="rect">
            <a:avLst/>
          </a:prstGeom>
          <a:solidFill>
            <a:srgbClr val="333F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25BC50D-2794-0F85-26BF-F7B4D94D72B4}"/>
              </a:ext>
            </a:extLst>
          </p:cNvPr>
          <p:cNvSpPr/>
          <p:nvPr/>
        </p:nvSpPr>
        <p:spPr>
          <a:xfrm>
            <a:off x="104835" y="130822"/>
            <a:ext cx="2231038" cy="72757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defTabSz="91440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Index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C710B9-DAF4-BE7E-EFEF-2A18E6CE9BCA}"/>
              </a:ext>
            </a:extLst>
          </p:cNvPr>
          <p:cNvSpPr txBox="1"/>
          <p:nvPr/>
        </p:nvSpPr>
        <p:spPr>
          <a:xfrm>
            <a:off x="3946967" y="1799547"/>
            <a:ext cx="5578997" cy="3258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300000"/>
              </a:lnSpc>
              <a:buAutoNum type="arabicPeriod"/>
            </a:pP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문제 설명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lnSpc>
                <a:spcPct val="300000"/>
              </a:lnSpc>
              <a:buAutoNum type="arabicPeriod"/>
            </a:pP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 파이프라인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lnSpc>
                <a:spcPct val="300000"/>
              </a:lnSpc>
              <a:buAutoNum type="arabicPeriod"/>
            </a:pP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결과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lnSpc>
                <a:spcPct val="300000"/>
              </a:lnSpc>
              <a:buAutoNum type="arabicPeriod"/>
            </a:pP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적용 방안 및 한계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92049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08953580-208B-CED4-E040-E63A3C7E1C2C}"/>
              </a:ext>
            </a:extLst>
          </p:cNvPr>
          <p:cNvSpPr/>
          <p:nvPr/>
        </p:nvSpPr>
        <p:spPr>
          <a:xfrm>
            <a:off x="104835" y="324091"/>
            <a:ext cx="11982330" cy="534302"/>
          </a:xfrm>
          <a:prstGeom prst="rect">
            <a:avLst/>
          </a:prstGeom>
          <a:solidFill>
            <a:srgbClr val="333F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E885EFA-49B3-81A5-F616-20E8C65FAB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34" y="1040262"/>
            <a:ext cx="8696325" cy="13906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5D00DBF-F52A-E2C3-5505-26D073B71F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72" y="3429000"/>
            <a:ext cx="9886950" cy="18669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616909D-2F9B-4909-4ABF-4AC3E0FE77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834" y="5478039"/>
            <a:ext cx="6648450" cy="10858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06EA46E-FBC8-D7DF-2C83-57B2D0681A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377782"/>
            <a:ext cx="7315200" cy="1028700"/>
          </a:xfrm>
          <a:prstGeom prst="rect">
            <a:avLst/>
          </a:prstGeom>
        </p:spPr>
      </p:pic>
      <p:pic>
        <p:nvPicPr>
          <p:cNvPr id="8" name="그림 7" descr="텍스트, 폰트, 화이트이(가) 표시된 사진&#10;&#10;자동 생성된 설명">
            <a:extLst>
              <a:ext uri="{FF2B5EF4-FFF2-40B4-BE49-F238E27FC236}">
                <a16:creationId xmlns:a16="http://schemas.microsoft.com/office/drawing/2014/main" id="{2D395E33-86FC-044C-6F84-075602B231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65700" y="5930900"/>
            <a:ext cx="7226300" cy="92710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EC732900-27CF-4157-8537-DC68FD42F0BF}"/>
              </a:ext>
            </a:extLst>
          </p:cNvPr>
          <p:cNvSpPr/>
          <p:nvPr/>
        </p:nvSpPr>
        <p:spPr>
          <a:xfrm>
            <a:off x="104835" y="130822"/>
            <a:ext cx="2231038" cy="72757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defTabSz="91440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b="1" kern="0" dirty="0">
                <a:solidFill>
                  <a:schemeClr val="bg1"/>
                </a:solidFill>
              </a:rPr>
              <a:t>문제 설명</a:t>
            </a:r>
            <a:r>
              <a:rPr lang="en-US" altLang="ko-KR" sz="2400" b="1" kern="0" dirty="0">
                <a:solidFill>
                  <a:schemeClr val="bg1"/>
                </a:solidFill>
              </a:rPr>
              <a:t>	</a:t>
            </a:r>
            <a:endParaRPr kumimoji="0" lang="en-US" altLang="ko-KR" sz="24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83772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E9FB3DBD-A965-3F1C-0315-9EEDC99D7609}"/>
              </a:ext>
            </a:extLst>
          </p:cNvPr>
          <p:cNvSpPr/>
          <p:nvPr/>
        </p:nvSpPr>
        <p:spPr>
          <a:xfrm>
            <a:off x="104835" y="324091"/>
            <a:ext cx="11982330" cy="534302"/>
          </a:xfrm>
          <a:prstGeom prst="rect">
            <a:avLst/>
          </a:prstGeom>
          <a:solidFill>
            <a:srgbClr val="333F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25D13BD-51D3-4C8C-1EBD-73E9D1D227B3}"/>
              </a:ext>
            </a:extLst>
          </p:cNvPr>
          <p:cNvSpPr/>
          <p:nvPr/>
        </p:nvSpPr>
        <p:spPr>
          <a:xfrm>
            <a:off x="104834" y="132329"/>
            <a:ext cx="4027517" cy="72455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defTabSz="91440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b="1" kern="0" dirty="0">
                <a:solidFill>
                  <a:schemeClr val="bg1"/>
                </a:solidFill>
              </a:rPr>
              <a:t>데이터 파이프라인</a:t>
            </a:r>
            <a:r>
              <a:rPr lang="en-US" altLang="ko-KR" sz="2400" b="1" kern="0" dirty="0">
                <a:solidFill>
                  <a:schemeClr val="bg1"/>
                </a:solidFill>
              </a:rPr>
              <a:t>	</a:t>
            </a:r>
            <a:endParaRPr kumimoji="0" lang="en-US" altLang="ko-KR" sz="24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F6622D82-A9D5-E3EF-3525-E1DD3644A9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7922709"/>
              </p:ext>
            </p:extLst>
          </p:nvPr>
        </p:nvGraphicFramePr>
        <p:xfrm>
          <a:off x="7345317" y="1886560"/>
          <a:ext cx="4027518" cy="4389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13759">
                  <a:extLst>
                    <a:ext uri="{9D8B030D-6E8A-4147-A177-3AD203B41FA5}">
                      <a16:colId xmlns:a16="http://schemas.microsoft.com/office/drawing/2014/main" val="934451448"/>
                    </a:ext>
                  </a:extLst>
                </a:gridCol>
                <a:gridCol w="2013759">
                  <a:extLst>
                    <a:ext uri="{9D8B030D-6E8A-4147-A177-3AD203B41FA5}">
                      <a16:colId xmlns:a16="http://schemas.microsoft.com/office/drawing/2014/main" val="3553392499"/>
                    </a:ext>
                  </a:extLst>
                </a:gridCol>
              </a:tblGrid>
              <a:tr h="217142">
                <a:tc>
                  <a:txBody>
                    <a:bodyPr/>
                    <a:lstStyle/>
                    <a:p>
                      <a:r>
                        <a:rPr lang="en" altLang="ko-Kore-KR" dirty="0" err="1"/>
                        <a:t>subject_id</a:t>
                      </a:r>
                      <a:endParaRPr lang="ko-Kore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 err="1"/>
                        <a:t>Race_encoded</a:t>
                      </a:r>
                      <a:endParaRPr lang="ko-Kore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5656953"/>
                  </a:ext>
                </a:extLst>
              </a:tr>
              <a:tr h="217142">
                <a:tc>
                  <a:txBody>
                    <a:bodyPr/>
                    <a:lstStyle/>
                    <a:p>
                      <a:r>
                        <a:rPr lang="en" altLang="ko-Kore-KR" dirty="0" err="1"/>
                        <a:t>hadm_id</a:t>
                      </a:r>
                      <a:endParaRPr lang="ko-Kore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heparin</a:t>
                      </a:r>
                      <a:endParaRPr lang="ko-Kore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5417268"/>
                  </a:ext>
                </a:extLst>
              </a:tr>
              <a:tr h="217142">
                <a:tc>
                  <a:txBody>
                    <a:bodyPr/>
                    <a:lstStyle/>
                    <a:p>
                      <a:r>
                        <a:rPr lang="en" altLang="ko-Kore-KR" dirty="0" err="1"/>
                        <a:t>diabetes_icd_code</a:t>
                      </a:r>
                      <a:endParaRPr lang="ko-Kore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insulin</a:t>
                      </a:r>
                      <a:endParaRPr lang="ko-Kore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8492407"/>
                  </a:ext>
                </a:extLst>
              </a:tr>
              <a:tr h="217142">
                <a:tc>
                  <a:txBody>
                    <a:bodyPr/>
                    <a:lstStyle/>
                    <a:p>
                      <a:r>
                        <a:rPr lang="en" altLang="ko-Kore-KR" dirty="0" err="1"/>
                        <a:t>diabetes_seq_num</a:t>
                      </a:r>
                      <a:endParaRPr lang="ko-Kore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 err="1"/>
                        <a:t>Red_blood_cells</a:t>
                      </a:r>
                      <a:endParaRPr lang="ko-Kore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8544179"/>
                  </a:ext>
                </a:extLst>
              </a:tr>
              <a:tr h="217142">
                <a:tc>
                  <a:txBody>
                    <a:bodyPr/>
                    <a:lstStyle/>
                    <a:p>
                      <a:r>
                        <a:rPr lang="en" altLang="ko-Kore-KR" dirty="0" err="1"/>
                        <a:t>hp_icd_code</a:t>
                      </a:r>
                      <a:endParaRPr lang="ko-Kore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platelet</a:t>
                      </a:r>
                      <a:endParaRPr lang="ko-Kore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115793"/>
                  </a:ext>
                </a:extLst>
              </a:tr>
              <a:tr h="217142">
                <a:tc>
                  <a:txBody>
                    <a:bodyPr/>
                    <a:lstStyle/>
                    <a:p>
                      <a:r>
                        <a:rPr lang="en" altLang="ko-Kore-KR" dirty="0" err="1"/>
                        <a:t>hp_seq_num</a:t>
                      </a:r>
                      <a:endParaRPr lang="ko-Kore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mcv</a:t>
                      </a:r>
                      <a:endParaRPr lang="ko-Kore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7509539"/>
                  </a:ext>
                </a:extLst>
              </a:tr>
              <a:tr h="217142">
                <a:tc>
                  <a:txBody>
                    <a:bodyPr/>
                    <a:lstStyle/>
                    <a:p>
                      <a:r>
                        <a:rPr lang="en" altLang="ko-Kore-KR" dirty="0" err="1"/>
                        <a:t>cad_icd_code</a:t>
                      </a:r>
                      <a:endParaRPr lang="ko-Kore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bumetanide</a:t>
                      </a:r>
                      <a:endParaRPr lang="ko-Kore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3660975"/>
                  </a:ext>
                </a:extLst>
              </a:tr>
              <a:tr h="217142">
                <a:tc>
                  <a:txBody>
                    <a:bodyPr/>
                    <a:lstStyle/>
                    <a:p>
                      <a:r>
                        <a:rPr lang="en" altLang="ko-Kore-KR" dirty="0" err="1"/>
                        <a:t>cad_seq_num</a:t>
                      </a:r>
                      <a:endParaRPr lang="ko-Kore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 err="1"/>
                        <a:t>magneisum</a:t>
                      </a:r>
                      <a:endParaRPr lang="ko-Kore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7114864"/>
                  </a:ext>
                </a:extLst>
              </a:tr>
              <a:tr h="217142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gender</a:t>
                      </a:r>
                      <a:endParaRPr lang="ko-Kore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torsemide</a:t>
                      </a:r>
                      <a:endParaRPr lang="ko-Kore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6341761"/>
                  </a:ext>
                </a:extLst>
              </a:tr>
              <a:tr h="217142">
                <a:tc>
                  <a:txBody>
                    <a:bodyPr/>
                    <a:lstStyle/>
                    <a:p>
                      <a:r>
                        <a:rPr lang="en-US" altLang="ko-Kore-KR" dirty="0" err="1"/>
                        <a:t>Hemoglobin_max</a:t>
                      </a:r>
                      <a:endParaRPr lang="en-US" altLang="ko-Kore-K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 err="1"/>
                        <a:t>rdw</a:t>
                      </a:r>
                      <a:endParaRPr lang="ko-Kore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9910629"/>
                  </a:ext>
                </a:extLst>
              </a:tr>
              <a:tr h="217142">
                <a:tc>
                  <a:txBody>
                    <a:bodyPr/>
                    <a:lstStyle/>
                    <a:p>
                      <a:r>
                        <a:rPr lang="en-US" altLang="ko-Kore-KR" dirty="0" err="1"/>
                        <a:t>Creatinine_min</a:t>
                      </a:r>
                      <a:endParaRPr lang="ko-Kore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 err="1"/>
                        <a:t>sprionlactone</a:t>
                      </a:r>
                      <a:endParaRPr lang="ko-Kore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1727477"/>
                  </a:ext>
                </a:extLst>
              </a:tr>
              <a:tr h="217142">
                <a:tc>
                  <a:txBody>
                    <a:bodyPr/>
                    <a:lstStyle/>
                    <a:p>
                      <a:r>
                        <a:rPr lang="en-US" altLang="ko-Kore-KR" dirty="0" err="1"/>
                        <a:t>Nitrogen_min</a:t>
                      </a:r>
                      <a:endParaRPr lang="ko-Kore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platelet</a:t>
                      </a:r>
                      <a:endParaRPr lang="ko-Kore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6379337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9231E7B-4871-17B6-FA57-48687EE2E5CF}"/>
              </a:ext>
            </a:extLst>
          </p:cNvPr>
          <p:cNvSpPr txBox="1"/>
          <p:nvPr/>
        </p:nvSpPr>
        <p:spPr>
          <a:xfrm>
            <a:off x="8175098" y="1435697"/>
            <a:ext cx="2367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사용되는 변수들 요약</a:t>
            </a:r>
            <a:endParaRPr kumimoji="1" lang="ko-Kore-KR" altLang="en-US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2320CAAD-74C6-8F71-6AFC-B24E2B9811E1}"/>
              </a:ext>
            </a:extLst>
          </p:cNvPr>
          <p:cNvSpPr/>
          <p:nvPr/>
        </p:nvSpPr>
        <p:spPr>
          <a:xfrm>
            <a:off x="283213" y="1242469"/>
            <a:ext cx="2001521" cy="1033371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diagnoses_icd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661C51A2-ACD9-32FD-DE72-8189E067830B}"/>
              </a:ext>
            </a:extLst>
          </p:cNvPr>
          <p:cNvSpPr/>
          <p:nvPr/>
        </p:nvSpPr>
        <p:spPr>
          <a:xfrm>
            <a:off x="283213" y="2659916"/>
            <a:ext cx="2001521" cy="1033371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d_icd_diagnoses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0BC555E7-1EF1-9880-AA20-4D61F5604675}"/>
              </a:ext>
            </a:extLst>
          </p:cNvPr>
          <p:cNvSpPr/>
          <p:nvPr/>
        </p:nvSpPr>
        <p:spPr>
          <a:xfrm>
            <a:off x="302267" y="5500538"/>
            <a:ext cx="2001521" cy="1033371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pharmacy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4FFB51BE-5B35-F3A2-6A5C-8AB9A97615D3}"/>
              </a:ext>
            </a:extLst>
          </p:cNvPr>
          <p:cNvSpPr/>
          <p:nvPr/>
        </p:nvSpPr>
        <p:spPr>
          <a:xfrm>
            <a:off x="283213" y="4084135"/>
            <a:ext cx="2001521" cy="1033371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d_labevent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8540240A-6DA0-9B4F-6388-A6D37457D6FB}"/>
              </a:ext>
            </a:extLst>
          </p:cNvPr>
          <p:cNvCxnSpPr>
            <a:cxnSpLocks/>
            <a:stCxn id="13" idx="3"/>
            <a:endCxn id="28" idx="1"/>
          </p:cNvCxnSpPr>
          <p:nvPr/>
        </p:nvCxnSpPr>
        <p:spPr>
          <a:xfrm>
            <a:off x="2284734" y="1759155"/>
            <a:ext cx="1539059" cy="710602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4A661B30-7F6A-130D-6872-21A0A9A8AF1E}"/>
              </a:ext>
            </a:extLst>
          </p:cNvPr>
          <p:cNvCxnSpPr>
            <a:cxnSpLocks/>
            <a:stCxn id="14" idx="3"/>
            <a:endCxn id="28" idx="1"/>
          </p:cNvCxnSpPr>
          <p:nvPr/>
        </p:nvCxnSpPr>
        <p:spPr>
          <a:xfrm flipV="1">
            <a:off x="2284734" y="2469757"/>
            <a:ext cx="1539059" cy="706845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75935941-582D-DEC7-4344-D1964BA805A4}"/>
              </a:ext>
            </a:extLst>
          </p:cNvPr>
          <p:cNvSpPr/>
          <p:nvPr/>
        </p:nvSpPr>
        <p:spPr>
          <a:xfrm>
            <a:off x="3823793" y="1953071"/>
            <a:ext cx="2001521" cy="1033371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1"/>
                </a:solidFill>
              </a:rPr>
              <a:t>당뇨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ko-KR" altLang="en-US" sz="1600" dirty="0">
                <a:solidFill>
                  <a:schemeClr val="tx1"/>
                </a:solidFill>
              </a:rPr>
              <a:t>당뇨</a:t>
            </a:r>
            <a:r>
              <a:rPr lang="en-US" altLang="ko-KR" sz="1600" dirty="0">
                <a:solidFill>
                  <a:schemeClr val="tx1"/>
                </a:solidFill>
              </a:rPr>
              <a:t>+</a:t>
            </a:r>
            <a:r>
              <a:rPr lang="ko-KR" altLang="en-US" sz="1600" dirty="0">
                <a:solidFill>
                  <a:schemeClr val="tx1"/>
                </a:solidFill>
              </a:rPr>
              <a:t>심장합병증 환자 데이터 추출</a:t>
            </a: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A3DE33F5-B922-F257-1178-952BE19EE83A}"/>
              </a:ext>
            </a:extLst>
          </p:cNvPr>
          <p:cNvSpPr/>
          <p:nvPr/>
        </p:nvSpPr>
        <p:spPr>
          <a:xfrm>
            <a:off x="3823792" y="4081120"/>
            <a:ext cx="2001521" cy="1033371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각 환자 신체 데이터</a:t>
            </a:r>
          </a:p>
        </p:txBody>
      </p: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095807C0-8D9E-1193-8E6A-A2F493FB85E1}"/>
              </a:ext>
            </a:extLst>
          </p:cNvPr>
          <p:cNvCxnSpPr>
            <a:cxnSpLocks/>
            <a:stCxn id="16" idx="3"/>
            <a:endCxn id="34" idx="1"/>
          </p:cNvCxnSpPr>
          <p:nvPr/>
        </p:nvCxnSpPr>
        <p:spPr>
          <a:xfrm flipV="1">
            <a:off x="2284734" y="4597806"/>
            <a:ext cx="1539058" cy="3015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0408F193-91A2-E8D9-90FA-4861E30F16E6}"/>
              </a:ext>
            </a:extLst>
          </p:cNvPr>
          <p:cNvSpPr/>
          <p:nvPr/>
        </p:nvSpPr>
        <p:spPr>
          <a:xfrm>
            <a:off x="3823792" y="5500537"/>
            <a:ext cx="2001521" cy="1033371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각 환자 처방 약 데이터</a:t>
            </a:r>
          </a:p>
        </p:txBody>
      </p:sp>
      <p:cxnSp>
        <p:nvCxnSpPr>
          <p:cNvPr id="46" name="연결선: 꺾임 45">
            <a:extLst>
              <a:ext uri="{FF2B5EF4-FFF2-40B4-BE49-F238E27FC236}">
                <a16:creationId xmlns:a16="http://schemas.microsoft.com/office/drawing/2014/main" id="{EBBBB901-F465-4BE8-EE9A-E1E22E42652F}"/>
              </a:ext>
            </a:extLst>
          </p:cNvPr>
          <p:cNvCxnSpPr>
            <a:cxnSpLocks/>
            <a:stCxn id="15" idx="3"/>
            <a:endCxn id="44" idx="1"/>
          </p:cNvCxnSpPr>
          <p:nvPr/>
        </p:nvCxnSpPr>
        <p:spPr>
          <a:xfrm flipV="1">
            <a:off x="2303788" y="6017223"/>
            <a:ext cx="1520004" cy="1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화살표: 오른쪽 48">
            <a:extLst>
              <a:ext uri="{FF2B5EF4-FFF2-40B4-BE49-F238E27FC236}">
                <a16:creationId xmlns:a16="http://schemas.microsoft.com/office/drawing/2014/main" id="{90E21497-5428-7AC8-9B32-47FEC37E403A}"/>
              </a:ext>
            </a:extLst>
          </p:cNvPr>
          <p:cNvSpPr/>
          <p:nvPr/>
        </p:nvSpPr>
        <p:spPr>
          <a:xfrm>
            <a:off x="6200870" y="3532976"/>
            <a:ext cx="873760" cy="103337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4233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07E66E76-7A16-45EB-904D-76738A9B559F}"/>
              </a:ext>
            </a:extLst>
          </p:cNvPr>
          <p:cNvSpPr/>
          <p:nvPr/>
        </p:nvSpPr>
        <p:spPr>
          <a:xfrm>
            <a:off x="104835" y="324091"/>
            <a:ext cx="11982330" cy="534302"/>
          </a:xfrm>
          <a:prstGeom prst="rect">
            <a:avLst/>
          </a:prstGeom>
          <a:solidFill>
            <a:srgbClr val="333F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B4098D9-E29C-C398-6597-08DB8B58DC84}"/>
              </a:ext>
            </a:extLst>
          </p:cNvPr>
          <p:cNvSpPr/>
          <p:nvPr/>
        </p:nvSpPr>
        <p:spPr>
          <a:xfrm>
            <a:off x="104834" y="132329"/>
            <a:ext cx="4027517" cy="72455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defTabSz="91440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b="1" kern="0" dirty="0">
                <a:solidFill>
                  <a:schemeClr val="bg1"/>
                </a:solidFill>
              </a:rPr>
              <a:t>최종 데이터셋</a:t>
            </a:r>
            <a:r>
              <a:rPr lang="en-US" altLang="ko-KR" sz="2400" b="1" kern="0" dirty="0">
                <a:solidFill>
                  <a:schemeClr val="bg1"/>
                </a:solidFill>
              </a:rPr>
              <a:t>	</a:t>
            </a:r>
            <a:endParaRPr kumimoji="0" lang="en-US" altLang="ko-KR" sz="24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4C6727F9-AECF-6606-ED54-C6FAB143803C}"/>
              </a:ext>
            </a:extLst>
          </p:cNvPr>
          <p:cNvGrpSpPr/>
          <p:nvPr/>
        </p:nvGrpSpPr>
        <p:grpSpPr>
          <a:xfrm>
            <a:off x="174146" y="1596130"/>
            <a:ext cx="4400397" cy="4181176"/>
            <a:chOff x="1323474" y="1325563"/>
            <a:chExt cx="5192376" cy="5187669"/>
          </a:xfrm>
        </p:grpSpPr>
        <p:pic>
          <p:nvPicPr>
            <p:cNvPr id="11" name="그림 10" descr="스크린샷, 흑백, 텍스트이(가) 표시된 사진&#10;&#10;자동 생성된 설명">
              <a:extLst>
                <a:ext uri="{FF2B5EF4-FFF2-40B4-BE49-F238E27FC236}">
                  <a16:creationId xmlns:a16="http://schemas.microsoft.com/office/drawing/2014/main" id="{700D0BE7-72F1-A8BB-C735-574813E290B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23474" y="1325563"/>
              <a:ext cx="5192376" cy="3123906"/>
            </a:xfrm>
            <a:prstGeom prst="rect">
              <a:avLst/>
            </a:prstGeom>
          </p:spPr>
        </p:pic>
        <p:pic>
          <p:nvPicPr>
            <p:cNvPr id="13" name="그림 12" descr="스크린샷, 블랙, 흑백, 패턴이(가) 표시된 사진&#10;&#10;자동 생성된 설명">
              <a:extLst>
                <a:ext uri="{FF2B5EF4-FFF2-40B4-BE49-F238E27FC236}">
                  <a16:creationId xmlns:a16="http://schemas.microsoft.com/office/drawing/2014/main" id="{80BF2D10-B649-9C08-80CE-E4688D543B3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23474" y="4449469"/>
              <a:ext cx="5192376" cy="2063763"/>
            </a:xfrm>
            <a:prstGeom prst="rect">
              <a:avLst/>
            </a:prstGeom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0411DC00-0C9E-BBC4-5E91-D48AEFEAB592}"/>
              </a:ext>
            </a:extLst>
          </p:cNvPr>
          <p:cNvSpPr txBox="1"/>
          <p:nvPr/>
        </p:nvSpPr>
        <p:spPr>
          <a:xfrm>
            <a:off x="8088073" y="3926947"/>
            <a:ext cx="3929781" cy="2586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000" b="1" dirty="0"/>
              <a:t>환자 신체 데이터</a:t>
            </a:r>
            <a:endParaRPr kumimoji="1" lang="en-US" altLang="ko-KR" sz="20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dirty="0"/>
              <a:t>마그네슘 수치 최대</a:t>
            </a:r>
            <a:r>
              <a:rPr kumimoji="1" lang="en-US" altLang="ko-KR" dirty="0"/>
              <a:t>/</a:t>
            </a:r>
            <a:r>
              <a:rPr kumimoji="1" lang="ko-KR" altLang="en-US" dirty="0"/>
              <a:t>최소</a:t>
            </a:r>
            <a:endParaRPr kumimoji="1"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dirty="0" err="1"/>
              <a:t>헤마토크릿</a:t>
            </a:r>
            <a:r>
              <a:rPr kumimoji="1" lang="ko-KR" altLang="en-US" dirty="0"/>
              <a:t> 수치 최대</a:t>
            </a:r>
            <a:r>
              <a:rPr kumimoji="1" lang="en-US" altLang="ko-KR" dirty="0"/>
              <a:t>/</a:t>
            </a:r>
            <a:r>
              <a:rPr kumimoji="1" lang="ko-KR" altLang="en-US" dirty="0"/>
              <a:t>최소</a:t>
            </a:r>
            <a:endParaRPr kumimoji="1"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dirty="0"/>
              <a:t>헤모글로빈 수치 최대</a:t>
            </a:r>
            <a:r>
              <a:rPr kumimoji="1" lang="en-US" altLang="ko-KR" dirty="0"/>
              <a:t>/</a:t>
            </a:r>
            <a:r>
              <a:rPr kumimoji="1" lang="ko-KR" altLang="en-US" dirty="0"/>
              <a:t>최소</a:t>
            </a:r>
            <a:endParaRPr kumimoji="1"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dirty="0"/>
              <a:t>혈소판 평균 개수</a:t>
            </a:r>
            <a:endParaRPr kumimoji="1"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dirty="0"/>
              <a:t>혈액요소질소 평균</a:t>
            </a:r>
            <a:r>
              <a:rPr kumimoji="1" lang="en-US" altLang="ko-KR" dirty="0"/>
              <a:t>/</a:t>
            </a:r>
            <a:r>
              <a:rPr kumimoji="1" lang="ko-KR" altLang="en-US" dirty="0"/>
              <a:t>수치</a:t>
            </a:r>
            <a:endParaRPr kumimoji="1" lang="en-US" altLang="ko-Kore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1B4F4B-9277-2F28-45DC-0863DCCC3785}"/>
              </a:ext>
            </a:extLst>
          </p:cNvPr>
          <p:cNvSpPr txBox="1"/>
          <p:nvPr/>
        </p:nvSpPr>
        <p:spPr>
          <a:xfrm>
            <a:off x="8015213" y="1336943"/>
            <a:ext cx="4266801" cy="2590004"/>
          </a:xfrm>
          <a:prstGeom prst="rect">
            <a:avLst/>
          </a:prstGeom>
          <a:noFill/>
        </p:spPr>
        <p:txBody>
          <a:bodyPr wrap="square" numCol="2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ore-KR" altLang="en-US" sz="2000" b="1" dirty="0"/>
              <a:t>약</a:t>
            </a:r>
            <a:r>
              <a:rPr kumimoji="1" lang="ko-KR" altLang="en-US" sz="2000" b="1"/>
              <a:t> 종류</a:t>
            </a:r>
            <a:endParaRPr kumimoji="1" lang="en-US" altLang="ko-KR" sz="20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dirty="0" err="1"/>
              <a:t>헤파린</a:t>
            </a:r>
            <a:endParaRPr kumimoji="1"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dirty="0" err="1"/>
              <a:t>클로피도그렐</a:t>
            </a:r>
            <a:endParaRPr kumimoji="1"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dirty="0"/>
              <a:t>인슐린</a:t>
            </a:r>
            <a:endParaRPr kumimoji="1"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dirty="0" err="1"/>
              <a:t>디곡신</a:t>
            </a:r>
            <a:endParaRPr kumimoji="1"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dirty="0" err="1"/>
              <a:t>스피로놀락톤</a:t>
            </a:r>
            <a:endParaRPr kumimoji="1"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dirty="0" err="1"/>
              <a:t>부메타니드</a:t>
            </a:r>
            <a:endParaRPr kumimoji="1"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dirty="0" err="1"/>
              <a:t>토르세미드</a:t>
            </a:r>
            <a:endParaRPr kumimoji="1"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dirty="0"/>
              <a:t> </a:t>
            </a:r>
            <a:r>
              <a:rPr kumimoji="1" lang="ko-KR" altLang="en-US" dirty="0" err="1"/>
              <a:t>푸로세미드</a:t>
            </a:r>
            <a:endParaRPr kumimoji="1"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dirty="0" err="1"/>
              <a:t>메톨라존</a:t>
            </a:r>
            <a:endParaRPr kumimoji="1" lang="en-US" altLang="ko-K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7EF256-E6BF-7772-6CA7-1F3F6718AA46}"/>
              </a:ext>
            </a:extLst>
          </p:cNvPr>
          <p:cNvSpPr txBox="1"/>
          <p:nvPr/>
        </p:nvSpPr>
        <p:spPr>
          <a:xfrm>
            <a:off x="4751428" y="1596130"/>
            <a:ext cx="3159760" cy="878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총 </a:t>
            </a:r>
            <a:r>
              <a:rPr lang="en-US" altLang="ko-KR" b="1" dirty="0"/>
              <a:t>19400 row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당뇨 </a:t>
            </a:r>
            <a:r>
              <a:rPr lang="en-US" altLang="ko-KR" dirty="0"/>
              <a:t>+ </a:t>
            </a:r>
            <a:r>
              <a:rPr lang="ko-KR" altLang="en-US" dirty="0"/>
              <a:t>심장병의 수</a:t>
            </a:r>
            <a:r>
              <a:rPr lang="en-US" altLang="ko-KR" dirty="0"/>
              <a:t>: </a:t>
            </a:r>
            <a:r>
              <a:rPr lang="en-US" altLang="ko-KR" b="1" dirty="0"/>
              <a:t>2711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113266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CB0C3310-9D45-D174-93C0-A690E770F8DF}"/>
              </a:ext>
            </a:extLst>
          </p:cNvPr>
          <p:cNvSpPr/>
          <p:nvPr/>
        </p:nvSpPr>
        <p:spPr>
          <a:xfrm>
            <a:off x="104835" y="324091"/>
            <a:ext cx="11982330" cy="534302"/>
          </a:xfrm>
          <a:prstGeom prst="rect">
            <a:avLst/>
          </a:prstGeom>
          <a:solidFill>
            <a:srgbClr val="333F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C690853-20BC-BA47-4F20-82FDC10376D7}"/>
              </a:ext>
            </a:extLst>
          </p:cNvPr>
          <p:cNvSpPr/>
          <p:nvPr/>
        </p:nvSpPr>
        <p:spPr>
          <a:xfrm>
            <a:off x="104834" y="132329"/>
            <a:ext cx="4027517" cy="72455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defTabSz="91440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b="1" kern="0" dirty="0">
                <a:solidFill>
                  <a:schemeClr val="bg1"/>
                </a:solidFill>
              </a:rPr>
              <a:t>모델링</a:t>
            </a:r>
            <a:r>
              <a:rPr lang="en-US" altLang="ko-KR" sz="2400" b="1" kern="0" dirty="0">
                <a:solidFill>
                  <a:schemeClr val="bg1"/>
                </a:solidFill>
              </a:rPr>
              <a:t>	</a:t>
            </a:r>
            <a:endParaRPr kumimoji="0" lang="en-US" altLang="ko-KR" sz="24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C2F979-9BBC-E399-66E0-55D1F1E887A0}"/>
              </a:ext>
            </a:extLst>
          </p:cNvPr>
          <p:cNvSpPr txBox="1"/>
          <p:nvPr/>
        </p:nvSpPr>
        <p:spPr>
          <a:xfrm>
            <a:off x="104834" y="1130458"/>
            <a:ext cx="11977318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kumimoji="1" lang="en-US" altLang="ko-Kore-KR" sz="2000" dirty="0" err="1"/>
              <a:t>RUSBoost</a:t>
            </a:r>
            <a:endParaRPr kumimoji="1" lang="en-US" altLang="ko-Kore-KR" sz="20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kumimoji="1" lang="en-US" altLang="ko-KR" sz="2000" dirty="0"/>
              <a:t>AdaBoost</a:t>
            </a:r>
            <a:r>
              <a:rPr kumimoji="1" lang="ko-KR" altLang="en-US" sz="2000" dirty="0"/>
              <a:t>를 기반으로 하는 또 다른 알고리즘 불균형한 데이터를</a:t>
            </a:r>
            <a:r>
              <a:rPr kumimoji="1" lang="en-US" altLang="ko-KR" sz="2000" dirty="0"/>
              <a:t> </a:t>
            </a:r>
            <a:r>
              <a:rPr kumimoji="1" lang="ko-KR" altLang="en-US" sz="2000" dirty="0"/>
              <a:t>명확하게 만드는 모델</a:t>
            </a:r>
            <a:endParaRPr kumimoji="1" lang="en-US" altLang="ko-KR" sz="2000" dirty="0"/>
          </a:p>
          <a:p>
            <a:pPr lvl="1"/>
            <a:endParaRPr kumimoji="1" lang="en-US" altLang="ko-KR" sz="2000" dirty="0"/>
          </a:p>
          <a:p>
            <a:r>
              <a:rPr kumimoji="1" lang="en-US" altLang="ko-Kore-KR" sz="2000" dirty="0"/>
              <a:t>2. </a:t>
            </a:r>
            <a:r>
              <a:rPr kumimoji="1" lang="en-US" altLang="ko-Kore-KR" sz="2000" dirty="0" err="1"/>
              <a:t>XGBoost</a:t>
            </a:r>
            <a:endParaRPr kumimoji="1" lang="en-US" altLang="ko-Kore-KR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en-US" altLang="ko-KR" sz="2000" dirty="0"/>
              <a:t>Boosting</a:t>
            </a:r>
            <a:r>
              <a:rPr kumimoji="1" lang="ko-KR" altLang="en-US" sz="2000" dirty="0"/>
              <a:t> 모델에서 나온 것이며 병렬 처리</a:t>
            </a:r>
            <a:r>
              <a:rPr kumimoji="1" lang="en-US" altLang="ko-KR" sz="2000" dirty="0"/>
              <a:t>,</a:t>
            </a:r>
            <a:r>
              <a:rPr kumimoji="1" lang="ko-KR" altLang="en-US" sz="2000" dirty="0"/>
              <a:t> 분류 회귀에서 높은 예측</a:t>
            </a:r>
            <a:endParaRPr kumimoji="1" lang="en-US" altLang="ko-Kore-KR" sz="2000" dirty="0"/>
          </a:p>
          <a:p>
            <a:endParaRPr kumimoji="1" lang="en-US" altLang="ko-Kore-KR" sz="2000" dirty="0"/>
          </a:p>
          <a:p>
            <a:r>
              <a:rPr kumimoji="1" lang="en-US" altLang="ko-Kore-KR" sz="2000" dirty="0"/>
              <a:t>3. Ensemble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ko-KR" altLang="en-US" sz="2000" dirty="0"/>
              <a:t>여러 개의 분류기를 생성하고 예측을 결합하여 정확한 예측을 도출</a:t>
            </a:r>
            <a:endParaRPr kumimoji="1" lang="en-US" altLang="ko-KR" sz="2000" dirty="0"/>
          </a:p>
          <a:p>
            <a:endParaRPr kumimoji="1" lang="en-US" altLang="ko-KR" sz="2000" dirty="0"/>
          </a:p>
          <a:p>
            <a:r>
              <a:rPr kumimoji="1" lang="en-US" altLang="ko-KR" sz="2000" dirty="0"/>
              <a:t>4. Random Forest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ko-KR" altLang="en-US" sz="2000" dirty="0"/>
              <a:t>원하는 결과에 도달하기 위해 의사결정 트리를 출력하여 결합</a:t>
            </a:r>
            <a:endParaRPr kumimoji="1" lang="en-US" altLang="ko-KR" sz="2000" dirty="0"/>
          </a:p>
          <a:p>
            <a:endParaRPr kumimoji="1" lang="en-US" altLang="ko-Kore-KR" sz="2000" dirty="0"/>
          </a:p>
          <a:p>
            <a:r>
              <a:rPr kumimoji="1" lang="en-US" altLang="ko-Kore-KR" sz="2000" dirty="0"/>
              <a:t>5. Balanced Random Forest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ko-KR" altLang="en-US" sz="2000" dirty="0"/>
              <a:t>균형을 맞추기 위해 각 </a:t>
            </a:r>
            <a:r>
              <a:rPr kumimoji="1" lang="en-US" altLang="ko-KR" sz="2000" dirty="0"/>
              <a:t>bootstrap</a:t>
            </a:r>
            <a:r>
              <a:rPr kumimoji="1" lang="ko-KR" altLang="en-US" sz="2000" dirty="0"/>
              <a:t> 샘플을 무작위로 </a:t>
            </a:r>
            <a:r>
              <a:rPr kumimoji="1" lang="ko-KR" altLang="en-US" sz="2000" dirty="0" err="1"/>
              <a:t>언더</a:t>
            </a:r>
            <a:r>
              <a:rPr kumimoji="1" lang="ko-KR" altLang="en-US" sz="2000" dirty="0"/>
              <a:t> 샘플</a:t>
            </a:r>
            <a:endParaRPr kumimoji="1" lang="en-US" altLang="ko-KR" sz="2000" dirty="0"/>
          </a:p>
          <a:p>
            <a:endParaRPr kumimoji="1" lang="en-US" altLang="ko-KR" sz="2000" dirty="0"/>
          </a:p>
          <a:p>
            <a:r>
              <a:rPr kumimoji="1" lang="en-US" altLang="ko-KR" sz="2000" dirty="0"/>
              <a:t>6. Balanced Bagging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ko-KR" altLang="en-US" sz="2000" dirty="0"/>
              <a:t>여러 모델 결과값을 평균값 </a:t>
            </a:r>
            <a:r>
              <a:rPr kumimoji="1" lang="en-US" altLang="ko-KR" sz="2000" dirty="0"/>
              <a:t>or</a:t>
            </a:r>
            <a:r>
              <a:rPr kumimoji="1" lang="ko-KR" altLang="en-US" sz="2000" dirty="0"/>
              <a:t> 중간값을 활용하는 방법</a:t>
            </a:r>
            <a:endParaRPr kumimoji="1" lang="en-US" altLang="ko-KR" sz="2000" dirty="0"/>
          </a:p>
          <a:p>
            <a:endParaRPr kumimoji="1" lang="en-US" altLang="ko-Kore-KR" sz="2000" dirty="0"/>
          </a:p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719189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텍스트, 라인, 그래프, 스크린샷이(가) 표시된 사진&#10;&#10;자동 생성된 설명">
            <a:extLst>
              <a:ext uri="{FF2B5EF4-FFF2-40B4-BE49-F238E27FC236}">
                <a16:creationId xmlns:a16="http://schemas.microsoft.com/office/drawing/2014/main" id="{3B500C81-15FF-F385-A239-D9E42C7E13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9976" y="3912545"/>
            <a:ext cx="3528558" cy="2750674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C23018FA-1AD0-F1B3-DB7F-082FF78A51FC}"/>
              </a:ext>
            </a:extLst>
          </p:cNvPr>
          <p:cNvSpPr/>
          <p:nvPr/>
        </p:nvSpPr>
        <p:spPr>
          <a:xfrm>
            <a:off x="104835" y="324091"/>
            <a:ext cx="11982330" cy="534302"/>
          </a:xfrm>
          <a:prstGeom prst="rect">
            <a:avLst/>
          </a:prstGeom>
          <a:solidFill>
            <a:srgbClr val="333F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2FDFF2E-0E91-30CD-50B5-F34BAB3EF96A}"/>
              </a:ext>
            </a:extLst>
          </p:cNvPr>
          <p:cNvSpPr/>
          <p:nvPr/>
        </p:nvSpPr>
        <p:spPr>
          <a:xfrm>
            <a:off x="104834" y="132329"/>
            <a:ext cx="4027517" cy="72455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defTabSz="91440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b="1" kern="0">
                <a:solidFill>
                  <a:schemeClr val="bg1"/>
                </a:solidFill>
              </a:rPr>
              <a:t>모델 결과 및 평가</a:t>
            </a:r>
            <a:r>
              <a:rPr lang="en-US" altLang="ko-KR" sz="2400" b="1" kern="0" dirty="0">
                <a:solidFill>
                  <a:schemeClr val="bg1"/>
                </a:solidFill>
              </a:rPr>
              <a:t>	</a:t>
            </a:r>
            <a:endParaRPr kumimoji="0" lang="en-US" altLang="ko-KR" sz="24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15F2D72E-526B-1E05-FE17-A0E3E19E2E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030" y="1062903"/>
            <a:ext cx="3528558" cy="2749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B87EA02F-6E80-6897-AB3B-8CC52E717E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7661" y="1061962"/>
            <a:ext cx="3529764" cy="275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7B2CB028-6049-4DA2-D25F-AA2F409890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441" y="3912545"/>
            <a:ext cx="3529764" cy="275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F7B615D0-8CA2-4A2E-38C2-A3CB25F31F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441" y="1061962"/>
            <a:ext cx="3529764" cy="275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FEA619E5-5038-07A4-7F8A-AB90C4DDFE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27" y="3912545"/>
            <a:ext cx="3529764" cy="275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FD224E5A-2E80-7293-0615-CFF1955D6856}"/>
              </a:ext>
            </a:extLst>
          </p:cNvPr>
          <p:cNvSpPr txBox="1"/>
          <p:nvPr/>
        </p:nvSpPr>
        <p:spPr>
          <a:xfrm>
            <a:off x="941314" y="2260881"/>
            <a:ext cx="23545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ko-Kore-KR" sz="2400" b="1" dirty="0"/>
              <a:t>Accuracy:   0.764</a:t>
            </a:r>
          </a:p>
          <a:p>
            <a:r>
              <a:rPr kumimoji="1" lang="en" altLang="ko-Kore-KR" sz="2400" b="1" dirty="0"/>
              <a:t>AUC Score: 0.753</a:t>
            </a:r>
            <a:endParaRPr kumimoji="1" lang="ko-Kore-KR" altLang="en-US" sz="24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E81C694-2643-1E70-8DE8-159962B9F9E9}"/>
              </a:ext>
            </a:extLst>
          </p:cNvPr>
          <p:cNvSpPr txBox="1"/>
          <p:nvPr/>
        </p:nvSpPr>
        <p:spPr>
          <a:xfrm>
            <a:off x="1061219" y="5040254"/>
            <a:ext cx="29735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ko-Kore-KR" sz="2400" b="1" dirty="0"/>
              <a:t>Accuracy:   0.713</a:t>
            </a:r>
          </a:p>
          <a:p>
            <a:r>
              <a:rPr kumimoji="1" lang="en" altLang="ko-Kore-KR" sz="2400" b="1" dirty="0"/>
              <a:t>AUC Score: 0.764</a:t>
            </a:r>
            <a:endParaRPr kumimoji="1" lang="ko-Kore-KR" altLang="en-US" sz="24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627B18B-6367-D000-7E7F-7A8BCAF0E268}"/>
              </a:ext>
            </a:extLst>
          </p:cNvPr>
          <p:cNvSpPr txBox="1"/>
          <p:nvPr/>
        </p:nvSpPr>
        <p:spPr>
          <a:xfrm>
            <a:off x="4991608" y="2260882"/>
            <a:ext cx="23852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ko-Kore-KR" sz="2400" b="1" dirty="0"/>
              <a:t>Accuracy:    0.709</a:t>
            </a:r>
          </a:p>
          <a:p>
            <a:r>
              <a:rPr kumimoji="1" lang="en" altLang="ko-Kore-KR" sz="2400" b="1" dirty="0"/>
              <a:t>AUC Score: 0.773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4A2055A-AA64-7623-41B9-5123264F1138}"/>
              </a:ext>
            </a:extLst>
          </p:cNvPr>
          <p:cNvSpPr txBox="1"/>
          <p:nvPr/>
        </p:nvSpPr>
        <p:spPr>
          <a:xfrm>
            <a:off x="4979605" y="5044164"/>
            <a:ext cx="23852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ko-Kore-KR" sz="2400" b="1" dirty="0"/>
              <a:t>Accuracy:    0.697</a:t>
            </a:r>
          </a:p>
          <a:p>
            <a:r>
              <a:rPr kumimoji="1" lang="en" altLang="ko-Kore-KR" sz="2400" b="1" dirty="0"/>
              <a:t>AUC Score: 0.769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DCD5BB0-FB6D-83FC-CDAF-6737B70B4492}"/>
              </a:ext>
            </a:extLst>
          </p:cNvPr>
          <p:cNvSpPr txBox="1"/>
          <p:nvPr/>
        </p:nvSpPr>
        <p:spPr>
          <a:xfrm>
            <a:off x="9193979" y="2260881"/>
            <a:ext cx="23545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ko-Kore-KR" sz="2400" b="1" dirty="0"/>
              <a:t>Accuracy: 0.699</a:t>
            </a:r>
          </a:p>
          <a:p>
            <a:r>
              <a:rPr kumimoji="1" lang="en" altLang="ko-Kore-KR" sz="2400" b="1" dirty="0"/>
              <a:t>AUC Score: 0.772</a:t>
            </a:r>
          </a:p>
        </p:txBody>
      </p:sp>
      <p:sp>
        <p:nvSpPr>
          <p:cNvPr id="5" name="Rectangle 16">
            <a:extLst>
              <a:ext uri="{FF2B5EF4-FFF2-40B4-BE49-F238E27FC236}">
                <a16:creationId xmlns:a16="http://schemas.microsoft.com/office/drawing/2014/main" id="{B32F04B3-F49B-36E2-F542-B425586511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61249" y="5086420"/>
            <a:ext cx="2269532" cy="73866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Accuracy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  <a:r>
              <a:rPr kumimoji="0" lang="en-US" altLang="ko-KR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 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0.696 </a:t>
            </a:r>
            <a:endParaRPr kumimoji="0" lang="en-US" altLang="ko-KR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AUC </a:t>
            </a:r>
            <a:r>
              <a:rPr kumimoji="0" lang="en-US" altLang="ko-KR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Score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  <a:r>
              <a:rPr kumimoji="0" lang="en-US" altLang="ko-KR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0.762</a:t>
            </a:r>
            <a:endParaRPr kumimoji="0" lang="ko-KR" altLang="ko-KR" sz="4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016980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텍스트, 스크린샷, 도표, 폰트이(가) 표시된 사진&#10;&#10;자동 생성된 설명">
            <a:extLst>
              <a:ext uri="{FF2B5EF4-FFF2-40B4-BE49-F238E27FC236}">
                <a16:creationId xmlns:a16="http://schemas.microsoft.com/office/drawing/2014/main" id="{A302A153-99CA-D494-4A56-FEE03EB9AE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632" y="1965809"/>
            <a:ext cx="3517119" cy="2920235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CD67800-37AC-4E14-89B0-F79DCB3FB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6560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 descr="텍스트, 스크린샷이(가) 표시된 사진&#10;&#10;자동 생성된 설명">
            <a:extLst>
              <a:ext uri="{FF2B5EF4-FFF2-40B4-BE49-F238E27FC236}">
                <a16:creationId xmlns:a16="http://schemas.microsoft.com/office/drawing/2014/main" id="{61B265DA-C7E8-2220-63CF-30CF3D6D80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0676" y="2435470"/>
            <a:ext cx="3537345" cy="1980913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0F1788F-A5AE-4188-8274-F7F2E3833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99592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 descr="텍스트, 스크린샷, 도표, 직사각형이(가) 표시된 사진&#10;&#10;자동 생성된 설명">
            <a:extLst>
              <a:ext uri="{FF2B5EF4-FFF2-40B4-BE49-F238E27FC236}">
                <a16:creationId xmlns:a16="http://schemas.microsoft.com/office/drawing/2014/main" id="{FC8CB5F2-665D-348F-8ECC-8DD0730A33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2336" y="2067440"/>
            <a:ext cx="3517120" cy="271697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0CED8448-3F7E-FD14-A0DE-E242AA0CC327}"/>
              </a:ext>
            </a:extLst>
          </p:cNvPr>
          <p:cNvSpPr/>
          <p:nvPr/>
        </p:nvSpPr>
        <p:spPr>
          <a:xfrm>
            <a:off x="104835" y="324091"/>
            <a:ext cx="11982330" cy="534302"/>
          </a:xfrm>
          <a:prstGeom prst="rect">
            <a:avLst/>
          </a:prstGeom>
          <a:solidFill>
            <a:srgbClr val="333F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XGBOOST </a:t>
            </a:r>
            <a:r>
              <a:rPr lang="ko-KR" altLang="en-US" dirty="0"/>
              <a:t>시각화</a:t>
            </a:r>
            <a:r>
              <a:rPr lang="en-US" altLang="ko-KR" dirty="0"/>
              <a:t>(Insight)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F34850-F493-53C1-0988-AAD990AAE81D}"/>
              </a:ext>
            </a:extLst>
          </p:cNvPr>
          <p:cNvSpPr txBox="1"/>
          <p:nvPr/>
        </p:nvSpPr>
        <p:spPr>
          <a:xfrm>
            <a:off x="4213382" y="5380233"/>
            <a:ext cx="37652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중요한</a:t>
            </a:r>
            <a:r>
              <a:rPr kumimoji="1" lang="ko-KR" altLang="en-US" dirty="0"/>
              <a:t> 변수 </a:t>
            </a:r>
            <a:endParaRPr kumimoji="1" lang="en-US" altLang="ko-KR" dirty="0"/>
          </a:p>
          <a:p>
            <a:r>
              <a:rPr kumimoji="1" lang="en-US" altLang="ko-KR" dirty="0"/>
              <a:t>clopidogrel, insulin, age, furosemide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B4A22FA-A05A-513D-8FE7-A751EB86A9C6}"/>
              </a:ext>
            </a:extLst>
          </p:cNvPr>
          <p:cNvSpPr txBox="1"/>
          <p:nvPr/>
        </p:nvSpPr>
        <p:spPr>
          <a:xfrm>
            <a:off x="791511" y="5380233"/>
            <a:ext cx="2903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당뇨병 </a:t>
            </a:r>
            <a:r>
              <a:rPr kumimoji="1" lang="en-US" altLang="ko-KR" dirty="0"/>
              <a:t>+</a:t>
            </a:r>
            <a:r>
              <a:rPr kumimoji="1" lang="ko-KR" altLang="en-US" dirty="0"/>
              <a:t> 심장병 환자의 수</a:t>
            </a:r>
            <a:endParaRPr kumimoji="1" lang="en-US" altLang="ko-KR" dirty="0"/>
          </a:p>
          <a:p>
            <a:r>
              <a:rPr kumimoji="1" lang="ko-KR" altLang="en-US" dirty="0"/>
              <a:t>약 </a:t>
            </a:r>
            <a:r>
              <a:rPr kumimoji="1" lang="en-US" altLang="ko-KR" dirty="0"/>
              <a:t>2262</a:t>
            </a:r>
            <a:r>
              <a:rPr kumimoji="1" lang="ko-KR" altLang="en-US" dirty="0"/>
              <a:t>명으로 추출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962364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스크린샷, 도표, 그래프이(가) 표시된 사진&#10;&#10;자동 생성된 설명">
            <a:extLst>
              <a:ext uri="{FF2B5EF4-FFF2-40B4-BE49-F238E27FC236}">
                <a16:creationId xmlns:a16="http://schemas.microsoft.com/office/drawing/2014/main" id="{4F1A3AE3-65C4-9197-B063-BC9C80B16B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34" y="1384458"/>
            <a:ext cx="6329082" cy="49911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69BE053-903C-1242-4CD6-FB98BB842F97}"/>
              </a:ext>
            </a:extLst>
          </p:cNvPr>
          <p:cNvSpPr txBox="1"/>
          <p:nvPr/>
        </p:nvSpPr>
        <p:spPr>
          <a:xfrm>
            <a:off x="6567548" y="2328317"/>
            <a:ext cx="53907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가장</a:t>
            </a:r>
            <a:r>
              <a:rPr kumimoji="1" lang="ko-KR" altLang="en-US" dirty="0"/>
              <a:t> 낮은 정확성을 보여주는 </a:t>
            </a:r>
            <a:r>
              <a:rPr kumimoji="1" lang="en-US" altLang="ko-KR" dirty="0"/>
              <a:t>Random</a:t>
            </a:r>
            <a:r>
              <a:rPr kumimoji="1" lang="ko-KR" altLang="en-US" dirty="0"/>
              <a:t> </a:t>
            </a:r>
            <a:r>
              <a:rPr kumimoji="1" lang="en-US" altLang="ko-KR" dirty="0"/>
              <a:t>Forest</a:t>
            </a:r>
            <a:r>
              <a:rPr kumimoji="1" lang="ko-KR" altLang="en-US" dirty="0"/>
              <a:t>에서는 어떤 변수들이 중요한 지에 대해 </a:t>
            </a:r>
            <a:r>
              <a:rPr kumimoji="1" lang="en" altLang="ko-KR" dirty="0"/>
              <a:t>Permutation Importance</a:t>
            </a:r>
            <a:r>
              <a:rPr kumimoji="1" lang="ko-KR" altLang="en-US" dirty="0"/>
              <a:t> 시각화를 한 결과</a:t>
            </a:r>
            <a:endParaRPr kumimoji="1" lang="en-US" altLang="ko-KR" dirty="0"/>
          </a:p>
          <a:p>
            <a:endParaRPr kumimoji="1" lang="en-US" altLang="ko-Kore-KR" dirty="0"/>
          </a:p>
          <a:p>
            <a:r>
              <a:rPr kumimoji="1" lang="ko-KR" altLang="en-US" dirty="0"/>
              <a:t>나이</a:t>
            </a:r>
            <a:r>
              <a:rPr kumimoji="1" lang="en-US" altLang="ko-KR" dirty="0"/>
              <a:t>,</a:t>
            </a:r>
            <a:r>
              <a:rPr kumimoji="1" lang="ko-KR" altLang="en-US" dirty="0"/>
              <a:t> 클로피도그렐</a:t>
            </a:r>
            <a:r>
              <a:rPr kumimoji="1" lang="en-US" altLang="ko-KR" dirty="0"/>
              <a:t>, </a:t>
            </a:r>
            <a:r>
              <a:rPr kumimoji="1" lang="ko-KR" altLang="en-US" dirty="0"/>
              <a:t>요소 질소</a:t>
            </a:r>
            <a:r>
              <a:rPr kumimoji="1" lang="en-US" altLang="ko-KR" dirty="0"/>
              <a:t>,</a:t>
            </a:r>
            <a:r>
              <a:rPr kumimoji="1" lang="ko-KR" altLang="en-US" dirty="0"/>
              <a:t> 크레아티닌 순으로 중요성을 보여주고 있습니다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56CC51D-564F-CF9B-53F0-59A7C5821505}"/>
              </a:ext>
            </a:extLst>
          </p:cNvPr>
          <p:cNvSpPr/>
          <p:nvPr/>
        </p:nvSpPr>
        <p:spPr>
          <a:xfrm>
            <a:off x="104835" y="324091"/>
            <a:ext cx="11982330" cy="534302"/>
          </a:xfrm>
          <a:prstGeom prst="rect">
            <a:avLst/>
          </a:prstGeom>
          <a:solidFill>
            <a:srgbClr val="333F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3E23EF3-E23A-E605-612D-AEC4195E7329}"/>
              </a:ext>
            </a:extLst>
          </p:cNvPr>
          <p:cNvSpPr/>
          <p:nvPr/>
        </p:nvSpPr>
        <p:spPr>
          <a:xfrm>
            <a:off x="104834" y="132329"/>
            <a:ext cx="4027517" cy="72455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defTabSz="91440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b="1" kern="0" dirty="0">
                <a:solidFill>
                  <a:schemeClr val="bg1"/>
                </a:solidFill>
              </a:rPr>
              <a:t>모델 결과 및 평가</a:t>
            </a:r>
            <a:r>
              <a:rPr lang="en-US" altLang="ko-KR" sz="2400" b="1" kern="0" dirty="0">
                <a:solidFill>
                  <a:schemeClr val="bg1"/>
                </a:solidFill>
              </a:rPr>
              <a:t>	</a:t>
            </a:r>
            <a:endParaRPr kumimoji="0" lang="en-US" altLang="ko-KR" sz="24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204750601"/>
      </p:ext>
    </p:extLst>
  </p:cSld>
  <p:clrMapOvr>
    <a:masterClrMapping/>
  </p:clrMapOvr>
</p:sld>
</file>

<file path=ppt/theme/theme1.xml><?xml version="1.0" encoding="utf-8"?>
<a:theme xmlns:a="http://schemas.openxmlformats.org/drawingml/2006/main" name="물방울">
  <a:themeElements>
    <a:clrScheme name="물방울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물방울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물방울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{ACA5F59E-BEE8-D14A-BF16-7171E69FFEFD}tf10001073</Template>
  <TotalTime>3117</TotalTime>
  <Words>662</Words>
  <Application>Microsoft Macintosh PowerPoint</Application>
  <PresentationFormat>와이드스크린</PresentationFormat>
  <Paragraphs>137</Paragraphs>
  <Slides>13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한컴 고딕</vt:lpstr>
      <vt:lpstr>맑은 고딕</vt:lpstr>
      <vt:lpstr>Arial</vt:lpstr>
      <vt:lpstr>Calibri</vt:lpstr>
      <vt:lpstr>Tw Cen MT</vt:lpstr>
      <vt:lpstr>물방울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데이터 애널리틱스</dc:title>
  <dc:creator>김지환</dc:creator>
  <cp:lastModifiedBy>김지환</cp:lastModifiedBy>
  <cp:revision>34</cp:revision>
  <dcterms:created xsi:type="dcterms:W3CDTF">2023-11-30T13:56:22Z</dcterms:created>
  <dcterms:modified xsi:type="dcterms:W3CDTF">2023-12-13T10:50:55Z</dcterms:modified>
</cp:coreProperties>
</file>