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63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1536" y="1069849"/>
            <a:ext cx="9960864" cy="1470025"/>
          </a:xfrm>
        </p:spPr>
        <p:txBody>
          <a:bodyPr>
            <a:noAutofit/>
          </a:bodyPr>
          <a:lstStyle>
            <a:lvl1pPr algn="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57600" y="384048"/>
            <a:ext cx="7924800" cy="612648"/>
          </a:xfr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B1F7-8BF6-4A22-82C5-B6DFDA3CF671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4A6F-D224-422E-AA75-68F6E18607C0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095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B1F7-8BF6-4A22-82C5-B6DFDA3CF671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4A6F-D224-422E-AA75-68F6E1860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01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424416" y="356617"/>
            <a:ext cx="2157984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56617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B1F7-8BF6-4A22-82C5-B6DFDA3CF671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4A6F-D224-422E-AA75-68F6E1860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98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8720"/>
            <a:ext cx="10972800" cy="498348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B1F7-8BF6-4A22-82C5-B6DFDA3CF671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4A6F-D224-422E-AA75-68F6E1860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97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76" y="2286001"/>
            <a:ext cx="10363200" cy="1362075"/>
          </a:xfrm>
        </p:spPr>
        <p:txBody>
          <a:bodyPr anchor="t">
            <a:noAutofit/>
          </a:bodyPr>
          <a:lstStyle>
            <a:lvl1pPr algn="ctr">
              <a:defRPr sz="48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1353312"/>
            <a:ext cx="10363200" cy="905256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B1F7-8BF6-4A22-82C5-B6DFDA3CF671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4A6F-D224-422E-AA75-68F6E18607C0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025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76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2304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B1F7-8BF6-4A22-82C5-B6DFDA3CF671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4A6F-D224-422E-AA75-68F6E1860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18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93976"/>
            <a:ext cx="5386917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7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93976"/>
            <a:ext cx="5389033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B1F7-8BF6-4A22-82C5-B6DFDA3CF671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4A6F-D224-422E-AA75-68F6E1860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23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B1F7-8BF6-4A22-82C5-B6DFDA3CF671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4A6F-D224-422E-AA75-68F6E1860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84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B1F7-8BF6-4A22-82C5-B6DFDA3CF671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4A6F-D224-422E-AA75-68F6E1860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68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688" y="1371600"/>
            <a:ext cx="6230112" cy="48554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034528" y="1371600"/>
            <a:ext cx="3511296" cy="4873752"/>
          </a:xfrm>
          <a:gradFill>
            <a:gsLst>
              <a:gs pos="0">
                <a:schemeClr val="bg1">
                  <a:lumMod val="95000"/>
                  <a:alpha val="34000"/>
                </a:schemeClr>
              </a:gs>
              <a:gs pos="60000">
                <a:schemeClr val="tx2">
                  <a:lumMod val="20000"/>
                  <a:lumOff val="80000"/>
                  <a:alpha val="0"/>
                </a:schemeClr>
              </a:gs>
            </a:gsLst>
            <a:lin ang="5400000" scaled="1"/>
          </a:gra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B1F7-8BF6-4A22-82C5-B6DFDA3CF671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4A6F-D224-422E-AA75-68F6E1860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25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70560" y="4855464"/>
            <a:ext cx="4291584" cy="77724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157216" y="1216152"/>
            <a:ext cx="6169152" cy="4398264"/>
          </a:xfrm>
          <a:solidFill>
            <a:srgbClr val="EAEAEA"/>
          </a:solidFill>
          <a:effectLst>
            <a:outerShdw blurRad="254000" dist="101600" dir="27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" y="1216152"/>
            <a:ext cx="4291584" cy="3575304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B1F7-8BF6-4A22-82C5-B6DFDA3CF671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4A6F-D224-422E-AA75-68F6E1860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08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White">
          <a:xfrm>
            <a:off x="0" y="0"/>
            <a:ext cx="12192000" cy="6858000"/>
          </a:xfrm>
          <a:prstGeom prst="rect">
            <a:avLst/>
          </a:prstGeom>
          <a:gradFill>
            <a:gsLst>
              <a:gs pos="6000">
                <a:schemeClr val="bg2">
                  <a:lumMod val="50000"/>
                  <a:alpha val="83000"/>
                </a:schemeClr>
              </a:gs>
              <a:gs pos="26000">
                <a:schemeClr val="bg2">
                  <a:lumMod val="50000"/>
                  <a:alpha val="63000"/>
                </a:schemeClr>
              </a:gs>
              <a:gs pos="50000">
                <a:schemeClr val="bg2">
                  <a:lumMod val="50000"/>
                  <a:alpha val="27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black">
          <a:xfrm>
            <a:off x="0" y="0"/>
            <a:ext cx="1621536" cy="987552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white">
          <a:xfrm>
            <a:off x="101600" y="1066800"/>
            <a:ext cx="3454400" cy="1219200"/>
          </a:xfrm>
          <a:prstGeom prst="rect">
            <a:avLst/>
          </a:prstGeom>
          <a:blipFill dpi="0" rotWithShape="1">
            <a:blip r:embed="rId1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136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11546538" y="5872450"/>
            <a:ext cx="723900" cy="555625"/>
          </a:xfrm>
          <a:prstGeom prst="rect">
            <a:avLst/>
          </a:prstGeom>
          <a:noFill/>
        </p:spPr>
      </p:pic>
      <p:pic>
        <p:nvPicPr>
          <p:cNvPr id="11" name="Picture 13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 flipH="1" flipV="1">
            <a:off x="203200" y="4724401"/>
            <a:ext cx="567267" cy="434975"/>
          </a:xfrm>
          <a:prstGeom prst="rect">
            <a:avLst/>
          </a:prstGeom>
          <a:noFill/>
        </p:spPr>
      </p:pic>
      <p:pic>
        <p:nvPicPr>
          <p:cNvPr id="12" name="Picture 9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711200" y="152401"/>
            <a:ext cx="922867" cy="7080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 bwMode="white">
          <a:xfrm>
            <a:off x="1622595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ltGray">
          <a:xfrm>
            <a:off x="11618976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ltGray">
          <a:xfrm>
            <a:off x="3560064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White">
          <a:xfrm>
            <a:off x="0" y="990600"/>
            <a:ext cx="12192000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White">
          <a:xfrm>
            <a:off x="7717536" y="1069848"/>
            <a:ext cx="4474464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01"/>
          <p:cNvGrpSpPr>
            <a:grpSpLocks/>
          </p:cNvGrpSpPr>
          <p:nvPr/>
        </p:nvGrpSpPr>
        <p:grpSpPr bwMode="ltGray">
          <a:xfrm>
            <a:off x="-82016" y="-103188"/>
            <a:ext cx="5466816" cy="4217988"/>
            <a:chOff x="-80" y="-65"/>
            <a:chExt cx="2624" cy="2631"/>
          </a:xfrm>
          <a:solidFill>
            <a:schemeClr val="bg2">
              <a:lumMod val="20000"/>
              <a:lumOff val="80000"/>
              <a:alpha val="10196"/>
            </a:schemeClr>
          </a:solidFill>
        </p:grpSpPr>
        <p:sp>
          <p:nvSpPr>
            <p:cNvPr id="19" name="Freeform 102"/>
            <p:cNvSpPr>
              <a:spLocks/>
            </p:cNvSpPr>
            <p:nvPr/>
          </p:nvSpPr>
          <p:spPr bwMode="ltGray">
            <a:xfrm>
              <a:off x="1703" y="0"/>
              <a:ext cx="73" cy="34"/>
            </a:xfrm>
            <a:custGeom>
              <a:avLst/>
              <a:gdLst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32 w 711"/>
                <a:gd name="connsiteY2" fmla="*/ 401 h 451"/>
                <a:gd name="connsiteX3" fmla="*/ 112 w 711"/>
                <a:gd name="connsiteY3" fmla="*/ 367 h 451"/>
                <a:gd name="connsiteX4" fmla="*/ 94 w 711"/>
                <a:gd name="connsiteY4" fmla="*/ 335 h 451"/>
                <a:gd name="connsiteX5" fmla="*/ 674 w 711"/>
                <a:gd name="connsiteY5" fmla="*/ 0 h 451"/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85 w 711"/>
                <a:gd name="connsiteY2" fmla="*/ 369 h 451"/>
                <a:gd name="connsiteX3" fmla="*/ 132 w 711"/>
                <a:gd name="connsiteY3" fmla="*/ 401 h 451"/>
                <a:gd name="connsiteX4" fmla="*/ 112 w 711"/>
                <a:gd name="connsiteY4" fmla="*/ 367 h 451"/>
                <a:gd name="connsiteX5" fmla="*/ 94 w 711"/>
                <a:gd name="connsiteY5" fmla="*/ 335 h 451"/>
                <a:gd name="connsiteX6" fmla="*/ 674 w 711"/>
                <a:gd name="connsiteY6" fmla="*/ 0 h 451"/>
                <a:gd name="connsiteX0" fmla="*/ 674 w 711"/>
                <a:gd name="connsiteY0" fmla="*/ 0 h 401"/>
                <a:gd name="connsiteX1" fmla="*/ 711 w 711"/>
                <a:gd name="connsiteY1" fmla="*/ 67 h 401"/>
                <a:gd name="connsiteX2" fmla="*/ 185 w 711"/>
                <a:gd name="connsiteY2" fmla="*/ 369 h 401"/>
                <a:gd name="connsiteX3" fmla="*/ 132 w 711"/>
                <a:gd name="connsiteY3" fmla="*/ 401 h 401"/>
                <a:gd name="connsiteX4" fmla="*/ 112 w 711"/>
                <a:gd name="connsiteY4" fmla="*/ 367 h 401"/>
                <a:gd name="connsiteX5" fmla="*/ 94 w 711"/>
                <a:gd name="connsiteY5" fmla="*/ 335 h 401"/>
                <a:gd name="connsiteX6" fmla="*/ 674 w 711"/>
                <a:gd name="connsiteY6" fmla="*/ 0 h 401"/>
                <a:gd name="connsiteX0" fmla="*/ 562 w 599"/>
                <a:gd name="connsiteY0" fmla="*/ 0 h 401"/>
                <a:gd name="connsiteX1" fmla="*/ 599 w 599"/>
                <a:gd name="connsiteY1" fmla="*/ 67 h 401"/>
                <a:gd name="connsiteX2" fmla="*/ 73 w 599"/>
                <a:gd name="connsiteY2" fmla="*/ 369 h 401"/>
                <a:gd name="connsiteX3" fmla="*/ 20 w 599"/>
                <a:gd name="connsiteY3" fmla="*/ 401 h 401"/>
                <a:gd name="connsiteX4" fmla="*/ 0 w 599"/>
                <a:gd name="connsiteY4" fmla="*/ 367 h 401"/>
                <a:gd name="connsiteX5" fmla="*/ 562 w 599"/>
                <a:gd name="connsiteY5" fmla="*/ 0 h 401"/>
                <a:gd name="connsiteX0" fmla="*/ 0 w 599"/>
                <a:gd name="connsiteY0" fmla="*/ 300 h 334"/>
                <a:gd name="connsiteX1" fmla="*/ 599 w 599"/>
                <a:gd name="connsiteY1" fmla="*/ 0 h 334"/>
                <a:gd name="connsiteX2" fmla="*/ 73 w 599"/>
                <a:gd name="connsiteY2" fmla="*/ 302 h 334"/>
                <a:gd name="connsiteX3" fmla="*/ 20 w 599"/>
                <a:gd name="connsiteY3" fmla="*/ 334 h 334"/>
                <a:gd name="connsiteX4" fmla="*/ 0 w 599"/>
                <a:gd name="connsiteY4" fmla="*/ 300 h 334"/>
                <a:gd name="connsiteX0" fmla="*/ 0 w 73"/>
                <a:gd name="connsiteY0" fmla="*/ 5 h 39"/>
                <a:gd name="connsiteX1" fmla="*/ 73 w 73"/>
                <a:gd name="connsiteY1" fmla="*/ 7 h 39"/>
                <a:gd name="connsiteX2" fmla="*/ 20 w 73"/>
                <a:gd name="connsiteY2" fmla="*/ 39 h 39"/>
                <a:gd name="connsiteX3" fmla="*/ 0 w 73"/>
                <a:gd name="connsiteY3" fmla="*/ 5 h 39"/>
                <a:gd name="connsiteX0" fmla="*/ 0 w 73"/>
                <a:gd name="connsiteY0" fmla="*/ 0 h 34"/>
                <a:gd name="connsiteX1" fmla="*/ 73 w 73"/>
                <a:gd name="connsiteY1" fmla="*/ 2 h 34"/>
                <a:gd name="connsiteX2" fmla="*/ 20 w 73"/>
                <a:gd name="connsiteY2" fmla="*/ 34 h 34"/>
                <a:gd name="connsiteX3" fmla="*/ 0 w 73"/>
                <a:gd name="connsiteY3" fmla="*/ 0 h 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" h="34">
                  <a:moveTo>
                    <a:pt x="0" y="0"/>
                  </a:moveTo>
                  <a:cubicBezTo>
                    <a:pt x="24" y="1"/>
                    <a:pt x="49" y="1"/>
                    <a:pt x="73" y="2"/>
                  </a:cubicBezTo>
                  <a:lnTo>
                    <a:pt x="20" y="34"/>
                  </a:lnTo>
                  <a:cubicBezTo>
                    <a:pt x="13" y="23"/>
                    <a:pt x="7" y="1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" name="Freeform 103"/>
            <p:cNvSpPr>
              <a:spLocks/>
            </p:cNvSpPr>
            <p:nvPr/>
          </p:nvSpPr>
          <p:spPr bwMode="ltGray">
            <a:xfrm>
              <a:off x="1739" y="2"/>
              <a:ext cx="314" cy="131"/>
            </a:xfrm>
            <a:custGeom>
              <a:avLst/>
              <a:gdLst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3 w 638"/>
                <a:gd name="connsiteY2" fmla="*/ 353 h 353"/>
                <a:gd name="connsiteX3" fmla="*/ 0 w 638"/>
                <a:gd name="connsiteY3" fmla="*/ 284 h 353"/>
                <a:gd name="connsiteX4" fmla="*/ 129 w 638"/>
                <a:gd name="connsiteY4" fmla="*/ 222 h 353"/>
                <a:gd name="connsiteX5" fmla="*/ 607 w 638"/>
                <a:gd name="connsiteY5" fmla="*/ 0 h 353"/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14 w 638"/>
                <a:gd name="connsiteY2" fmla="*/ 222 h 353"/>
                <a:gd name="connsiteX3" fmla="*/ 33 w 638"/>
                <a:gd name="connsiteY3" fmla="*/ 353 h 353"/>
                <a:gd name="connsiteX4" fmla="*/ 0 w 638"/>
                <a:gd name="connsiteY4" fmla="*/ 284 h 353"/>
                <a:gd name="connsiteX5" fmla="*/ 129 w 638"/>
                <a:gd name="connsiteY5" fmla="*/ 222 h 353"/>
                <a:gd name="connsiteX6" fmla="*/ 607 w 638"/>
                <a:gd name="connsiteY6" fmla="*/ 0 h 353"/>
                <a:gd name="connsiteX0" fmla="*/ 129 w 638"/>
                <a:gd name="connsiteY0" fmla="*/ 151 h 282"/>
                <a:gd name="connsiteX1" fmla="*/ 638 w 638"/>
                <a:gd name="connsiteY1" fmla="*/ 0 h 282"/>
                <a:gd name="connsiteX2" fmla="*/ 314 w 638"/>
                <a:gd name="connsiteY2" fmla="*/ 151 h 282"/>
                <a:gd name="connsiteX3" fmla="*/ 33 w 638"/>
                <a:gd name="connsiteY3" fmla="*/ 282 h 282"/>
                <a:gd name="connsiteX4" fmla="*/ 0 w 638"/>
                <a:gd name="connsiteY4" fmla="*/ 213 h 282"/>
                <a:gd name="connsiteX5" fmla="*/ 129 w 638"/>
                <a:gd name="connsiteY5" fmla="*/ 151 h 282"/>
                <a:gd name="connsiteX0" fmla="*/ 129 w 314"/>
                <a:gd name="connsiteY0" fmla="*/ 0 h 131"/>
                <a:gd name="connsiteX1" fmla="*/ 314 w 314"/>
                <a:gd name="connsiteY1" fmla="*/ 0 h 131"/>
                <a:gd name="connsiteX2" fmla="*/ 33 w 314"/>
                <a:gd name="connsiteY2" fmla="*/ 131 h 131"/>
                <a:gd name="connsiteX3" fmla="*/ 0 w 314"/>
                <a:gd name="connsiteY3" fmla="*/ 62 h 131"/>
                <a:gd name="connsiteX4" fmla="*/ 129 w 314"/>
                <a:gd name="connsiteY4" fmla="*/ 0 h 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" h="131">
                  <a:moveTo>
                    <a:pt x="129" y="0"/>
                  </a:moveTo>
                  <a:lnTo>
                    <a:pt x="314" y="0"/>
                  </a:lnTo>
                  <a:lnTo>
                    <a:pt x="33" y="131"/>
                  </a:lnTo>
                  <a:lnTo>
                    <a:pt x="0" y="62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1" name="Freeform 104"/>
            <p:cNvSpPr>
              <a:spLocks/>
            </p:cNvSpPr>
            <p:nvPr/>
          </p:nvSpPr>
          <p:spPr bwMode="ltGray">
            <a:xfrm>
              <a:off x="1785" y="-65"/>
              <a:ext cx="654" cy="301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2" name="Freeform 105"/>
            <p:cNvSpPr>
              <a:spLocks/>
            </p:cNvSpPr>
            <p:nvPr/>
          </p:nvSpPr>
          <p:spPr bwMode="ltGray">
            <a:xfrm>
              <a:off x="1821" y="94"/>
              <a:ext cx="666" cy="248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Freeform 106"/>
            <p:cNvSpPr>
              <a:spLocks/>
            </p:cNvSpPr>
            <p:nvPr/>
          </p:nvSpPr>
          <p:spPr bwMode="ltGray">
            <a:xfrm>
              <a:off x="1848" y="258"/>
              <a:ext cx="673" cy="192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Freeform 107"/>
            <p:cNvSpPr>
              <a:spLocks/>
            </p:cNvSpPr>
            <p:nvPr/>
          </p:nvSpPr>
          <p:spPr bwMode="ltGray">
            <a:xfrm>
              <a:off x="1867" y="424"/>
              <a:ext cx="673" cy="136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Rectangle 108"/>
            <p:cNvSpPr>
              <a:spLocks noChangeArrowheads="1"/>
            </p:cNvSpPr>
            <p:nvPr/>
          </p:nvSpPr>
          <p:spPr bwMode="ltGray">
            <a:xfrm>
              <a:off x="1875" y="593"/>
              <a:ext cx="669" cy="77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Freeform 109"/>
            <p:cNvSpPr>
              <a:spLocks/>
            </p:cNvSpPr>
            <p:nvPr/>
          </p:nvSpPr>
          <p:spPr bwMode="ltGray">
            <a:xfrm>
              <a:off x="1867" y="703"/>
              <a:ext cx="673" cy="13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7" name="Freeform 110"/>
            <p:cNvSpPr>
              <a:spLocks/>
            </p:cNvSpPr>
            <p:nvPr/>
          </p:nvSpPr>
          <p:spPr bwMode="ltGray">
            <a:xfrm>
              <a:off x="1849" y="81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8" name="Freeform 111"/>
            <p:cNvSpPr>
              <a:spLocks/>
            </p:cNvSpPr>
            <p:nvPr/>
          </p:nvSpPr>
          <p:spPr bwMode="ltGray">
            <a:xfrm>
              <a:off x="1822" y="921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ltGray">
            <a:xfrm>
              <a:off x="1787" y="1027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" name="Freeform 113"/>
            <p:cNvSpPr>
              <a:spLocks/>
            </p:cNvSpPr>
            <p:nvPr/>
          </p:nvSpPr>
          <p:spPr bwMode="ltGray">
            <a:xfrm>
              <a:off x="1742" y="1130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1" name="Freeform 114"/>
            <p:cNvSpPr>
              <a:spLocks/>
            </p:cNvSpPr>
            <p:nvPr/>
          </p:nvSpPr>
          <p:spPr bwMode="ltGray">
            <a:xfrm>
              <a:off x="1689" y="1230"/>
              <a:ext cx="617" cy="4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2" name="Freeform 115"/>
            <p:cNvSpPr>
              <a:spLocks/>
            </p:cNvSpPr>
            <p:nvPr/>
          </p:nvSpPr>
          <p:spPr bwMode="ltGray">
            <a:xfrm>
              <a:off x="1627" y="1325"/>
              <a:ext cx="592" cy="44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3" name="Freeform 116"/>
            <p:cNvSpPr>
              <a:spLocks/>
            </p:cNvSpPr>
            <p:nvPr/>
          </p:nvSpPr>
          <p:spPr bwMode="ltGray">
            <a:xfrm>
              <a:off x="1558" y="1414"/>
              <a:ext cx="562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4" name="Freeform 117"/>
            <p:cNvSpPr>
              <a:spLocks/>
            </p:cNvSpPr>
            <p:nvPr/>
          </p:nvSpPr>
          <p:spPr bwMode="ltGray">
            <a:xfrm>
              <a:off x="1480" y="1498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5" name="Freeform 118"/>
            <p:cNvSpPr>
              <a:spLocks/>
            </p:cNvSpPr>
            <p:nvPr/>
          </p:nvSpPr>
          <p:spPr bwMode="ltGray">
            <a:xfrm>
              <a:off x="1397" y="1574"/>
              <a:ext cx="490" cy="5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6" name="Freeform 119"/>
            <p:cNvSpPr>
              <a:spLocks/>
            </p:cNvSpPr>
            <p:nvPr/>
          </p:nvSpPr>
          <p:spPr bwMode="ltGray">
            <a:xfrm>
              <a:off x="1308" y="1644"/>
              <a:ext cx="446" cy="59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7" name="Freeform 120"/>
            <p:cNvSpPr>
              <a:spLocks/>
            </p:cNvSpPr>
            <p:nvPr/>
          </p:nvSpPr>
          <p:spPr bwMode="ltGray">
            <a:xfrm>
              <a:off x="1214" y="1707"/>
              <a:ext cx="401" cy="61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8" name="Freeform 121"/>
            <p:cNvSpPr>
              <a:spLocks/>
            </p:cNvSpPr>
            <p:nvPr/>
          </p:nvSpPr>
          <p:spPr bwMode="ltGray">
            <a:xfrm>
              <a:off x="1115" y="1760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9" name="Freeform 122"/>
            <p:cNvSpPr>
              <a:spLocks/>
            </p:cNvSpPr>
            <p:nvPr/>
          </p:nvSpPr>
          <p:spPr bwMode="ltGray">
            <a:xfrm>
              <a:off x="1012" y="1806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0" name="Freeform 123"/>
            <p:cNvSpPr>
              <a:spLocks/>
            </p:cNvSpPr>
            <p:nvPr/>
          </p:nvSpPr>
          <p:spPr bwMode="ltGray">
            <a:xfrm>
              <a:off x="906" y="1844"/>
              <a:ext cx="248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Freeform 124"/>
            <p:cNvSpPr>
              <a:spLocks/>
            </p:cNvSpPr>
            <p:nvPr/>
          </p:nvSpPr>
          <p:spPr bwMode="ltGray">
            <a:xfrm>
              <a:off x="798" y="187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2" name="Freeform 125"/>
            <p:cNvSpPr>
              <a:spLocks/>
            </p:cNvSpPr>
            <p:nvPr/>
          </p:nvSpPr>
          <p:spPr bwMode="ltGray">
            <a:xfrm>
              <a:off x="688" y="1888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3" name="Rectangle 126"/>
            <p:cNvSpPr>
              <a:spLocks noChangeArrowheads="1"/>
            </p:cNvSpPr>
            <p:nvPr/>
          </p:nvSpPr>
          <p:spPr bwMode="ltGray">
            <a:xfrm>
              <a:off x="578" y="1896"/>
              <a:ext cx="77" cy="670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" name="Freeform 127"/>
            <p:cNvSpPr>
              <a:spLocks/>
            </p:cNvSpPr>
            <p:nvPr/>
          </p:nvSpPr>
          <p:spPr bwMode="ltGray">
            <a:xfrm>
              <a:off x="410" y="1889"/>
              <a:ext cx="135" cy="67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5" name="Freeform 128"/>
            <p:cNvSpPr>
              <a:spLocks/>
            </p:cNvSpPr>
            <p:nvPr/>
          </p:nvSpPr>
          <p:spPr bwMode="ltGray">
            <a:xfrm>
              <a:off x="243" y="187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" name="Freeform 129"/>
            <p:cNvSpPr>
              <a:spLocks/>
            </p:cNvSpPr>
            <p:nvPr/>
          </p:nvSpPr>
          <p:spPr bwMode="ltGray">
            <a:xfrm>
              <a:off x="80" y="1845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7" name="Freeform 130"/>
            <p:cNvSpPr>
              <a:spLocks/>
            </p:cNvSpPr>
            <p:nvPr/>
          </p:nvSpPr>
          <p:spPr bwMode="ltGray">
            <a:xfrm>
              <a:off x="-80" y="1808"/>
              <a:ext cx="301" cy="656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301" y="27"/>
                </a:cxn>
                <a:cxn ang="0">
                  <a:pos x="72" y="656"/>
                </a:cxn>
                <a:cxn ang="0">
                  <a:pos x="0" y="629"/>
                </a:cxn>
                <a:cxn ang="0">
                  <a:pos x="229" y="0"/>
                </a:cxn>
              </a:cxnLst>
              <a:rect l="0" t="0" r="r" b="b"/>
              <a:pathLst>
                <a:path w="301" h="656">
                  <a:moveTo>
                    <a:pt x="229" y="0"/>
                  </a:moveTo>
                  <a:lnTo>
                    <a:pt x="301" y="27"/>
                  </a:lnTo>
                  <a:lnTo>
                    <a:pt x="72" y="656"/>
                  </a:lnTo>
                  <a:lnTo>
                    <a:pt x="0" y="629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8" name="Freeform 131"/>
            <p:cNvSpPr>
              <a:spLocks/>
            </p:cNvSpPr>
            <p:nvPr/>
          </p:nvSpPr>
          <p:spPr bwMode="ltGray">
            <a:xfrm>
              <a:off x="-42" y="1764"/>
              <a:ext cx="160" cy="377"/>
            </a:xfrm>
            <a:custGeom>
              <a:avLst/>
              <a:gdLst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70 w 353"/>
                <a:gd name="connsiteY2" fmla="*/ 639 h 639"/>
                <a:gd name="connsiteX3" fmla="*/ 0 w 353"/>
                <a:gd name="connsiteY3" fmla="*/ 606 h 639"/>
                <a:gd name="connsiteX4" fmla="*/ 193 w 353"/>
                <a:gd name="connsiteY4" fmla="*/ 193 h 639"/>
                <a:gd name="connsiteX5" fmla="*/ 283 w 353"/>
                <a:gd name="connsiteY5" fmla="*/ 0 h 639"/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193 w 353"/>
                <a:gd name="connsiteY2" fmla="*/ 377 h 639"/>
                <a:gd name="connsiteX3" fmla="*/ 70 w 353"/>
                <a:gd name="connsiteY3" fmla="*/ 639 h 639"/>
                <a:gd name="connsiteX4" fmla="*/ 0 w 353"/>
                <a:gd name="connsiteY4" fmla="*/ 606 h 639"/>
                <a:gd name="connsiteX5" fmla="*/ 193 w 353"/>
                <a:gd name="connsiteY5" fmla="*/ 193 h 639"/>
                <a:gd name="connsiteX6" fmla="*/ 283 w 353"/>
                <a:gd name="connsiteY6" fmla="*/ 0 h 639"/>
                <a:gd name="connsiteX0" fmla="*/ 283 w 353"/>
                <a:gd name="connsiteY0" fmla="*/ 0 h 606"/>
                <a:gd name="connsiteX1" fmla="*/ 353 w 353"/>
                <a:gd name="connsiteY1" fmla="*/ 33 h 606"/>
                <a:gd name="connsiteX2" fmla="*/ 193 w 353"/>
                <a:gd name="connsiteY2" fmla="*/ 377 h 606"/>
                <a:gd name="connsiteX3" fmla="*/ 0 w 353"/>
                <a:gd name="connsiteY3" fmla="*/ 606 h 606"/>
                <a:gd name="connsiteX4" fmla="*/ 193 w 353"/>
                <a:gd name="connsiteY4" fmla="*/ 193 h 606"/>
                <a:gd name="connsiteX5" fmla="*/ 283 w 353"/>
                <a:gd name="connsiteY5" fmla="*/ 0 h 606"/>
                <a:gd name="connsiteX0" fmla="*/ 90 w 160"/>
                <a:gd name="connsiteY0" fmla="*/ 0 h 377"/>
                <a:gd name="connsiteX1" fmla="*/ 160 w 160"/>
                <a:gd name="connsiteY1" fmla="*/ 33 h 377"/>
                <a:gd name="connsiteX2" fmla="*/ 0 w 160"/>
                <a:gd name="connsiteY2" fmla="*/ 377 h 377"/>
                <a:gd name="connsiteX3" fmla="*/ 0 w 160"/>
                <a:gd name="connsiteY3" fmla="*/ 193 h 377"/>
                <a:gd name="connsiteX4" fmla="*/ 90 w 160"/>
                <a:gd name="connsiteY4" fmla="*/ 0 h 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" h="377">
                  <a:moveTo>
                    <a:pt x="90" y="0"/>
                  </a:moveTo>
                  <a:lnTo>
                    <a:pt x="160" y="33"/>
                  </a:lnTo>
                  <a:cubicBezTo>
                    <a:pt x="107" y="148"/>
                    <a:pt x="53" y="262"/>
                    <a:pt x="0" y="377"/>
                  </a:cubicBezTo>
                  <a:lnTo>
                    <a:pt x="0" y="193"/>
                  </a:lnTo>
                  <a:cubicBezTo>
                    <a:pt x="30" y="129"/>
                    <a:pt x="60" y="64"/>
                    <a:pt x="9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9" name="Freeform 132"/>
            <p:cNvSpPr>
              <a:spLocks/>
            </p:cNvSpPr>
            <p:nvPr/>
          </p:nvSpPr>
          <p:spPr bwMode="ltGray">
            <a:xfrm>
              <a:off x="-42" y="1714"/>
              <a:ext cx="60" cy="136"/>
            </a:xfrm>
            <a:custGeom>
              <a:avLst/>
              <a:gdLst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66 w 400"/>
                <a:gd name="connsiteY2" fmla="*/ 714 h 714"/>
                <a:gd name="connsiteX3" fmla="*/ 0 w 400"/>
                <a:gd name="connsiteY3" fmla="*/ 676 h 714"/>
                <a:gd name="connsiteX4" fmla="*/ 334 w 400"/>
                <a:gd name="connsiteY4" fmla="*/ 96 h 714"/>
                <a:gd name="connsiteX5" fmla="*/ 341 w 400"/>
                <a:gd name="connsiteY5" fmla="*/ 100 h 714"/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7" fmla="*/ 334 w 400"/>
                <a:gd name="connsiteY7" fmla="*/ 96 h 714"/>
                <a:gd name="connsiteX0" fmla="*/ 341 w 400"/>
                <a:gd name="connsiteY0" fmla="*/ 100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275 w 334"/>
                <a:gd name="connsiteY0" fmla="*/ 0 h 614"/>
                <a:gd name="connsiteX1" fmla="*/ 334 w 334"/>
                <a:gd name="connsiteY1" fmla="*/ 35 h 614"/>
                <a:gd name="connsiteX2" fmla="*/ 274 w 334"/>
                <a:gd name="connsiteY2" fmla="*/ 136 h 614"/>
                <a:gd name="connsiteX3" fmla="*/ 0 w 334"/>
                <a:gd name="connsiteY3" fmla="*/ 614 h 614"/>
                <a:gd name="connsiteX4" fmla="*/ 275 w 334"/>
                <a:gd name="connsiteY4" fmla="*/ 0 h 614"/>
                <a:gd name="connsiteX0" fmla="*/ 1 w 60"/>
                <a:gd name="connsiteY0" fmla="*/ 0 h 136"/>
                <a:gd name="connsiteX1" fmla="*/ 60 w 60"/>
                <a:gd name="connsiteY1" fmla="*/ 35 h 136"/>
                <a:gd name="connsiteX2" fmla="*/ 0 w 60"/>
                <a:gd name="connsiteY2" fmla="*/ 136 h 136"/>
                <a:gd name="connsiteX3" fmla="*/ 1 w 60"/>
                <a:gd name="connsiteY3" fmla="*/ 0 h 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" h="136">
                  <a:moveTo>
                    <a:pt x="1" y="0"/>
                  </a:moveTo>
                  <a:lnTo>
                    <a:pt x="60" y="35"/>
                  </a:lnTo>
                  <a:cubicBezTo>
                    <a:pt x="40" y="69"/>
                    <a:pt x="20" y="102"/>
                    <a:pt x="0" y="136"/>
                  </a:cubicBezTo>
                  <a:cubicBezTo>
                    <a:pt x="0" y="91"/>
                    <a:pt x="1" y="45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21536" y="0"/>
            <a:ext cx="9960864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188720"/>
            <a:ext cx="10972800" cy="49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408" y="6364225"/>
            <a:ext cx="2913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CA7CB1F7-8BF6-4A22-82C5-B6DFDA3CF671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0064" y="6364225"/>
            <a:ext cx="708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5536" y="6364225"/>
            <a:ext cx="816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ED24A6F-D224-422E-AA75-68F6E1860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425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 cap="none" spc="0">
          <a:ln w="18415" cmpd="sng">
            <a:noFill/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>
            <a:lumMod val="60000"/>
            <a:lumOff val="40000"/>
          </a:schemeClr>
        </a:buClr>
        <a:buSzPct val="80000"/>
        <a:buFont typeface="Wingdings 2" pitchFamily="18" charset="2"/>
        <a:buChar char="¤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>
            <a:lumMod val="60000"/>
            <a:lumOff val="40000"/>
          </a:schemeClr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54CC7-5728-4077-A436-70B59F55F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118" y="1113032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Learning Deep Object Detectors from 3D Models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2F30E2-2722-45FF-97E0-DC7A2EDFAB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Xingchao</a:t>
            </a:r>
            <a:r>
              <a:rPr lang="en-US" altLang="ko-KR" dirty="0">
                <a:solidFill>
                  <a:schemeClr val="bg1"/>
                </a:solidFill>
              </a:rPr>
              <a:t> Peng, </a:t>
            </a:r>
            <a:r>
              <a:rPr lang="en-US" altLang="ko-KR" dirty="0" err="1">
                <a:solidFill>
                  <a:schemeClr val="bg1"/>
                </a:solidFill>
              </a:rPr>
              <a:t>Baochen</a:t>
            </a:r>
            <a:r>
              <a:rPr lang="en-US" altLang="ko-KR" dirty="0">
                <a:solidFill>
                  <a:schemeClr val="bg1"/>
                </a:solidFill>
              </a:rPr>
              <a:t> Sun, Karim Ali, Kate </a:t>
            </a:r>
            <a:r>
              <a:rPr lang="en-US" altLang="ko-KR" dirty="0" err="1">
                <a:solidFill>
                  <a:schemeClr val="bg1"/>
                </a:solidFill>
              </a:rPr>
              <a:t>Saenko</a:t>
            </a:r>
            <a:r>
              <a:rPr lang="en-US" altLang="ko-KR" dirty="0">
                <a:solidFill>
                  <a:schemeClr val="bg1"/>
                </a:solidFill>
              </a:rPr>
              <a:t> University of Massachusetts Lowell 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039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16966-2B6E-41C2-853F-7C6EA047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논문을 고른 취지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22615-B7B7-4023-B3FF-F9630CC86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분명히 나와 똑같은 연구를 한 사람이 있을 거라고 생각하고 살펴보던 중 제목과 취지가 비슷한 논문을 발견하였다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초록으로 보았을 때 똑같은 목적으로 같은 방법을 지향하면서 내가 생각하지 못했던 다른 문제점을 가장 큰 역점으로 두고 그것을 해결하는 논문으로 보였다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207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16966-2B6E-41C2-853F-7C6EA047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22615-B7B7-4023-B3FF-F9630CC86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요즘 만연하게 구할 수 있는 </a:t>
            </a:r>
            <a:r>
              <a:rPr lang="en-US" altLang="ko-KR" dirty="0"/>
              <a:t>3D CAD models</a:t>
            </a:r>
            <a:r>
              <a:rPr lang="ko-KR" altLang="en-US" dirty="0"/>
              <a:t>으로 구하기 힘든 </a:t>
            </a:r>
            <a:r>
              <a:rPr lang="en-US" altLang="ko-KR" dirty="0"/>
              <a:t>DCNN(Deep Convolutional Neural Net) models</a:t>
            </a:r>
            <a:r>
              <a:rPr lang="ko-KR" altLang="en-US" dirty="0"/>
              <a:t>을 구하려고 한다</a:t>
            </a:r>
            <a:r>
              <a:rPr lang="en-US" altLang="ko-KR" dirty="0"/>
              <a:t>. </a:t>
            </a:r>
            <a:r>
              <a:rPr lang="ko-KR" altLang="en-US" dirty="0"/>
              <a:t>여기서 가장 큰 문제는 얻어지는 정보로는 </a:t>
            </a:r>
            <a:r>
              <a:rPr lang="en-US" altLang="ko-KR" dirty="0"/>
              <a:t>lower-level</a:t>
            </a:r>
            <a:r>
              <a:rPr lang="ko-KR" altLang="en-US" dirty="0"/>
              <a:t> </a:t>
            </a:r>
            <a:r>
              <a:rPr lang="en-US" altLang="ko-KR" dirty="0"/>
              <a:t>cue, </a:t>
            </a:r>
            <a:r>
              <a:rPr lang="ko-KR" altLang="en-US" dirty="0"/>
              <a:t>즉 질감</a:t>
            </a:r>
            <a:r>
              <a:rPr lang="en-US" altLang="ko-KR" dirty="0"/>
              <a:t>, </a:t>
            </a:r>
            <a:r>
              <a:rPr lang="ko-KR" altLang="en-US" dirty="0"/>
              <a:t>배경</a:t>
            </a:r>
            <a:r>
              <a:rPr lang="en-US" altLang="ko-KR" dirty="0"/>
              <a:t>, </a:t>
            </a:r>
            <a:r>
              <a:rPr lang="ko-KR" altLang="en-US" dirty="0"/>
              <a:t>빛 등이 생략되어 있다는 점이다</a:t>
            </a:r>
            <a:r>
              <a:rPr lang="en-US" altLang="ko-KR" dirty="0"/>
              <a:t>. </a:t>
            </a:r>
            <a:r>
              <a:rPr lang="ko-KR" altLang="en-US" dirty="0"/>
              <a:t>이러한 문제점을 극복하는 여러 방안들을 제시해본다</a:t>
            </a:r>
            <a:r>
              <a:rPr lang="en-US" altLang="ko-KR" dirty="0"/>
              <a:t>.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72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16966-2B6E-41C2-853F-7C6EA047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Introduction</a:t>
            </a:r>
            <a:r>
              <a:rPr lang="ko-KR" altLang="en-US" dirty="0">
                <a:solidFill>
                  <a:schemeClr val="bg1"/>
                </a:solidFill>
              </a:rPr>
              <a:t> 중요문장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22615-B7B7-4023-B3FF-F9630CC86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 propose to bypass the expensive collection and annotation of real images by using freely available 3D CAD models to automatically generate synthetic 2D training images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ABAA95-D3BF-4DC1-BCAF-98C71B41C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62" y="3028511"/>
            <a:ext cx="5515745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6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16966-2B6E-41C2-853F-7C6EA047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Introduction</a:t>
            </a:r>
            <a:r>
              <a:rPr lang="ko-KR" altLang="en-US" dirty="0">
                <a:solidFill>
                  <a:schemeClr val="bg1"/>
                </a:solidFill>
              </a:rPr>
              <a:t> 중요문장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22615-B7B7-4023-B3FF-F9630CC86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main challenge in training with freely available CAD models is that they capture the 3D shape of the object, but frequently lack other low-level cues, such as object texture, background, realistic pose, lighting, etc.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0FEDEE6-9C4D-42E7-A9E0-42FBC1E7B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6" y="3340359"/>
            <a:ext cx="11393490" cy="311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17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16966-2B6E-41C2-853F-7C6EA047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Introduction  </a:t>
            </a:r>
            <a:r>
              <a:rPr lang="ko-KR" altLang="en-US" dirty="0">
                <a:solidFill>
                  <a:schemeClr val="bg1"/>
                </a:solidFill>
              </a:rPr>
              <a:t>중요문장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22615-B7B7-4023-B3FF-F9630CC86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many open questions remain, such as: are DCNNs invariant to object color? Texture? Context? 3D pose? Is the invariance transferable to new tasks? </a:t>
            </a:r>
          </a:p>
          <a:p>
            <a:r>
              <a:rPr lang="en-US" altLang="ko-KR" dirty="0"/>
              <a:t>we show that they encode far more complex invariances to cues such as 3D pose, color, texture and context than previously accounted for.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050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16966-2B6E-41C2-853F-7C6EA047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Introduction  3</a:t>
            </a:r>
            <a:r>
              <a:rPr lang="ko-KR" altLang="en-US" dirty="0">
                <a:solidFill>
                  <a:schemeClr val="bg1"/>
                </a:solidFill>
              </a:rPr>
              <a:t>줄 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22615-B7B7-4023-B3FF-F9630CC86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 gain new and important insights into the cue invariance of DCNNs through the use of synthetic data</a:t>
            </a:r>
          </a:p>
          <a:p>
            <a:r>
              <a:rPr lang="en-US" altLang="ko-KR" dirty="0"/>
              <a:t>we show that synthetic training of modern large-scale DCNNs improves detection performance in the </a:t>
            </a:r>
            <a:r>
              <a:rPr lang="en-US" altLang="ko-KR" dirty="0" err="1"/>
              <a:t>fewshot</a:t>
            </a:r>
            <a:r>
              <a:rPr lang="en-US" altLang="ko-KR" dirty="0"/>
              <a:t> and dataset-bias scenarios</a:t>
            </a:r>
          </a:p>
          <a:p>
            <a:r>
              <a:rPr lang="en-US" altLang="ko-KR" dirty="0"/>
              <a:t>we present the largest-scale evaluation of synthetic CAD training of object detectors to date.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394939"/>
      </p:ext>
    </p:extLst>
  </p:cSld>
  <p:clrMapOvr>
    <a:masterClrMapping/>
  </p:clrMapOvr>
</p:sld>
</file>

<file path=ppt/theme/theme1.xml><?xml version="1.0" encoding="utf-8"?>
<a:theme xmlns:a="http://schemas.openxmlformats.org/drawingml/2006/main" name="New_Korea03">
  <a:themeElements>
    <a:clrScheme name="Korea03">
      <a:dk1>
        <a:srgbClr val="000000"/>
      </a:dk1>
      <a:lt1>
        <a:srgbClr val="FFFFFF"/>
      </a:lt1>
      <a:dk2>
        <a:srgbClr val="0362B9"/>
      </a:dk2>
      <a:lt2>
        <a:srgbClr val="BCE7FA"/>
      </a:lt2>
      <a:accent1>
        <a:srgbClr val="3DB5DB"/>
      </a:accent1>
      <a:accent2>
        <a:srgbClr val="DF9B29"/>
      </a:accent2>
      <a:accent3>
        <a:srgbClr val="6699FF"/>
      </a:accent3>
      <a:accent4>
        <a:srgbClr val="D361AA"/>
      </a:accent4>
      <a:accent5>
        <a:srgbClr val="A3D75D"/>
      </a:accent5>
      <a:accent6>
        <a:srgbClr val="D36161"/>
      </a:accent6>
      <a:hlink>
        <a:srgbClr val="FF9933"/>
      </a:hlink>
      <a:folHlink>
        <a:srgbClr val="FF3399"/>
      </a:folHlink>
    </a:clrScheme>
    <a:fontScheme name="Korea03">
      <a:majorFont>
        <a:latin typeface="Corbel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w Cen MT"/>
        <a:ea typeface=""/>
        <a:cs typeface=""/>
        <a:font script="Jpan" typeface="HGｺﾞｼｯｸE"/>
        <a:font script="Hang" typeface="휴먼모음T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rea03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hade val="100000"/>
                <a:satMod val="115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TM10237563[[fn=우주 테마]]</Template>
  <TotalTime>24</TotalTime>
  <Words>300</Words>
  <Application>Microsoft Office PowerPoint</Application>
  <PresentationFormat>와이드스크린</PresentationFormat>
  <Paragraphs>18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맑은 고딕</vt:lpstr>
      <vt:lpstr>휴먼모음T</vt:lpstr>
      <vt:lpstr>Arial</vt:lpstr>
      <vt:lpstr>Corbel</vt:lpstr>
      <vt:lpstr>Tw Cen MT</vt:lpstr>
      <vt:lpstr>Wingdings</vt:lpstr>
      <vt:lpstr>Wingdings 2</vt:lpstr>
      <vt:lpstr>New_Korea03</vt:lpstr>
      <vt:lpstr>Learning Deep Object Detectors from 3D Models</vt:lpstr>
      <vt:lpstr>논문을 고른 취지</vt:lpstr>
      <vt:lpstr>소개</vt:lpstr>
      <vt:lpstr>Introduction 중요문장</vt:lpstr>
      <vt:lpstr>Introduction 중요문장</vt:lpstr>
      <vt:lpstr>Introduction  중요문장</vt:lpstr>
      <vt:lpstr>Introduction  3줄 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Deep Object Detectors from 3D Models</dc:title>
  <dc:creator>김진배</dc:creator>
  <cp:lastModifiedBy>김진배</cp:lastModifiedBy>
  <cp:revision>3</cp:revision>
  <dcterms:created xsi:type="dcterms:W3CDTF">2017-06-08T06:48:44Z</dcterms:created>
  <dcterms:modified xsi:type="dcterms:W3CDTF">2017-06-08T07:13:14Z</dcterms:modified>
</cp:coreProperties>
</file>