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9" r:id="rId2"/>
    <p:sldId id="302" r:id="rId3"/>
    <p:sldId id="303" r:id="rId4"/>
    <p:sldId id="301" r:id="rId5"/>
    <p:sldId id="304" r:id="rId6"/>
    <p:sldId id="297" r:id="rId7"/>
    <p:sldId id="300" r:id="rId8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nseok Heo" initials="Y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8" autoAdjust="0"/>
    <p:restoredTop sz="92629" autoAdjust="0"/>
  </p:normalViewPr>
  <p:slideViewPr>
    <p:cSldViewPr snapToGrid="0">
      <p:cViewPr varScale="1">
        <p:scale>
          <a:sx n="59" d="100"/>
          <a:sy n="59" d="100"/>
        </p:scale>
        <p:origin x="546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8F5E3-4BDD-46E3-9BE5-9D58D9F7E939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EDEC-7F91-40CB-B11A-F3D984CA0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68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DE29-433E-4119-94BB-BDBC44FB65A9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521BD-4C34-4282-A6A6-A6661F0CD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 발표할 논문은 </a:t>
            </a:r>
            <a:r>
              <a:rPr lang="en-US" altLang="ko-KR" dirty="0" smtClean="0"/>
              <a:t>A Structured</a:t>
            </a:r>
            <a:r>
              <a:rPr lang="en-US" altLang="ko-KR" baseline="0" dirty="0" smtClean="0"/>
              <a:t> Self-Attentive Sentence Embedding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ICLR 2017</a:t>
            </a:r>
            <a:r>
              <a:rPr lang="ko-KR" altLang="en-US" baseline="0" dirty="0" smtClean="0"/>
              <a:t>에 출판되었습니다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IBM Watson Internship Project</a:t>
            </a:r>
            <a:r>
              <a:rPr lang="ko-KR" altLang="en-US" baseline="0" dirty="0" smtClean="0"/>
              <a:t>의 결과로 나온 것입니다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21BD-4C34-4282-A6A6-A6661F0CDE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0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8027988" y="1066800"/>
            <a:ext cx="0" cy="4495800"/>
          </a:xfrm>
          <a:prstGeom prst="line">
            <a:avLst/>
          </a:prstGeom>
          <a:noFill/>
          <a:ln w="635000">
            <a:solidFill>
              <a:srgbClr val="777777"/>
            </a:solidFill>
            <a:round/>
            <a:headEnd/>
            <a:tailEnd/>
          </a:ln>
          <a:effectLst/>
        </p:spPr>
        <p:txBody>
          <a:bodyPr lIns="91437" tIns="45718" rIns="91437" bIns="45718"/>
          <a:lstStyle/>
          <a:p>
            <a:endParaRPr lang="ko-KR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521" y="332656"/>
            <a:ext cx="7416105" cy="1809750"/>
          </a:xfrm>
        </p:spPr>
        <p:txBody>
          <a:bodyPr anchor="b" anchorCtr="0"/>
          <a:lstStyle>
            <a:lvl1pPr algn="r">
              <a:defRPr sz="26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2708276"/>
            <a:ext cx="5329238" cy="2703513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684213" y="2420938"/>
            <a:ext cx="8229600" cy="0"/>
          </a:xfrm>
          <a:prstGeom prst="line">
            <a:avLst/>
          </a:prstGeom>
          <a:noFill/>
          <a:ln w="190500">
            <a:solidFill>
              <a:srgbClr val="800000"/>
            </a:solidFill>
            <a:round/>
            <a:headEnd/>
            <a:tailEnd/>
          </a:ln>
          <a:effectLst/>
        </p:spPr>
        <p:txBody>
          <a:bodyPr lIns="91437" tIns="45718" rIns="91437" bIns="45718"/>
          <a:lstStyle/>
          <a:p>
            <a:endParaRPr lang="ko-KR" altLang="en-US"/>
          </a:p>
        </p:txBody>
      </p:sp>
      <p:pic>
        <p:nvPicPr>
          <p:cNvPr id="34824" name="Picture 8" descr="logo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1" y="4365625"/>
            <a:ext cx="1800225" cy="18002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668344" y="29235"/>
            <a:ext cx="1656184" cy="230828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r>
              <a:rPr lang="en-US" altLang="ko-KR" sz="900" b="1" cap="small" spc="-100" dirty="0" smtClean="0"/>
              <a:t>Natural</a:t>
            </a:r>
            <a:r>
              <a:rPr lang="en-US" altLang="ko-KR" sz="900" b="1" cap="small" spc="-100" baseline="0" dirty="0" smtClean="0"/>
              <a:t> Language Processing Lab.</a:t>
            </a:r>
            <a:endParaRPr lang="ko-KR" altLang="en-US" sz="900" b="1" cap="small" spc="-100" dirty="0"/>
          </a:p>
        </p:txBody>
      </p:sp>
      <p:pic>
        <p:nvPicPr>
          <p:cNvPr id="11" name="Picture 8" descr="logo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44624"/>
            <a:ext cx="231413" cy="231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307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2400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9750" y="836712"/>
            <a:ext cx="814705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04448" y="6380581"/>
            <a:ext cx="432743" cy="432795"/>
          </a:xfrm>
          <a:prstGeom prst="rect">
            <a:avLst/>
          </a:prstGeom>
        </p:spPr>
        <p:txBody>
          <a:bodyPr anchor="ctr" anchorCtr="1"/>
          <a:lstStyle>
            <a:lvl1pPr>
              <a:buClrTx/>
              <a:defRPr sz="1600" b="1"/>
            </a:lvl1pPr>
          </a:lstStyle>
          <a:p>
            <a:fld id="{E6298BAE-72A6-4982-A654-DC1B9783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385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5" indent="0">
              <a:buNone/>
              <a:defRPr sz="1800"/>
            </a:lvl2pPr>
            <a:lvl3pPr marL="914370" indent="0">
              <a:buNone/>
              <a:defRPr sz="1600"/>
            </a:lvl3pPr>
            <a:lvl4pPr marL="1371554" indent="0">
              <a:buNone/>
              <a:defRPr sz="1400"/>
            </a:lvl4pPr>
            <a:lvl5pPr marL="1828739" indent="0">
              <a:buNone/>
              <a:defRPr sz="1400"/>
            </a:lvl5pPr>
            <a:lvl6pPr marL="2285924" indent="0">
              <a:buNone/>
              <a:defRPr sz="1400"/>
            </a:lvl6pPr>
            <a:lvl7pPr marL="2743109" indent="0">
              <a:buNone/>
              <a:defRPr sz="1400"/>
            </a:lvl7pPr>
            <a:lvl8pPr marL="3200293" indent="0">
              <a:buNone/>
              <a:defRPr sz="1400"/>
            </a:lvl8pPr>
            <a:lvl9pPr marL="3657478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0844" y="80168"/>
            <a:ext cx="2310312" cy="276999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US" altLang="ko-KR" sz="1200" cap="small" spc="-100" dirty="0" smtClean="0"/>
              <a:t>Natural</a:t>
            </a:r>
            <a:r>
              <a:rPr lang="en-US" altLang="ko-KR" sz="1200" cap="small" spc="-100" baseline="0" dirty="0" smtClean="0"/>
              <a:t> Language Processing Lab.</a:t>
            </a:r>
            <a:endParaRPr lang="ko-KR" altLang="en-US" sz="1200" cap="small" spc="-100" dirty="0"/>
          </a:p>
        </p:txBody>
      </p:sp>
    </p:spTree>
    <p:extLst>
      <p:ext uri="{BB962C8B-B14F-4D97-AF65-F5344CB8AC3E}">
        <p14:creationId xmlns:p14="http://schemas.microsoft.com/office/powerpoint/2010/main" val="23690962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22238"/>
            <a:ext cx="7461250" cy="7858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9751" y="1125538"/>
            <a:ext cx="3997325" cy="5256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9476" y="1125538"/>
            <a:ext cx="3997325" cy="5256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90844" y="80168"/>
            <a:ext cx="2310312" cy="276999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US" altLang="ko-KR" sz="1200" cap="small" spc="-100" dirty="0" smtClean="0"/>
              <a:t>Natural</a:t>
            </a:r>
            <a:r>
              <a:rPr lang="en-US" altLang="ko-KR" sz="1200" cap="small" spc="-100" baseline="0" dirty="0" smtClean="0"/>
              <a:t> Language Processing Lab.</a:t>
            </a:r>
            <a:endParaRPr lang="ko-KR" altLang="en-US" sz="1200" cap="small" spc="-100" dirty="0"/>
          </a:p>
        </p:txBody>
      </p:sp>
    </p:spTree>
    <p:extLst>
      <p:ext uri="{BB962C8B-B14F-4D97-AF65-F5344CB8AC3E}">
        <p14:creationId xmlns:p14="http://schemas.microsoft.com/office/powerpoint/2010/main" val="13051195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22238"/>
            <a:ext cx="8175654" cy="4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836712"/>
            <a:ext cx="814705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539552" y="692696"/>
            <a:ext cx="8208912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</p:spPr>
        <p:txBody>
          <a:bodyPr lIns="91437" tIns="45718" rIns="91437" bIns="45718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68344" y="29235"/>
            <a:ext cx="1656184" cy="230828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r>
              <a:rPr lang="en-US" altLang="ko-KR" sz="900" b="1" cap="small" spc="-100" dirty="0" smtClean="0"/>
              <a:t>Natural</a:t>
            </a:r>
            <a:r>
              <a:rPr lang="en-US" altLang="ko-KR" sz="900" b="1" cap="small" spc="-100" baseline="0" dirty="0" smtClean="0"/>
              <a:t> Language Processing Lab.</a:t>
            </a:r>
            <a:endParaRPr lang="ko-KR" altLang="en-US" sz="900" b="1" cap="small" spc="-100" dirty="0"/>
          </a:p>
        </p:txBody>
      </p:sp>
      <p:pic>
        <p:nvPicPr>
          <p:cNvPr id="12" name="Picture 8" descr="logo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44624"/>
            <a:ext cx="231413" cy="231413"/>
          </a:xfrm>
          <a:prstGeom prst="rect">
            <a:avLst/>
          </a:prstGeom>
          <a:noFill/>
        </p:spPr>
      </p:pic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04448" y="6380581"/>
            <a:ext cx="432743" cy="432795"/>
          </a:xfrm>
          <a:prstGeom prst="rect">
            <a:avLst/>
          </a:prstGeom>
        </p:spPr>
        <p:txBody>
          <a:bodyPr anchor="ctr" anchorCtr="1"/>
          <a:lstStyle>
            <a:lvl1pPr>
              <a:buClrTx/>
              <a:defRPr sz="1600" b="1"/>
            </a:lvl1pPr>
          </a:lstStyle>
          <a:p>
            <a:fld id="{E6298BAE-72A6-4982-A654-DC1B9783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5pPr>
      <a:lvl6pPr marL="457185"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6pPr>
      <a:lvl7pPr marL="914370"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7pPr>
      <a:lvl8pPr marL="1371554"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8pPr>
      <a:lvl9pPr marL="1828739"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defRPr kumimoji="1" sz="3000" b="1">
          <a:solidFill>
            <a:schemeClr val="tx1"/>
          </a:solidFill>
          <a:latin typeface="Times New Roman" pitchFamily="18" charset="0"/>
          <a:ea typeface="굴림" charset="-127"/>
        </a:defRPr>
      </a:lvl9pPr>
    </p:titleStyle>
    <p:bodyStyle>
      <a:lvl1pPr marL="342889" indent="-342889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4D4D4D"/>
        </a:buClr>
        <a:buFont typeface="Wingdings" pitchFamily="2" charset="2"/>
        <a:buChar char="l"/>
        <a:defRPr kumimoji="1"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27" indent="-347652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Tx/>
        <a:buSzPct val="100000"/>
        <a:buFont typeface="Times New Roman" pitchFamily="18" charset="0"/>
        <a:buChar char="○"/>
        <a:defRPr kumimoji="1" lang="ko-KR" altLang="en-US" sz="2000" dirty="0" smtClean="0">
          <a:solidFill>
            <a:schemeClr val="tx1"/>
          </a:solidFill>
          <a:latin typeface="+mn-lt"/>
          <a:ea typeface="+mn-ea"/>
        </a:defRPr>
      </a:lvl2pPr>
      <a:lvl3pPr marL="987392" indent="-293678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80000"/>
        <a:buFont typeface="Times New Roman" pitchFamily="18" charset="0"/>
        <a:buChar char="−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3pPr>
      <a:lvl4pPr marL="1281070" indent="-292090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4D4D4D"/>
        </a:buClr>
        <a:buChar char="•"/>
        <a:defRPr kumimoji="1" lang="ko-KR" altLang="en-US" sz="1600" dirty="0" smtClean="0">
          <a:solidFill>
            <a:schemeClr val="tx1"/>
          </a:solidFill>
          <a:latin typeface="+mn-lt"/>
          <a:ea typeface="+mn-ea"/>
        </a:defRPr>
      </a:lvl4pPr>
      <a:lvl5pPr marL="1598560" indent="-315902" algn="l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B2B2B2"/>
        </a:buClr>
        <a:buChar char="•"/>
        <a:defRPr kumimoji="1" lang="ko-KR" altLang="en-US" sz="1600" dirty="0" smtClean="0">
          <a:solidFill>
            <a:schemeClr val="tx1"/>
          </a:solidFill>
          <a:latin typeface="+mn-lt"/>
          <a:ea typeface="+mn-ea"/>
        </a:defRPr>
      </a:lvl5pPr>
      <a:lvl6pPr marL="2055744" indent="-315902" algn="l" rtl="0" eaLnBrk="1" fontAlgn="base" latinLnBrk="1" hangingPunct="1">
        <a:spcBef>
          <a:spcPct val="20000"/>
        </a:spcBef>
        <a:spcAft>
          <a:spcPct val="0"/>
        </a:spcAft>
        <a:buClr>
          <a:srgbClr val="B2B2B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6pPr>
      <a:lvl7pPr marL="2512929" indent="-315902" algn="l" rtl="0" eaLnBrk="1" fontAlgn="base" latinLnBrk="1" hangingPunct="1">
        <a:spcBef>
          <a:spcPct val="20000"/>
        </a:spcBef>
        <a:spcAft>
          <a:spcPct val="0"/>
        </a:spcAft>
        <a:buClr>
          <a:srgbClr val="B2B2B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7pPr>
      <a:lvl8pPr marL="2970114" indent="-315902" algn="l" rtl="0" eaLnBrk="1" fontAlgn="base" latinLnBrk="1" hangingPunct="1">
        <a:spcBef>
          <a:spcPct val="20000"/>
        </a:spcBef>
        <a:spcAft>
          <a:spcPct val="0"/>
        </a:spcAft>
        <a:buClr>
          <a:srgbClr val="B2B2B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8pPr>
      <a:lvl9pPr marL="3427299" indent="-315902" algn="l" rtl="0" eaLnBrk="1" fontAlgn="base" latinLnBrk="1" hangingPunct="1">
        <a:spcBef>
          <a:spcPct val="20000"/>
        </a:spcBef>
        <a:spcAft>
          <a:spcPct val="0"/>
        </a:spcAft>
        <a:buClr>
          <a:srgbClr val="B2B2B2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4" algn="l" defTabSz="9143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9" algn="l" defTabSz="9143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4" algn="l" defTabSz="9143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9" algn="l" defTabSz="9143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3" algn="l" defTabSz="9143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8" algn="l" defTabSz="9143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rkpgmr.tistory.com/137" TargetMode="External"/><Relationship Id="rId2" Type="http://schemas.openxmlformats.org/officeDocument/2006/relationships/hyperlink" Target="http://darkpgmr.tistory.com/13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66.104.231.121/ysmoon/mip2017/lecture_note/%EC%A0%9C6%EC%9E%A5-%EC%B6%94%EA%B0%80.pdf" TargetMode="External"/><Relationship Id="rId4" Type="http://schemas.openxmlformats.org/officeDocument/2006/relationships/hyperlink" Target="https://www.google.co.kr/url?sa=t&amp;rct=j&amp;q=&amp;esrc=s&amp;source=web&amp;cd=2&amp;ved=0ahUKEwjDmKKxosLWAhUTNbwKHahuA_4QFggrMAE&amp;url=http://mr.hanyang.ac.kr/wp-content/uploads/2012/08/CV_SIFT_SURF.ppt&amp;usg=AFQjCNHvnMSdvo7q4ztmQbvOJy-gEY950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추가자료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SIFT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81200" y="2708276"/>
            <a:ext cx="5688013" cy="2703513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  <a:p>
            <a:endParaRPr lang="ko-KR" altLang="en-US" dirty="0" smtClean="0"/>
          </a:p>
          <a:p>
            <a:endParaRPr lang="ko-KR" altLang="en-US" dirty="0"/>
          </a:p>
          <a:p>
            <a:r>
              <a:rPr lang="en-US" altLang="ko-KR" dirty="0" smtClean="0"/>
              <a:t>‘17.</a:t>
            </a:r>
            <a:r>
              <a:rPr lang="ko-KR" altLang="en-US" dirty="0" smtClean="0"/>
              <a:t> </a:t>
            </a:r>
            <a:r>
              <a:rPr lang="en-US" altLang="ko-KR" dirty="0" smtClean="0"/>
              <a:t>09.</a:t>
            </a:r>
            <a:r>
              <a:rPr lang="ko-KR" altLang="en-US" dirty="0" smtClean="0"/>
              <a:t> </a:t>
            </a:r>
            <a:r>
              <a:rPr lang="en-US" altLang="ko-KR" dirty="0" smtClean="0"/>
              <a:t>27(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723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4" y="1111045"/>
            <a:ext cx="8548122" cy="5496231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298BAE-72A6-4982-A654-DC1B9783E5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555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" y="707923"/>
            <a:ext cx="7474796" cy="587395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298BAE-72A6-4982-A654-DC1B9783E5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1962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사용해야할</a:t>
            </a:r>
            <a:r>
              <a:rPr lang="ko-KR" altLang="en-US" dirty="0" smtClean="0"/>
              <a:t> 함수 원형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getGaussianKernel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kernel_size</a:t>
            </a:r>
            <a:r>
              <a:rPr lang="en-US" altLang="ko-KR" dirty="0" smtClean="0"/>
              <a:t>, sigma)</a:t>
            </a:r>
          </a:p>
          <a:p>
            <a:pPr lvl="1"/>
            <a:r>
              <a:rPr lang="en-US" altLang="ko-KR" dirty="0" smtClean="0"/>
              <a:t>Input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kernel_size</a:t>
            </a:r>
            <a:r>
              <a:rPr lang="en-US" altLang="ko-KR" dirty="0" smtClean="0"/>
              <a:t> : width, height</a:t>
            </a:r>
          </a:p>
          <a:p>
            <a:pPr lvl="2"/>
            <a:r>
              <a:rPr lang="en-US" altLang="ko-KR" dirty="0" smtClean="0"/>
              <a:t>Sigma : standard derivation</a:t>
            </a:r>
          </a:p>
          <a:p>
            <a:pPr lvl="1"/>
            <a:r>
              <a:rPr lang="en-US" altLang="ko-KR" dirty="0" smtClean="0"/>
              <a:t>Output</a:t>
            </a:r>
          </a:p>
          <a:p>
            <a:pPr lvl="2"/>
            <a:r>
              <a:rPr lang="en-US" altLang="ko-KR" dirty="0" smtClean="0"/>
              <a:t>Mat : 1D Gaussian Filter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가우시안</a:t>
            </a:r>
            <a:r>
              <a:rPr lang="ko-KR" altLang="en-US" dirty="0" smtClean="0"/>
              <a:t> 필터 구하는 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298BAE-72A6-4982-A654-DC1B9783E5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426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사용해야할</a:t>
            </a:r>
            <a:r>
              <a:rPr lang="ko-KR" altLang="en-US" dirty="0" smtClean="0"/>
              <a:t> 함수 원형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0" y="836712"/>
            <a:ext cx="8147050" cy="6021288"/>
          </a:xfrm>
        </p:spPr>
        <p:txBody>
          <a:bodyPr/>
          <a:lstStyle/>
          <a:p>
            <a:r>
              <a:rPr lang="en-US" altLang="ko-KR" dirty="0" err="1" smtClean="0"/>
              <a:t>getGaussianKernel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kernel_size</a:t>
            </a:r>
            <a:r>
              <a:rPr lang="en-US" altLang="ko-KR" dirty="0" smtClean="0"/>
              <a:t>, sigma)</a:t>
            </a:r>
          </a:p>
          <a:p>
            <a:pPr lvl="1"/>
            <a:r>
              <a:rPr lang="en-US" altLang="ko-KR" dirty="0" smtClean="0"/>
              <a:t>Input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kernel_size</a:t>
            </a:r>
            <a:r>
              <a:rPr lang="en-US" altLang="ko-KR" dirty="0" smtClean="0"/>
              <a:t> : width, height</a:t>
            </a:r>
          </a:p>
          <a:p>
            <a:pPr lvl="2"/>
            <a:r>
              <a:rPr lang="en-US" altLang="ko-KR" dirty="0" smtClean="0"/>
              <a:t>Sigma : standard derivation</a:t>
            </a:r>
          </a:p>
          <a:p>
            <a:pPr lvl="1"/>
            <a:r>
              <a:rPr lang="en-US" altLang="ko-KR" dirty="0" smtClean="0"/>
              <a:t>Output</a:t>
            </a:r>
          </a:p>
          <a:p>
            <a:pPr lvl="2"/>
            <a:r>
              <a:rPr lang="en-US" altLang="ko-KR" dirty="0" smtClean="0"/>
              <a:t>Mat : 1D Gaussian Filter</a:t>
            </a:r>
          </a:p>
          <a:p>
            <a:r>
              <a:rPr lang="en-US" altLang="ko-KR" dirty="0" smtClean="0"/>
              <a:t>Mat </a:t>
            </a:r>
            <a:r>
              <a:rPr lang="ko-KR" altLang="en-US" dirty="0" smtClean="0"/>
              <a:t>자료구조의 </a:t>
            </a:r>
            <a:r>
              <a:rPr lang="ko-KR" altLang="en-US" dirty="0" err="1" smtClean="0"/>
              <a:t>픽셀값</a:t>
            </a:r>
            <a:r>
              <a:rPr lang="ko-KR" altLang="en-US" dirty="0" smtClean="0"/>
              <a:t> 접근방법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_2d_Gaussian_Kernel.</a:t>
            </a:r>
            <a:r>
              <a:rPr lang="en-US" altLang="ko-KR" b="1" dirty="0" smtClean="0">
                <a:solidFill>
                  <a:srgbClr val="FF0000"/>
                </a:solidFill>
              </a:rPr>
              <a:t>at&lt;double&gt;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k+w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l+w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ipLimage</a:t>
            </a:r>
            <a:r>
              <a:rPr lang="en-US" altLang="ko-KR" dirty="0" smtClean="0"/>
              <a:t> </a:t>
            </a:r>
            <a:r>
              <a:rPr lang="ko-KR" altLang="en-US" dirty="0"/>
              <a:t>자료구조의 </a:t>
            </a:r>
            <a:r>
              <a:rPr lang="ko-KR" altLang="en-US" dirty="0" err="1"/>
              <a:t>픽셀값</a:t>
            </a:r>
            <a:r>
              <a:rPr lang="ko-KR" altLang="en-US" dirty="0"/>
              <a:t> </a:t>
            </a:r>
            <a:r>
              <a:rPr lang="ko-KR" altLang="en-US" dirty="0" smtClean="0"/>
              <a:t>접근방법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</a:t>
            </a:r>
            <a:r>
              <a:rPr lang="ko-KR" altLang="en-US" dirty="0" err="1" smtClean="0"/>
              <a:t>읽어올때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cvGet2D(</a:t>
            </a:r>
            <a:r>
              <a:rPr lang="en-US" altLang="ko-KR" dirty="0" err="1" smtClean="0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r+k,c+l</a:t>
            </a:r>
            <a:r>
              <a:rPr lang="en-US" altLang="ko-KR" dirty="0"/>
              <a:t>).</a:t>
            </a:r>
            <a:r>
              <a:rPr lang="en-US" altLang="ko-KR" dirty="0" err="1"/>
              <a:t>val</a:t>
            </a:r>
            <a:r>
              <a:rPr lang="en-US" altLang="ko-KR" dirty="0"/>
              <a:t>[0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값을 </a:t>
            </a:r>
            <a:r>
              <a:rPr lang="ko-KR" altLang="en-US" dirty="0" err="1" smtClean="0"/>
              <a:t>저장할때</a:t>
            </a:r>
            <a:endParaRPr lang="en-US" altLang="ko-KR" dirty="0" smtClean="0"/>
          </a:p>
          <a:p>
            <a:pPr lvl="2"/>
            <a:r>
              <a:rPr lang="en-US" altLang="ko-KR" dirty="0"/>
              <a:t>cvSet2D(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r,c</a:t>
            </a:r>
            <a:r>
              <a:rPr lang="en-US" altLang="ko-KR" dirty="0"/>
              <a:t>, </a:t>
            </a:r>
            <a:r>
              <a:rPr lang="en-US" altLang="ko-KR" dirty="0" err="1"/>
              <a:t>cvScalar</a:t>
            </a:r>
            <a:r>
              <a:rPr lang="en-US" altLang="ko-KR" dirty="0"/>
              <a:t>(</a:t>
            </a:r>
            <a:r>
              <a:rPr lang="en-US" altLang="ko-KR" dirty="0" err="1"/>
              <a:t>gaussian</a:t>
            </a:r>
            <a:r>
              <a:rPr lang="en-US" altLang="ko-KR" dirty="0"/>
              <a:t>))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298BAE-72A6-4982-A654-DC1B9783E5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269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836712"/>
            <a:ext cx="8147050" cy="5976664"/>
          </a:xfrm>
        </p:spPr>
        <p:txBody>
          <a:bodyPr/>
          <a:lstStyle/>
          <a:p>
            <a:r>
              <a:rPr lang="ko-KR" altLang="en-US" sz="1800" b="1" dirty="0" smtClean="0"/>
              <a:t>다크프로그래머 블로그</a:t>
            </a:r>
            <a:endParaRPr lang="en-US" altLang="ko-KR" sz="1800" b="1" dirty="0" smtClean="0"/>
          </a:p>
          <a:p>
            <a:pPr lvl="1"/>
            <a:r>
              <a:rPr lang="ko-KR" altLang="en-US" sz="1800" dirty="0" smtClean="0"/>
              <a:t>영상 </a:t>
            </a:r>
            <a:r>
              <a:rPr lang="en-US" altLang="ko-KR" sz="1800" dirty="0" smtClean="0"/>
              <a:t>Feature </a:t>
            </a:r>
            <a:r>
              <a:rPr lang="ko-KR" altLang="en-US" sz="1800" dirty="0" smtClean="0"/>
              <a:t>비교</a:t>
            </a:r>
            <a:r>
              <a:rPr lang="en-US" altLang="ko-KR" sz="1800" dirty="0" smtClean="0"/>
              <a:t>(SIFT</a:t>
            </a:r>
            <a:r>
              <a:rPr lang="ko-KR" altLang="en-US" sz="1800" dirty="0" smtClean="0"/>
              <a:t>부분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r>
              <a:rPr lang="en-US" altLang="ko-KR" sz="1600" dirty="0"/>
              <a:t>http://</a:t>
            </a:r>
            <a:r>
              <a:rPr lang="en-US" altLang="ko-KR" sz="1600" dirty="0" err="1"/>
              <a:t>darkpgmr.tistory.com</a:t>
            </a:r>
            <a:r>
              <a:rPr lang="en-US" altLang="ko-KR" sz="1600" dirty="0"/>
              <a:t>/116</a:t>
            </a:r>
            <a:endParaRPr lang="ko-KR" altLang="en-US" sz="1600" dirty="0" smtClean="0"/>
          </a:p>
          <a:p>
            <a:pPr lvl="1"/>
            <a:r>
              <a:rPr lang="ko-KR" altLang="en-US" sz="1800" dirty="0" smtClean="0"/>
              <a:t>특징점 추출방법</a:t>
            </a:r>
          </a:p>
          <a:p>
            <a:pPr lvl="2"/>
            <a:r>
              <a:rPr lang="en-US" sz="1600" dirty="0" smtClean="0">
                <a:hlinkClick r:id="rId2"/>
              </a:rPr>
              <a:t>http://darkpgmr.tistory.com/131</a:t>
            </a:r>
            <a:endParaRPr lang="ko-KR" altLang="en-US" sz="1600" dirty="0" smtClean="0"/>
          </a:p>
          <a:p>
            <a:pPr lvl="1"/>
            <a:r>
              <a:rPr lang="en-US" sz="1800" dirty="0" smtClean="0"/>
              <a:t>Scale Space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Image Pyramid</a:t>
            </a:r>
          </a:p>
          <a:p>
            <a:pPr lvl="2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darkpgmr.tistory.com/137</a:t>
            </a:r>
            <a:endParaRPr lang="ko-KR" altLang="en-US" sz="1600" dirty="0" smtClean="0"/>
          </a:p>
          <a:p>
            <a:r>
              <a:rPr lang="ko-KR" altLang="en-US" sz="1800" dirty="0" smtClean="0"/>
              <a:t>한양대학교 </a:t>
            </a:r>
            <a:r>
              <a:rPr lang="en-US" altLang="ko-KR" sz="1800" dirty="0" smtClean="0"/>
              <a:t>Mixed Reality Lab </a:t>
            </a:r>
            <a:r>
              <a:rPr lang="ko-KR" altLang="en-US" sz="1800" dirty="0" smtClean="0"/>
              <a:t>강의자료</a:t>
            </a:r>
            <a:endParaRPr lang="en-US" altLang="ko-KR" sz="1800" dirty="0" smtClean="0"/>
          </a:p>
          <a:p>
            <a:pPr lvl="1"/>
            <a:r>
              <a:rPr lang="ko-KR" altLang="en-US" sz="1100" dirty="0" smtClean="0">
                <a:hlinkClick r:id="rId4"/>
              </a:rPr>
              <a:t>메인</a:t>
            </a:r>
          </a:p>
          <a:p>
            <a:pPr lvl="2"/>
            <a:r>
              <a:rPr lang="en-US" altLang="ko-KR" sz="900" dirty="0" smtClean="0">
                <a:hlinkClick r:id="rId4"/>
              </a:rPr>
              <a:t>https</a:t>
            </a:r>
            <a:r>
              <a:rPr lang="en-US" altLang="ko-KR" sz="900" dirty="0">
                <a:hlinkClick r:id="rId4"/>
              </a:rPr>
              <a:t>://www.google.co.kr/url?sa=t&amp;rct=j&amp;q=&amp;</a:t>
            </a:r>
            <a:r>
              <a:rPr lang="en-US" altLang="ko-KR" sz="900" dirty="0" smtClean="0">
                <a:hlinkClick r:id="rId4"/>
              </a:rPr>
              <a:t>esrc=s&amp;source=web&amp;cd=2&amp;ved=0ahUKEwjDmKKxosLWAhUTNbwKHahuA_4QFggrMAE&amp;url=http%3A%2F%2Fmr.hanyang.ac.kr%2Fwp-content%2Fuploads%2F2012%2F08%2FCV_SIFT_SURF.ppt&amp;usg=AFQjCNHvnMSdvo7q4ztmQbvOJy-gEY950g</a:t>
            </a:r>
            <a:endParaRPr lang="en-US" altLang="ko-KR" sz="900" dirty="0" smtClean="0"/>
          </a:p>
          <a:p>
            <a:pPr lvl="1"/>
            <a:r>
              <a:rPr lang="ko-KR" altLang="en-US" sz="1100" dirty="0" smtClean="0"/>
              <a:t>추가자료</a:t>
            </a:r>
          </a:p>
          <a:p>
            <a:pPr lvl="2"/>
            <a:r>
              <a:rPr lang="mr-IN" altLang="ko-KR" sz="1100" dirty="0" err="1">
                <a:hlinkClick r:id="rId5"/>
              </a:rPr>
              <a:t>http</a:t>
            </a:r>
            <a:r>
              <a:rPr lang="mr-IN" altLang="ko-KR" sz="1100" dirty="0">
                <a:hlinkClick r:id="rId5"/>
              </a:rPr>
              <a:t>://166.104.231.121/</a:t>
            </a:r>
            <a:r>
              <a:rPr lang="mr-IN" altLang="ko-KR" sz="1100" dirty="0" err="1">
                <a:hlinkClick r:id="rId5"/>
              </a:rPr>
              <a:t>ysmoon</a:t>
            </a:r>
            <a:r>
              <a:rPr lang="mr-IN" altLang="ko-KR" sz="1100" dirty="0">
                <a:hlinkClick r:id="rId5"/>
              </a:rPr>
              <a:t>/mip2017/</a:t>
            </a:r>
            <a:r>
              <a:rPr lang="mr-IN" altLang="ko-KR" sz="1100" dirty="0" err="1">
                <a:hlinkClick r:id="rId5"/>
              </a:rPr>
              <a:t>lecture_note</a:t>
            </a:r>
            <a:r>
              <a:rPr lang="mr-IN" altLang="ko-KR" sz="1100" dirty="0">
                <a:hlinkClick r:id="rId5"/>
              </a:rPr>
              <a:t>/%EC%A0%9C6%EC%9E%A5-%EC%B6%94%EA%B0%80.pdf</a:t>
            </a:r>
            <a:endParaRPr lang="ko-KR" altLang="en-US" sz="1600" dirty="0" smtClean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전체 정리에 도움이 되는 자료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/>
              <a:t>SIFT Wiki</a:t>
            </a:r>
            <a:r>
              <a:rPr lang="ko-KR" altLang="en-US" sz="1800" dirty="0" smtClean="0"/>
              <a:t>자료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https://</a:t>
            </a:r>
            <a:r>
              <a:rPr lang="en-US" altLang="ko-KR" sz="1600" dirty="0" err="1"/>
              <a:t>en.wikipedia.org</a:t>
            </a:r>
            <a:r>
              <a:rPr lang="en-US" altLang="ko-KR" sz="1600" dirty="0"/>
              <a:t>/wiki/Scale-</a:t>
            </a:r>
            <a:r>
              <a:rPr lang="en-US" altLang="ko-KR" sz="1600" dirty="0" err="1"/>
              <a:t>invariant_feature_transform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en-US" altLang="ko-KR" sz="1200" dirty="0"/>
              <a:t>http://blog.naver.com/PostView.nhn?blogId=samsjang&amp;logNo=220643446825&amp;parentCategoryNo=&amp;categoryNo=66&amp;viewDate=&amp;isShowPopularPosts=true&amp;from=search</a:t>
            </a:r>
            <a:endParaRPr lang="ko-KR" altLang="en-US" sz="1600" dirty="0"/>
          </a:p>
          <a:p>
            <a:pPr lvl="1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298BAE-72A6-4982-A654-DC1B9783E5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err="1"/>
              <a:t>OpenCV</a:t>
            </a:r>
            <a:r>
              <a:rPr lang="en-US" altLang="ko-KR" sz="1600" dirty="0"/>
              <a:t> </a:t>
            </a:r>
            <a:r>
              <a:rPr lang="ko-KR" altLang="en-US" sz="1600" dirty="0"/>
              <a:t>픽셀 접근 방법</a:t>
            </a:r>
          </a:p>
          <a:p>
            <a:pPr lvl="1"/>
            <a:r>
              <a:rPr lang="en-US" altLang="ko-KR" sz="1400" dirty="0"/>
              <a:t>http://www.heeaecode.com/opencv-how-to-access-pixel</a:t>
            </a:r>
            <a:r>
              <a:rPr lang="en-US" altLang="ko-KR" sz="1400" dirty="0" smtClean="0"/>
              <a:t>/</a:t>
            </a:r>
            <a:endParaRPr lang="en-US" altLang="ko-KR" sz="1400" dirty="0"/>
          </a:p>
          <a:p>
            <a:r>
              <a:rPr lang="en-US" altLang="ko-KR" sz="1600" dirty="0" err="1"/>
              <a:t>OpenCV</a:t>
            </a:r>
            <a:r>
              <a:rPr lang="en-US" altLang="ko-KR" sz="1600" dirty="0"/>
              <a:t> Mat Class : </a:t>
            </a:r>
            <a:r>
              <a:rPr lang="ko-KR" altLang="en-US" sz="1600" dirty="0"/>
              <a:t>생성 값 할당 등등</a:t>
            </a:r>
          </a:p>
          <a:p>
            <a:pPr lvl="1"/>
            <a:r>
              <a:rPr lang="en-US" altLang="ko-KR" sz="1400" dirty="0"/>
              <a:t>http://</a:t>
            </a:r>
            <a:r>
              <a:rPr lang="en-US" altLang="ko-KR" sz="1400" dirty="0" smtClean="0"/>
              <a:t>darkpgmr.tistory.com/46 </a:t>
            </a:r>
          </a:p>
          <a:p>
            <a:pPr lvl="1"/>
            <a:r>
              <a:rPr lang="en-US" altLang="ko-KR" sz="1400" dirty="0" smtClean="0"/>
              <a:t>https</a:t>
            </a:r>
            <a:r>
              <a:rPr lang="en-US" altLang="ko-KR" sz="1400" dirty="0"/>
              <a:t>://blog.iwanhae.ga/introduction-to-opencv</a:t>
            </a:r>
            <a:r>
              <a:rPr lang="en-US" altLang="ko-KR" sz="1400" dirty="0" smtClean="0"/>
              <a:t>/</a:t>
            </a:r>
            <a:endParaRPr lang="en-US" altLang="ko-KR" sz="1400" dirty="0"/>
          </a:p>
          <a:p>
            <a:r>
              <a:rPr lang="en-US" altLang="ko-KR" sz="1600" dirty="0"/>
              <a:t>Vec3b, Vec3d </a:t>
            </a:r>
            <a:r>
              <a:rPr lang="ko-KR" altLang="en-US" sz="1600" dirty="0"/>
              <a:t>등 다양한 </a:t>
            </a:r>
            <a:r>
              <a:rPr lang="en-US" altLang="ko-KR" sz="1600" dirty="0"/>
              <a:t>datatype</a:t>
            </a:r>
          </a:p>
          <a:p>
            <a:pPr lvl="1"/>
            <a:r>
              <a:rPr lang="en-US" altLang="ko-KR" sz="1200" dirty="0"/>
              <a:t>http://docs.opencv.org/2.4.8/modules/core/doc/basic_structures.html</a:t>
            </a:r>
          </a:p>
          <a:p>
            <a:r>
              <a:rPr lang="en-US" altLang="ko-KR" sz="1600" dirty="0" err="1" smtClean="0"/>
              <a:t>OpenCV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Display </a:t>
            </a:r>
            <a:r>
              <a:rPr lang="ko-KR" altLang="en-US" sz="1600" dirty="0"/>
              <a:t>관련 코드 </a:t>
            </a:r>
            <a:r>
              <a:rPr lang="ko-KR" altLang="en-US" sz="1600" dirty="0" err="1"/>
              <a:t>라인별</a:t>
            </a:r>
            <a:r>
              <a:rPr lang="ko-KR" altLang="en-US" sz="1600" dirty="0"/>
              <a:t> 설명</a:t>
            </a:r>
          </a:p>
          <a:p>
            <a:pPr lvl="1"/>
            <a:r>
              <a:rPr lang="en-US" altLang="ko-KR" sz="1200" dirty="0"/>
              <a:t>http://</a:t>
            </a:r>
            <a:r>
              <a:rPr lang="en-US" altLang="ko-KR" sz="1200" dirty="0" smtClean="0"/>
              <a:t>blog.naver.com/PostView.nhn?blogId=ledzefflin&amp;logNo=220502476813</a:t>
            </a:r>
            <a:endParaRPr lang="en-US" altLang="ko-KR" sz="1200" dirty="0"/>
          </a:p>
          <a:p>
            <a:r>
              <a:rPr lang="en-US" altLang="ko-KR" sz="1600" dirty="0"/>
              <a:t>cvGet2D </a:t>
            </a:r>
            <a:r>
              <a:rPr lang="ko-KR" altLang="en-US" sz="1600" dirty="0"/>
              <a:t>관련</a:t>
            </a:r>
          </a:p>
          <a:p>
            <a:pPr lvl="1"/>
            <a:r>
              <a:rPr lang="en-US" altLang="ko-KR" sz="1200" dirty="0"/>
              <a:t>http://</a:t>
            </a:r>
            <a:r>
              <a:rPr lang="en-US" altLang="ko-KR" sz="1200" dirty="0" smtClean="0"/>
              <a:t>blog.naver.com/PostView.nhn?blogId=elren&amp;logNo=120174377952</a:t>
            </a:r>
            <a:endParaRPr lang="en-US" altLang="ko-KR" sz="1200" dirty="0"/>
          </a:p>
          <a:p>
            <a:r>
              <a:rPr lang="ko-KR" altLang="en-US" sz="1600" dirty="0"/>
              <a:t>이건 </a:t>
            </a:r>
            <a:r>
              <a:rPr lang="ko-KR" altLang="en-US" sz="1600" dirty="0" err="1"/>
              <a:t>꼭봐야돼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IplImage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처리하는거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픽셀접근방법보기</a:t>
            </a:r>
            <a:r>
              <a:rPr lang="en-US" altLang="ko-KR" sz="1600" dirty="0"/>
              <a:t>!!!</a:t>
            </a:r>
          </a:p>
          <a:p>
            <a:pPr lvl="1"/>
            <a:r>
              <a:rPr lang="en-US" altLang="ko-KR" sz="1200" dirty="0" smtClean="0"/>
              <a:t>http</a:t>
            </a:r>
            <a:r>
              <a:rPr lang="en-US" altLang="ko-KR" sz="1200" dirty="0"/>
              <a:t>://eehoeskrap.tistory.com/33</a:t>
            </a:r>
          </a:p>
          <a:p>
            <a:r>
              <a:rPr lang="en-US" altLang="ko-KR" sz="1600" dirty="0" err="1" smtClean="0"/>
              <a:t>ipLImage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구조체 상세 설명</a:t>
            </a:r>
          </a:p>
          <a:p>
            <a:pPr lvl="1"/>
            <a:r>
              <a:rPr lang="en-US" altLang="ko-KR" sz="1200" dirty="0"/>
              <a:t>http://yonghello.tistory.com/entry/Open-CV-%</a:t>
            </a:r>
            <a:r>
              <a:rPr lang="en-US" altLang="ko-KR" sz="1200" dirty="0" smtClean="0"/>
              <a:t>ED%95%A8%EC%88%98%EC%A0%95%EB%A6%AC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차원을 </a:t>
            </a:r>
            <a:r>
              <a:rPr lang="en-US" altLang="ko-KR" sz="1600" dirty="0"/>
              <a:t>1</a:t>
            </a:r>
            <a:r>
              <a:rPr lang="ko-KR" altLang="en-US" sz="1600" dirty="0"/>
              <a:t>차원 행렬 접근 이해</a:t>
            </a:r>
          </a:p>
          <a:p>
            <a:pPr lvl="1"/>
            <a:r>
              <a:rPr lang="en-US" altLang="ko-KR" sz="1600" dirty="0"/>
              <a:t>http://neoplanetz.tistory.com/m/117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298BAE-72A6-4982-A654-DC1B9783E5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3310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서강대NLP">
  <a:themeElements>
    <a:clrScheme name="2_서강대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사용자 지정 6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서강대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서강대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서강대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서강대NLP</Template>
  <TotalTime>25254</TotalTime>
  <Words>277</Words>
  <Application>Microsoft Office PowerPoint</Application>
  <PresentationFormat>화면 슬라이드 쇼(4:3)</PresentationFormat>
  <Paragraphs>74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 Narrow</vt:lpstr>
      <vt:lpstr>Times New Roman</vt:lpstr>
      <vt:lpstr>Wingdings</vt:lpstr>
      <vt:lpstr>서강대NLP</vt:lpstr>
      <vt:lpstr>3주차 추가자료: SIFT</vt:lpstr>
      <vt:lpstr>PowerPoint 프레젠테이션</vt:lpstr>
      <vt:lpstr>PowerPoint 프레젠테이션</vt:lpstr>
      <vt:lpstr>사용해야할 함수 원형</vt:lpstr>
      <vt:lpstr>사용해야할 함수 원형</vt:lpstr>
      <vt:lpstr>참고자료</vt:lpstr>
      <vt:lpstr>OpenCV관련 함수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코퍼스 정리</dc:title>
  <dc:creator>Yoonseok Heo</dc:creator>
  <cp:lastModifiedBy>cspclab</cp:lastModifiedBy>
  <cp:revision>401</cp:revision>
  <cp:lastPrinted>2017-03-15T02:49:34Z</cp:lastPrinted>
  <dcterms:created xsi:type="dcterms:W3CDTF">2016-05-31T05:15:27Z</dcterms:created>
  <dcterms:modified xsi:type="dcterms:W3CDTF">2017-09-27T06:57:28Z</dcterms:modified>
</cp:coreProperties>
</file>