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84" r:id="rId2"/>
    <p:sldId id="285" r:id="rId3"/>
    <p:sldId id="286" r:id="rId4"/>
    <p:sldId id="287" r:id="rId5"/>
    <p:sldId id="288" r:id="rId6"/>
    <p:sldId id="289" r:id="rId7"/>
    <p:sldId id="283" r:id="rId8"/>
    <p:sldId id="304" r:id="rId9"/>
    <p:sldId id="30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91" r:id="rId18"/>
    <p:sldId id="292" r:id="rId19"/>
    <p:sldId id="270" r:id="rId20"/>
    <p:sldId id="271" r:id="rId21"/>
    <p:sldId id="272" r:id="rId22"/>
    <p:sldId id="273" r:id="rId23"/>
    <p:sldId id="274" r:id="rId24"/>
    <p:sldId id="275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76" r:id="rId37"/>
    <p:sldId id="277" r:id="rId38"/>
    <p:sldId id="278" r:id="rId39"/>
    <p:sldId id="279" r:id="rId40"/>
    <p:sldId id="280" r:id="rId41"/>
    <p:sldId id="281" r:id="rId42"/>
    <p:sldId id="28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8"/>
    <p:restoredTop sz="94728"/>
  </p:normalViewPr>
  <p:slideViewPr>
    <p:cSldViewPr snapToGrid="0" snapToObjects="1">
      <p:cViewPr varScale="1">
        <p:scale>
          <a:sx n="83" d="100"/>
          <a:sy n="83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EA75-BA93-B24C-8B5E-A95C977DBEC9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21FDD-6BB7-7A41-8C34-7A837FFC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89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4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78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6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37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42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0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32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80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6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EBAD-FBDB-5944-83C7-7183246DA0A5}" type="datetimeFigureOut">
              <a:rPr kumimoji="1" lang="ko-KR" altLang="en-US" smtClean="0"/>
              <a:t>2018. 10. 25.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207C-984C-FC43-805D-3AEBF33AED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53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Company side node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Class company_node{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private_key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conditionOfWiningLottery</a:t>
            </a:r>
            <a:r>
              <a:rPr kumimoji="1" lang="en-US" altLang="ko-KR" dirty="0" smtClean="0"/>
              <a:t>;//$30000 for 1</a:t>
            </a:r>
            <a:r>
              <a:rPr kumimoji="1" lang="en-US" altLang="ko-KR" baseline="30000" dirty="0" smtClean="0"/>
              <a:t>st</a:t>
            </a:r>
            <a:r>
              <a:rPr kumimoji="1" lang="en-US" altLang="ko-KR" dirty="0" smtClean="0"/>
              <a:t>,$20000 for 2nd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finish_time</a:t>
            </a:r>
            <a:r>
              <a:rPr kumimoji="1" lang="en-US" altLang="ko-KR" dirty="0" smtClean="0"/>
              <a:t>; // 2018 </a:t>
            </a:r>
            <a:r>
              <a:rPr kumimoji="1" lang="mr-IN" altLang="ko-KR" dirty="0" smtClean="0"/>
              <a:t>–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10 -25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recently_connected_valid_ip_address</a:t>
            </a:r>
            <a:r>
              <a:rPr kumimoji="1" lang="en-US" altLang="ko-KR" dirty="0" smtClean="0"/>
              <a:t>; // list or array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block_chain</a:t>
            </a:r>
            <a:r>
              <a:rPr kumimoji="1" lang="en-US" altLang="ko-KR" dirty="0" smtClean="0"/>
              <a:t>//list or array of block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participants_pool</a:t>
            </a:r>
            <a:r>
              <a:rPr kumimoji="1" lang="en-US" altLang="ko-KR" dirty="0" smtClean="0"/>
              <a:t>;// </a:t>
            </a:r>
            <a:r>
              <a:rPr kumimoji="1" lang="en-US" altLang="ko-KR" smtClean="0"/>
              <a:t>list or </a:t>
            </a:r>
            <a:r>
              <a:rPr kumimoji="1" lang="en-US" altLang="ko-KR" dirty="0" smtClean="0"/>
              <a:t>array of </a:t>
            </a:r>
            <a:r>
              <a:rPr kumimoji="1" lang="en-US" altLang="ko-KR" smtClean="0"/>
              <a:t>tuple(</a:t>
            </a:r>
            <a:r>
              <a:rPr kumimoji="1" lang="en-US" altLang="ko-KR" err="1" smtClean="0"/>
              <a:t>tag,hash_value</a:t>
            </a:r>
            <a:r>
              <a:rPr kumimoji="1" lang="en-US" altLang="ko-KR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phone_number_pool;//hashmap(hashvalue,E(publickey,phone_number))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08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mtClean="0"/>
              <a:t>User insert his phone number</a:t>
            </a:r>
            <a:br>
              <a:rPr kumimoji="1" lang="en-US" altLang="ko-KR" smtClean="0"/>
            </a:br>
            <a:r>
              <a:rPr kumimoji="1" lang="en-US" altLang="ko-KR" smtClean="0"/>
              <a:t>	cin &gt;&gt; phone_number</a:t>
            </a:r>
            <a:br>
              <a:rPr kumimoji="1" lang="en-US" altLang="ko-KR" smtClean="0"/>
            </a:br>
            <a:r>
              <a:rPr kumimoji="1" lang="en-US" altLang="ko-KR" smtClean="0"/>
              <a:t>	</a:t>
            </a:r>
            <a:br>
              <a:rPr kumimoji="1" lang="en-US" altLang="ko-KR" smtClean="0"/>
            </a:br>
            <a:r>
              <a:rPr kumimoji="1" lang="en-US" altLang="ko-KR" smtClean="0"/>
              <a:t>	mynode = node(phone_number){</a:t>
            </a:r>
            <a:br>
              <a:rPr kumimoji="1" lang="en-US" altLang="ko-KR" smtClean="0"/>
            </a:br>
            <a:r>
              <a:rPr kumimoji="1" lang="en-US" altLang="ko-KR" smtClean="0"/>
              <a:t>	 own_phone_number = phone_number</a:t>
            </a:r>
            <a:br>
              <a:rPr kumimoji="1" lang="en-US" altLang="ko-KR" smtClean="0"/>
            </a:br>
            <a:r>
              <a:rPr kumimoji="1" lang="en-US" altLang="ko-KR" smtClean="0"/>
              <a:t>	 created_time = current_time</a:t>
            </a:r>
            <a:br>
              <a:rPr kumimoji="1" lang="en-US" altLang="ko-KR" smtClean="0"/>
            </a:br>
            <a:r>
              <a:rPr kumimoji="1" lang="en-US" altLang="ko-KR" smtClean="0"/>
              <a:t>	}</a:t>
            </a:r>
            <a:r>
              <a:rPr kumimoji="1" lang="en-US" altLang="ko-KR"/>
              <a:t/>
            </a:r>
            <a:br>
              <a:rPr kumimoji="1" lang="en-US" altLang="ko-KR"/>
            </a:br>
            <a:r>
              <a:rPr kumimoji="1" lang="en-US" altLang="ko-KR" smtClean="0"/>
              <a:t>	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54090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Node(2)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2. Call Authenticate with company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/>
            </a:r>
            <a:br>
              <a:rPr kumimoji="1" lang="en-US" altLang="ko-KR" smtClean="0"/>
            </a:br>
            <a:r>
              <a:rPr kumimoji="1" lang="en-US" altLang="ko-KR" smtClean="0"/>
              <a:t>	temp_hashvalue = hash(phone_number+createdtime)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msg = temp_hashvalue +  created_time + phone_number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msg = E(publickeyOfCompanyNode,msg)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send(companyAddress,msg)</a:t>
            </a:r>
          </a:p>
        </p:txBody>
      </p:sp>
    </p:spTree>
    <p:extLst>
      <p:ext uri="{BB962C8B-B14F-4D97-AF65-F5344CB8AC3E}">
        <p14:creationId xmlns:p14="http://schemas.microsoft.com/office/powerpoint/2010/main" val="97412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Node(3)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3.</a:t>
            </a:r>
            <a:r>
              <a:rPr kumimoji="1" lang="ko-KR" altLang="en-US" smtClean="0"/>
              <a:t> </a:t>
            </a:r>
            <a:r>
              <a:rPr kumimoji="1" lang="en-US" altLang="ko-KR" smtClean="0"/>
              <a:t>Company node authenticate phone_number and make tag</a:t>
            </a:r>
            <a:br>
              <a:rPr kumimoji="1" lang="en-US" altLang="ko-KR" smtClean="0"/>
            </a:br>
            <a:r>
              <a:rPr kumimoji="1" lang="en-US" altLang="ko-KR" smtClean="0"/>
              <a:t>	</a:t>
            </a:r>
            <a:br>
              <a:rPr kumimoji="1" lang="en-US" altLang="ko-KR" smtClean="0"/>
            </a:br>
            <a:r>
              <a:rPr kumimoji="1" lang="en-US" altLang="ko-KR" smtClean="0"/>
              <a:t>	get(msg)</a:t>
            </a:r>
            <a:br>
              <a:rPr kumimoji="1" lang="en-US" altLang="ko-KR" smtClean="0"/>
            </a:br>
            <a:r>
              <a:rPr kumimoji="1" lang="en-US" altLang="ko-KR" smtClean="0"/>
              <a:t>	phone_number = D(privateKey,msg).phone_number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created_time = D(privateKey,msg).created_time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tempHashValue = D(privateKey,msg).tempHash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if(hash(phone_number+created_time) != tempHashValue)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---</a:t>
            </a:r>
            <a:r>
              <a:rPr kumimoji="1" lang="en-US" altLang="ko-KR" smtClean="0">
                <a:sym typeface="Wingdings"/>
              </a:rPr>
              <a:t></a:t>
            </a:r>
            <a:r>
              <a:rPr kumimoji="1" lang="en-US" altLang="ko-KR" smtClean="0"/>
              <a:t/>
            </a:r>
            <a:br>
              <a:rPr kumimoji="1" lang="en-US" altLang="ko-KR" smtClean="0"/>
            </a:b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04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Node(3)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 	if(!valid(Phone_Number)) Abort();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//This is the issue part, I can’t think more effective 		  Way to verify the valid user for this system.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  And also Company should know how to contact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  to the Winner. So check valid user by using 			  proving valid phone_number with third pary,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if(phoneNumberPool.has(hash(phone_number))) Abort();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//Check the phone_number is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 smtClean="0">
                <a:solidFill>
                  <a:srgbClr val="FF0000"/>
                </a:solidFill>
              </a:rPr>
              <a:t>register only once.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/>
              <a:t>tag = D(privateKey,hashValue)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//create Authenticated tag for sender_node</a:t>
            </a:r>
            <a:endParaRPr kumimoji="1"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7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Node(4)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Saving the sender_node’s information in company_node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participantsPool.add(tuple(tag,tempHashValue))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recentlyConnectedAddressPool.add(sender_node.address)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phoneNumberPool.add(hash(phoneNumber))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44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Node(5)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Send the tag and additional information to Sender_Node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Send(Sender_node.address, tuple(tag,tempHashValue),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block_chain,recently_connected_addressPool,participantsP	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54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Create Node(6)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 smtClean="0"/>
              <a:t>Receiver_Node.get(</a:t>
            </a:r>
            <a:r>
              <a:rPr kumimoji="1" lang="en-US" altLang="ko-KR"/>
              <a:t>tuple(tag,tempHashValue),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block_chain,recently_connected_addressPool,participantsP	</a:t>
            </a:r>
            <a:r>
              <a:rPr kumimoji="1" lang="en-US" altLang="ko-KR" smtClean="0"/>
              <a:t>ool)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ko-KR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ReceiverNode.ownTuple = tuple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 smtClean="0"/>
              <a:t>	ReceiverNode.blockChain = block_chain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ReceiverNode.addressPool = recently_connected_address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ReceiverNode.participantsPool = participantsPool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72030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Swapping information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480" y="3778820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28962" y="3344960"/>
            <a:ext cx="3888104" cy="5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1. ShakeHand(tag,hashValue)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2887" y="4495733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3. ShakeHand(tag,hashValue,)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18782" y="3466133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623482" y="4028577"/>
            <a:ext cx="71809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93346" y="5526599"/>
            <a:ext cx="3011354" cy="1300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2. Verify Node A’s tag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E(publicKey,tag) == hashValue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If(valid) merge(information)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2690952" y="4302885"/>
            <a:ext cx="7113448" cy="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위로 구부러진 화살표[C] 9"/>
          <p:cNvSpPr/>
          <p:nvPr/>
        </p:nvSpPr>
        <p:spPr>
          <a:xfrm>
            <a:off x="10212005" y="4826494"/>
            <a:ext cx="1459295" cy="6463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위로 구부러진 화살표[C] 19"/>
          <p:cNvSpPr/>
          <p:nvPr/>
        </p:nvSpPr>
        <p:spPr>
          <a:xfrm>
            <a:off x="814825" y="4646457"/>
            <a:ext cx="1459295" cy="6463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795" y="5538852"/>
            <a:ext cx="3011354" cy="1300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>
                <a:solidFill>
                  <a:schemeClr val="tx1"/>
                </a:solidFill>
              </a:rPr>
              <a:t>4</a:t>
            </a:r>
            <a:r>
              <a:rPr kumimoji="1" lang="en-US" altLang="ko-KR" sz="1500" smtClean="0">
                <a:solidFill>
                  <a:schemeClr val="tx1"/>
                </a:solidFill>
              </a:rPr>
              <a:t>. Verify Node B’s tag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E(publicKey,tag) == hashValue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If(valid) merge(information)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Swapping information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480" y="3778820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28962" y="3344960"/>
            <a:ext cx="3888104" cy="5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1.Send(NodeA_information)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2887" y="4495733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3. Send(NodeB_information)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18782" y="3466133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623482" y="4028577"/>
            <a:ext cx="71809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690952" y="4302885"/>
            <a:ext cx="7113448" cy="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4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Getting information with another pool(1)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Sender node shake hand with another node,Node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for(address in NodeA_addresspool)</a:t>
            </a:r>
            <a:br>
              <a:rPr kumimoji="1" lang="en-US" altLang="ko-KR" smtClean="0"/>
            </a:br>
            <a:r>
              <a:rPr kumimoji="1" lang="en-US" altLang="ko-KR" smtClean="0"/>
              <a:t>	    send(NodeB_address,tuple(tag,hashvalue),block_chain,</a:t>
            </a:r>
            <a:br>
              <a:rPr kumimoji="1" lang="en-US" altLang="ko-KR" smtClean="0"/>
            </a:br>
            <a:r>
              <a:rPr kumimoji="1" lang="en-US" altLang="ko-KR" smtClean="0"/>
              <a:t>		addresspool,participantspool)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384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Participants node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Class node{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public_keyOfCompanyNode</a:t>
            </a:r>
            <a:r>
              <a:rPr kumimoji="1" lang="en-US" altLang="ko-KR" dirty="0" smtClean="0"/>
              <a:t>; //starting from qr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ip_addressOfCompanyNode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ownPhoneNumber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conditionOfWinningLottery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finish_time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ownTuple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tag,hashvalue</a:t>
            </a:r>
            <a:r>
              <a:rPr kumimoji="1" lang="en-US" altLang="ko-KR" dirty="0" smtClean="0"/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created_node_time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ip_address_pool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participants_tag_pool - hashmap;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number of created block by this node;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643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Getting information (2)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112062" cy="5032375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NodeB check the sender,Node A, is valid or not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msg = get(tuple(NodeA_tag, NodeA_hash_value))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if(E(publickeyOfCompanyNode,NodeA_tag) !=NodeA_hash_value) 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if(!valid(sender_blockChain)) 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//for( block in NodeA_blockChain)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	for(participantsTuple in block)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		if(!valid(participantsTuple)) 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	if(!valid(block) 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		</a:t>
            </a:r>
            <a:r>
              <a:rPr kumimoji="1" lang="en-US" altLang="ko-KR" smtClean="0">
                <a:solidFill>
                  <a:srgbClr val="FF0000"/>
                </a:solidFill>
              </a:rPr>
              <a:t>//if(block.hash != hash(block_created_time + 				previous_hash + arrayOfparticipantsTag +nonce)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>
                <a:solidFill>
                  <a:srgbClr val="FF0000"/>
                </a:solidFill>
              </a:rPr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			&amp;&amp;block_Created_time&lt;finishtime+1hour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2637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Getting information (2)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Check NodeA_participate pool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for(tuple in sender_participate_pool)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if(!valid(tuple)) abort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if(NodeA_blockChain.size &gt; NodeB_blockChain.size)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change(NodeA_blockChain)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NodeB.addressPool.merge(NodeA_addressPool)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NodeB.participantsPool.merge(NodeA_participantsPool)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send(NodeA_address,(NodeB_tag,NodeB_hash),</a:t>
            </a:r>
            <a:br>
              <a:rPr kumimoji="1" lang="en-US" altLang="ko-KR" smtClean="0"/>
            </a:br>
            <a:r>
              <a:rPr kumimoji="1" lang="en-US" altLang="ko-KR" smtClean="0"/>
              <a:t>		NodeA_block_chai	n,addresspool,participantspool)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235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Getting information(3)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Check NodeA side about NodeB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msg = get() from NodeB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if(!valid(msg.tag)) 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if(!valid(msg.blockchain)) abort()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if(!valid(participantspool)) abort()</a:t>
            </a:r>
          </a:p>
        </p:txBody>
      </p:sp>
    </p:spTree>
    <p:extLst>
      <p:ext uri="{BB962C8B-B14F-4D97-AF65-F5344CB8AC3E}">
        <p14:creationId xmlns:p14="http://schemas.microsoft.com/office/powerpoint/2010/main" val="719108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Getting information(4)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 smtClean="0"/>
              <a:t>If(NodeB.blockChain.size </a:t>
            </a:r>
            <a:r>
              <a:rPr kumimoji="1" lang="en-US" altLang="ko-KR"/>
              <a:t>&gt; </a:t>
            </a:r>
            <a:r>
              <a:rPr kumimoji="1" lang="en-US" altLang="ko-KR" smtClean="0"/>
              <a:t>NodeA.blockChain.size</a:t>
            </a:r>
            <a:r>
              <a:rPr kumimoji="1" lang="en-US" altLang="ko-KR"/>
              <a:t>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	</a:t>
            </a:r>
            <a:r>
              <a:rPr kumimoji="1" lang="en-US" altLang="ko-KR" smtClean="0"/>
              <a:t>NodeA.blockChain = NodeB.blockChain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en-US" altLang="ko-KR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 smtClean="0"/>
              <a:t>NodeA.participantspool.merge(NodeB.participantspool)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 smtClean="0"/>
              <a:t>NodeA.addressPool.merge(NodeB.addressPool)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ko-KR" altLang="en-US"/>
          </a:p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7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Mining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targetValue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</a:t>
            </a:r>
            <a:r>
              <a:rPr kumimoji="1" lang="en-US" altLang="ko-KR" smtClean="0">
                <a:solidFill>
                  <a:srgbClr val="FF0000"/>
                </a:solidFill>
              </a:rPr>
              <a:t>//Hard code into class or update with proper time 			considering past block_creating time.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hash = +infinite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nonce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while(hash &gt; targetValue &amp;&amp; current_time &lt; finishtime+30m)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hash = hash(lastblock.hash + participantsPool + 					  current_time + nonce)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nonce++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block.set(hash,current_time,nance,participantsPool)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blockChain.add(block)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for(address in addressPool)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send(address, tuple,blockChain,null,addressPool)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07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4962" y="2012895"/>
            <a:ext cx="4124338" cy="673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ko-KR" sz="1500" smtClean="0">
                <a:solidFill>
                  <a:schemeClr val="tx1"/>
                </a:solidFill>
              </a:rPr>
              <a:t>Calculate Winner with Own BlockChain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Winner = B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BlockChain Size =4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98663" y="3557911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ko-KR" sz="1500" smtClean="0">
                <a:solidFill>
                  <a:schemeClr val="tx1"/>
                </a:solidFill>
              </a:rPr>
              <a:t>Calculate Winner With Own BlockChain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BlockChain Size = 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0" name="위로 구부러진 화살표[C] 9"/>
          <p:cNvSpPr/>
          <p:nvPr/>
        </p:nvSpPr>
        <p:spPr>
          <a:xfrm rot="10800000">
            <a:off x="1028645" y="2686053"/>
            <a:ext cx="1459295" cy="6463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위로 구부러진 화살표[C] 11"/>
          <p:cNvSpPr/>
          <p:nvPr/>
        </p:nvSpPr>
        <p:spPr>
          <a:xfrm rot="10800000">
            <a:off x="5272538" y="4578170"/>
            <a:ext cx="1459295" cy="6463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37005" y="1690688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ko-KR" sz="1500" smtClean="0">
                <a:solidFill>
                  <a:schemeClr val="tx1"/>
                </a:solidFill>
              </a:rPr>
              <a:t>Calculate Winner With Own BlockChain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Winner = C</a:t>
            </a:r>
            <a:r>
              <a:rPr kumimoji="1" lang="en-US" altLang="ko-KR" sz="1500">
                <a:solidFill>
                  <a:schemeClr val="tx1"/>
                </a:solidFill>
              </a:rPr>
              <a:t/>
            </a:r>
            <a:br>
              <a:rPr kumimoji="1" lang="en-US" altLang="ko-KR" sz="150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BlockChain size = 3</a:t>
            </a:r>
          </a:p>
        </p:txBody>
      </p:sp>
      <p:sp>
        <p:nvSpPr>
          <p:cNvPr id="15" name="위로 구부러진 화살표[C] 14"/>
          <p:cNvSpPr/>
          <p:nvPr/>
        </p:nvSpPr>
        <p:spPr>
          <a:xfrm rot="10800000">
            <a:off x="9996938" y="2639071"/>
            <a:ext cx="1459295" cy="6463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8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3924" y="3878720"/>
            <a:ext cx="3888104" cy="5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2. Send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(CalculatedWinner,BlockChain,criteria)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98117" y="3657600"/>
            <a:ext cx="6337983" cy="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56187" y="4415778"/>
            <a:ext cx="1977939" cy="10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665802" y="2385033"/>
            <a:ext cx="2168324" cy="90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3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11500" y="3853333"/>
            <a:ext cx="5016500" cy="859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3. Check Node A has more rational winner, with longer valid block chain or not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4" name="위로 구부러진 화살표[C] 13"/>
          <p:cNvSpPr/>
          <p:nvPr/>
        </p:nvSpPr>
        <p:spPr>
          <a:xfrm>
            <a:off x="5568453" y="3111599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위로 구부러진 화살표[C] 14"/>
          <p:cNvSpPr/>
          <p:nvPr/>
        </p:nvSpPr>
        <p:spPr>
          <a:xfrm rot="5400000">
            <a:off x="8931776" y="3704706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위로 구부러진 화살표[C] 18"/>
          <p:cNvSpPr/>
          <p:nvPr/>
        </p:nvSpPr>
        <p:spPr>
          <a:xfrm rot="10800000">
            <a:off x="5577337" y="4981087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6062" y="1557018"/>
            <a:ext cx="3242742" cy="64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5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98804" y="5583058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/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52642" y="2470854"/>
            <a:ext cx="2939358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Current Winner = C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3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53" y="2529267"/>
            <a:ext cx="4124338" cy="673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Current Winner = B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=4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14" name="위로 구부러진 화살표[C] 13"/>
          <p:cNvSpPr/>
          <p:nvPr/>
        </p:nvSpPr>
        <p:spPr>
          <a:xfrm>
            <a:off x="5568453" y="3111599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위로 구부러진 화살표[C] 14"/>
          <p:cNvSpPr/>
          <p:nvPr/>
        </p:nvSpPr>
        <p:spPr>
          <a:xfrm rot="10800000">
            <a:off x="10152058" y="2796164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위로 구부러진 화살표[C] 18"/>
          <p:cNvSpPr/>
          <p:nvPr/>
        </p:nvSpPr>
        <p:spPr>
          <a:xfrm rot="16200000">
            <a:off x="7126451" y="5721544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2089" y="3592312"/>
            <a:ext cx="3242742" cy="823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Not Update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5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86152" y="5526068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/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not Update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29700" y="1705416"/>
            <a:ext cx="3077999" cy="91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updated Winner = B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updated BlockChain size = 4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53" y="2529267"/>
            <a:ext cx="4124338" cy="673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Current Winner = B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=4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8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2242643" y="4613274"/>
            <a:ext cx="2383210" cy="119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242643" y="2617909"/>
            <a:ext cx="2383209" cy="59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08893" y="5320681"/>
            <a:ext cx="3276600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/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Feed Back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145" y="1983539"/>
            <a:ext cx="3954995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/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Feed Back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current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5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block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Class block{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created_time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previous_hash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nonce;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ofParticipantsTag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creator_tuple</a:t>
            </a:r>
            <a:r>
              <a:rPr kumimoji="1" lang="en-US" altLang="ko-KR" dirty="0" smtClean="0"/>
              <a:t>;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39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5145" y="1825625"/>
            <a:ext cx="3954995" cy="87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Updated current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Updated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2" name="위로 구부러진 화살표[C] 11"/>
          <p:cNvSpPr/>
          <p:nvPr/>
        </p:nvSpPr>
        <p:spPr>
          <a:xfrm rot="10800000">
            <a:off x="1361231" y="2969657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2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3924" y="3878720"/>
            <a:ext cx="3888104" cy="5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2. ReSend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(CalculatedWinner,BlockChain,criteria)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98117" y="3657600"/>
            <a:ext cx="6337983" cy="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56187" y="4415778"/>
            <a:ext cx="1977939" cy="105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665802" y="2385033"/>
            <a:ext cx="2168324" cy="90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위로 구부러진 화살표[C] 11"/>
          <p:cNvSpPr/>
          <p:nvPr/>
        </p:nvSpPr>
        <p:spPr>
          <a:xfrm rot="10800000">
            <a:off x="10152058" y="2796164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29700" y="1705416"/>
            <a:ext cx="3077999" cy="91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updated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updated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56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14" name="위로 구부러진 화살표[C] 13"/>
          <p:cNvSpPr/>
          <p:nvPr/>
        </p:nvSpPr>
        <p:spPr>
          <a:xfrm>
            <a:off x="5568453" y="3111599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4628" y="3510665"/>
            <a:ext cx="3242742" cy="88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>
                <a:solidFill>
                  <a:schemeClr val="tx1"/>
                </a:solidFill>
              </a:rPr>
              <a:t>C</a:t>
            </a:r>
            <a:r>
              <a:rPr kumimoji="1" lang="en-US" altLang="ko-KR" sz="1500" smtClean="0">
                <a:solidFill>
                  <a:schemeClr val="tx1"/>
                </a:solidFill>
              </a:rPr>
              <a:t>ount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longedBlockChain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A++</a:t>
            </a:r>
          </a:p>
        </p:txBody>
      </p:sp>
    </p:spTree>
    <p:extLst>
      <p:ext uri="{BB962C8B-B14F-4D97-AF65-F5344CB8AC3E}">
        <p14:creationId xmlns:p14="http://schemas.microsoft.com/office/powerpoint/2010/main" val="1543157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3924" y="3878720"/>
            <a:ext cx="3888104" cy="5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(CalculatedWinner,BlockChain,criteria)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061578" y="3635079"/>
            <a:ext cx="6387222" cy="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7302500" y="4675862"/>
            <a:ext cx="2407745" cy="93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7126451" y="2796163"/>
            <a:ext cx="2358086" cy="4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위로 구부러진 화살표[C] 11"/>
          <p:cNvSpPr/>
          <p:nvPr/>
        </p:nvSpPr>
        <p:spPr>
          <a:xfrm rot="10800000">
            <a:off x="10152058" y="2796164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29700" y="1705416"/>
            <a:ext cx="3077999" cy="91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</a:t>
            </a:r>
          </a:p>
          <a:p>
            <a:pPr marL="342900" indent="-342900" algn="ctr" latinLnBrk="0"/>
            <a:r>
              <a:rPr kumimoji="1" lang="en-US" altLang="ko-KR" sz="1500" smtClean="0">
                <a:solidFill>
                  <a:schemeClr val="tx1"/>
                </a:solidFill>
              </a:rPr>
              <a:t>updated Winner = A</a:t>
            </a:r>
            <a:br>
              <a:rPr kumimoji="1" lang="en-US" altLang="ko-KR" sz="1500" smtClean="0">
                <a:solidFill>
                  <a:schemeClr val="tx1"/>
                </a:solidFill>
              </a:rPr>
            </a:br>
            <a:r>
              <a:rPr kumimoji="1" lang="en-US" altLang="ko-KR" sz="1500" smtClean="0">
                <a:solidFill>
                  <a:schemeClr val="tx1"/>
                </a:solidFill>
              </a:rPr>
              <a:t>updated 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38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14" name="위로 구부러진 화살표[C] 13"/>
          <p:cNvSpPr/>
          <p:nvPr/>
        </p:nvSpPr>
        <p:spPr>
          <a:xfrm>
            <a:off x="5568453" y="3111599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4628" y="3510664"/>
            <a:ext cx="3373972" cy="1277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>
                <a:solidFill>
                  <a:schemeClr val="tx1"/>
                </a:solidFill>
              </a:rPr>
              <a:t>C</a:t>
            </a:r>
            <a:r>
              <a:rPr kumimoji="1" lang="en-US" altLang="ko-KR" sz="1500" smtClean="0">
                <a:solidFill>
                  <a:schemeClr val="tx1"/>
                </a:solidFill>
              </a:rPr>
              <a:t>ount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Winner = A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Current longedBlockChain Size = 5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A++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If(A.Count &gt; node/2)</a:t>
            </a:r>
          </a:p>
        </p:txBody>
      </p:sp>
    </p:spTree>
    <p:extLst>
      <p:ext uri="{BB962C8B-B14F-4D97-AF65-F5344CB8AC3E}">
        <p14:creationId xmlns:p14="http://schemas.microsoft.com/office/powerpoint/2010/main" val="1686435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Selecting Winner </a:t>
            </a:r>
            <a:br>
              <a:rPr kumimoji="1" lang="en-US" altLang="ko-KR" smtClean="0"/>
            </a:br>
            <a:r>
              <a:rPr kumimoji="1" lang="en-US" altLang="ko-KR" smtClean="0"/>
              <a:t>				when finish_time + 1hour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399845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6135" y="3290889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65548" y="5320681"/>
            <a:ext cx="2060903" cy="11248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Node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14" name="위로 구부러진 화살표[C] 13"/>
          <p:cNvSpPr/>
          <p:nvPr/>
        </p:nvSpPr>
        <p:spPr>
          <a:xfrm>
            <a:off x="5568453" y="3111599"/>
            <a:ext cx="971923" cy="3231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4628" y="3510664"/>
            <a:ext cx="3373972" cy="1277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Get Phone Number from phonenumber pool 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smtClean="0">
                <a:solidFill>
                  <a:schemeClr val="tx1"/>
                </a:solidFill>
              </a:rPr>
              <a:t>with Winner hashValue of A</a:t>
            </a:r>
          </a:p>
        </p:txBody>
      </p:sp>
    </p:spTree>
    <p:extLst>
      <p:ext uri="{BB962C8B-B14F-4D97-AF65-F5344CB8AC3E}">
        <p14:creationId xmlns:p14="http://schemas.microsoft.com/office/powerpoint/2010/main" val="366225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Selecting Winner(1)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When(current_time &gt; finishtime +1)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 </a:t>
            </a:r>
            <a:r>
              <a:rPr kumimoji="1" lang="en-US" altLang="ko-KR" smtClean="0">
                <a:solidFill>
                  <a:srgbClr val="FF0000"/>
                </a:solidFill>
              </a:rPr>
              <a:t>//Issue part, how long time it will take until all of node 	has the longest block_chain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value += each block_hash in block_chain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criteria_hash = hash(value)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min = + infinite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winner = 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93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Selecting Winner(2)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for(block in block_chain</a:t>
            </a:r>
            <a:r>
              <a:rPr kumimoji="1" lang="en-US" altLang="ko-KR" smtClean="0"/>
              <a:t>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for(tuple in block.arrayofParticipant)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	if(min &gt; abs(tuple.hashvalue </a:t>
            </a:r>
            <a:r>
              <a:rPr kumimoji="1" lang="mr-IN" altLang="ko-KR"/>
              <a:t>–</a:t>
            </a:r>
            <a:r>
              <a:rPr kumimoji="1" lang="en-US" altLang="ko-KR"/>
              <a:t> criteria_hash)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		min = abs(tuple.hashvalue </a:t>
            </a:r>
            <a:r>
              <a:rPr kumimoji="1" lang="mr-IN" altLang="ko-KR"/>
              <a:t>–</a:t>
            </a:r>
            <a:r>
              <a:rPr kumimoji="1" lang="en-US" altLang="ko-KR"/>
              <a:t> criteria_hash)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ko-KR"/>
              <a:t>			winner = tuple.hashvalue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Msg = winner + min + block_chain + own_phonenumber + created_time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Msg = E(publickeyofCompany, Msg)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Send(companyAddress, Msg)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07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Selecting Winner(3)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At company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longestBlockChain = companyBlockChain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criteriaValue = getValue(longestBlockChain)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winner = getFrom(longestBlockChain)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min = getMin(longestBlockChain)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endParaRPr kumimoji="1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83710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Selecting Winner(4)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Get(msg) from other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if(msg.block_chain.size &gt; myLongestBlock_chain.size)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myLongestBlock_chain = msg.block_chain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criteriaValue = getCriteria(myLongestBlock_chain)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winner = getWinner(myLongestBlock_chain)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	send(sender,blockChain)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0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blockChain</a:t>
            </a:r>
            <a:r>
              <a:rPr kumimoji="1" lang="en-US" altLang="ko-KR" dirty="0" smtClean="0"/>
              <a:t> - </a:t>
            </a:r>
            <a:r>
              <a:rPr kumimoji="1" lang="en-US" altLang="ko-KR" dirty="0" err="1" smtClean="0"/>
              <a:t>linkedlist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Class </a:t>
            </a:r>
            <a:r>
              <a:rPr kumimoji="1" lang="en-US" altLang="ko-KR" dirty="0" err="1" smtClean="0"/>
              <a:t>blockChain</a:t>
            </a:r>
            <a:r>
              <a:rPr kumimoji="1" lang="en-US" altLang="ko-KR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genesisblock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err="1" smtClean="0"/>
              <a:t>lastblock</a:t>
            </a:r>
            <a:r>
              <a:rPr kumimoji="1" lang="en-US" altLang="ko-KR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list-blocks;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259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Selecting Winner(5)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After get over 50% agreed winner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 	</a:t>
            </a:r>
            <a:r>
              <a:rPr kumimoji="1" lang="en-US" altLang="ko-KR" smtClean="0"/>
              <a:t>winner_phone_number=</a:t>
            </a:r>
            <a:br>
              <a:rPr kumimoji="1" lang="en-US" altLang="ko-KR" smtClean="0"/>
            </a:br>
            <a:r>
              <a:rPr kumimoji="1" lang="en-US" altLang="ko-KR" smtClean="0"/>
              <a:t>		phone_number_list.get(winner.hash_value)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	</a:t>
            </a:r>
            <a:r>
              <a:rPr kumimoji="1" lang="en-US" altLang="ko-KR" smtClean="0"/>
              <a:t>winner_phone_number=</a:t>
            </a:r>
            <a:br>
              <a:rPr kumimoji="1" lang="en-US" altLang="ko-KR" smtClean="0"/>
            </a:br>
            <a:r>
              <a:rPr kumimoji="1" lang="en-US" altLang="ko-KR" smtClean="0"/>
              <a:t>		D(privateKey,winner_phone_number)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015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Issue part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mtClean="0"/>
              <a:t>Is it okay to use 3</a:t>
            </a:r>
            <a:r>
              <a:rPr kumimoji="1" lang="en-US" altLang="ko-KR" baseline="30000" smtClean="0"/>
              <a:t>rd</a:t>
            </a:r>
            <a:r>
              <a:rPr kumimoji="1" lang="en-US" altLang="ko-KR" smtClean="0"/>
              <a:t>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party authentication?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mtClean="0"/>
              <a:t>How can I get the proper target Value?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mtClean="0"/>
              <a:t>How long times it will take the 50% of node get valid block chain after finish_time?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mtClean="0"/>
              <a:t>How can I build the network?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472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Threat Model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mtClean="0"/>
              <a:t>1. There is some weak point when attacker can modify all of the block chain with spreading time for 50% node after finish_time. Because after finish_time, there is no additional node.</a:t>
            </a:r>
          </a:p>
          <a:p>
            <a:endParaRPr kumimoji="1" lang="en-US" altLang="ko-KR"/>
          </a:p>
          <a:p>
            <a:r>
              <a:rPr kumimoji="1" lang="en-US" altLang="ko-KR" smtClean="0"/>
              <a:t>2. If 3</a:t>
            </a:r>
            <a:r>
              <a:rPr kumimoji="1" lang="en-US" altLang="ko-KR" baseline="30000" smtClean="0"/>
              <a:t>rd</a:t>
            </a:r>
            <a:r>
              <a:rPr kumimoji="1" lang="en-US" altLang="ko-KR" smtClean="0"/>
              <a:t> party authentication doesn’t do proper authentication?</a:t>
            </a:r>
          </a:p>
          <a:p>
            <a:endParaRPr kumimoji="1" lang="en-US" altLang="ko-KR"/>
          </a:p>
          <a:p>
            <a:r>
              <a:rPr kumimoji="1" lang="en-US" altLang="ko-KR" smtClean="0"/>
              <a:t>3. Even after finishtime + 1 hour, what can we do when all of 50% node can’t get the proper block_chain?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Genesisblock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Class </a:t>
            </a:r>
            <a:r>
              <a:rPr kumimoji="1" lang="en-US" altLang="ko-KR" dirty="0" err="1" smtClean="0"/>
              <a:t>genesisBlock</a:t>
            </a:r>
            <a:r>
              <a:rPr kumimoji="1" lang="en-US" altLang="ko-KR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hashvalue</a:t>
            </a:r>
            <a:r>
              <a:rPr kumimoji="1" lang="en-US" altLang="ko-KR" dirty="0" smtClean="0"/>
              <a:t>=hash(</a:t>
            </a:r>
            <a:r>
              <a:rPr kumimoji="1" lang="en-US" altLang="ko-KR" dirty="0" err="1" smtClean="0"/>
              <a:t>conditionOfWinningLottery+created_time</a:t>
            </a:r>
            <a:r>
              <a:rPr kumimoji="1" lang="en-US" altLang="ko-KR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created_time</a:t>
            </a:r>
            <a:r>
              <a:rPr kumimoji="1" lang="en-US" altLang="ko-KR" dirty="0" smtClean="0"/>
              <a:t>;</a:t>
            </a: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36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Setting for the environment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err="1" smtClean="0"/>
              <a:t>Companynode</a:t>
            </a:r>
            <a:r>
              <a:rPr kumimoji="1" lang="en-US" altLang="ko-KR" dirty="0" smtClean="0"/>
              <a:t> creates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genesisblock</a:t>
            </a:r>
            <a:r>
              <a:rPr kumimoji="1" lang="en-US" altLang="ko-KR" dirty="0" smtClean="0"/>
              <a:t> and add to </a:t>
            </a:r>
            <a:r>
              <a:rPr kumimoji="1" lang="en-US" altLang="ko-KR" dirty="0" err="1" smtClean="0"/>
              <a:t>block_chain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genesisblock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genesisBlock</a:t>
            </a:r>
            <a:r>
              <a:rPr kumimoji="1" lang="en-US" altLang="ko-KR" dirty="0" smtClean="0"/>
              <a:t>{ </a:t>
            </a:r>
            <a:br>
              <a:rPr kumimoji="1" lang="en-US" altLang="ko-KR" dirty="0" smtClean="0"/>
            </a:br>
            <a:r>
              <a:rPr kumimoji="1" lang="en-US" altLang="ko-KR" dirty="0" smtClean="0"/>
              <a:t>	  </a:t>
            </a:r>
            <a:r>
              <a:rPr kumimoji="1" lang="en-US" altLang="ko-KR" dirty="0" err="1" smtClean="0"/>
              <a:t>this.createdtime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current_time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	  </a:t>
            </a:r>
            <a:r>
              <a:rPr kumimoji="1" lang="en-US" altLang="ko-KR" dirty="0" err="1" smtClean="0"/>
              <a:t>this.hashValue</a:t>
            </a:r>
            <a:r>
              <a:rPr kumimoji="1" lang="en-US" altLang="ko-KR" dirty="0" smtClean="0"/>
              <a:t> =hash(</a:t>
            </a:r>
            <a:r>
              <a:rPr kumimoji="1" lang="en-US" altLang="ko-KR" dirty="0" err="1" smtClean="0"/>
              <a:t>current_time+conditionOfWinning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}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companynode.blockChain.add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genesisblock</a:t>
            </a:r>
            <a:r>
              <a:rPr kumimoji="1" lang="en-US" altLang="ko-KR" dirty="0" smtClean="0"/>
              <a:t>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21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creating node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0616" y="4792663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752600" y="2851895"/>
            <a:ext cx="2870200" cy="165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0349" y="2617909"/>
            <a:ext cx="3321051" cy="543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1. E(publickey,individual information)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46188" y="3974569"/>
            <a:ext cx="3165803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4. Valid Tag = D(privateKey,tag)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Other node`s address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9297" y="4503345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3</a:t>
            </a:r>
            <a:r>
              <a:rPr kumimoji="1" lang="en-US" altLang="ko-KR" baseline="30000" smtClean="0">
                <a:solidFill>
                  <a:schemeClr val="tx1"/>
                </a:solidFill>
              </a:rPr>
              <a:t>rd</a:t>
            </a:r>
            <a:r>
              <a:rPr kumimoji="1" lang="en-US" altLang="ko-KR" smtClean="0">
                <a:solidFill>
                  <a:schemeClr val="tx1"/>
                </a:solidFill>
              </a:rPr>
              <a:t> party </a:t>
            </a:r>
            <a:r>
              <a:rPr kumimoji="1" lang="mr-IN" altLang="ko-KR" smtClean="0">
                <a:solidFill>
                  <a:schemeClr val="tx1"/>
                </a:solidFill>
              </a:rPr>
              <a:t>–</a:t>
            </a:r>
            <a:r>
              <a:rPr kumimoji="1" lang="en-US" altLang="ko-KR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phone number</a:t>
            </a:r>
          </a:p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742951" y="2813429"/>
            <a:ext cx="2749439" cy="129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905000" y="3035695"/>
            <a:ext cx="2717800" cy="157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17338" y="2409950"/>
            <a:ext cx="1389334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2. Node’s phone number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7672936" y="3146782"/>
            <a:ext cx="2429093" cy="110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93561" y="3894333"/>
            <a:ext cx="1389334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3. Valid user 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or not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9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creating node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0616" y="4792663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699297" y="4503345"/>
            <a:ext cx="2060903" cy="1124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3</a:t>
            </a:r>
            <a:r>
              <a:rPr kumimoji="1" lang="en-US" altLang="ko-KR" baseline="30000" smtClean="0">
                <a:solidFill>
                  <a:schemeClr val="tx1"/>
                </a:solidFill>
              </a:rPr>
              <a:t>rd</a:t>
            </a:r>
            <a:r>
              <a:rPr kumimoji="1" lang="en-US" altLang="ko-KR" smtClean="0">
                <a:solidFill>
                  <a:schemeClr val="tx1"/>
                </a:solidFill>
              </a:rPr>
              <a:t> party </a:t>
            </a:r>
            <a:r>
              <a:rPr kumimoji="1" lang="mr-IN" altLang="ko-KR" smtClean="0">
                <a:solidFill>
                  <a:schemeClr val="tx1"/>
                </a:solidFill>
              </a:rPr>
              <a:t>–</a:t>
            </a:r>
            <a:r>
              <a:rPr kumimoji="1" lang="en-US" altLang="ko-KR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phone number</a:t>
            </a:r>
          </a:p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742951" y="2813429"/>
            <a:ext cx="2749439" cy="129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17338" y="2409950"/>
            <a:ext cx="1389334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2. Node’s phone number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7672936" y="3146782"/>
            <a:ext cx="2429093" cy="110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93561" y="3894333"/>
            <a:ext cx="1389334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3. Valid user 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or not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8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Architecture </a:t>
            </a:r>
            <a:r>
              <a:rPr kumimoji="1" lang="mr-IN" altLang="ko-KR" smtClean="0"/>
              <a:t>–</a:t>
            </a:r>
            <a:r>
              <a:rPr kumimoji="1" lang="en-US" altLang="ko-KR" smtClean="0"/>
              <a:t> creating node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mtClean="0"/>
              <a:t>			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29090" y="2200123"/>
            <a:ext cx="2017987" cy="83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Company Node</a:t>
            </a:r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0616" y="4792663"/>
            <a:ext cx="2017987" cy="835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Node A</a:t>
            </a:r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46188" y="3974569"/>
            <a:ext cx="3165803" cy="714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4. Valid Tag = D(privateKey,tag)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ko-KR" sz="1500" smtClean="0">
                <a:solidFill>
                  <a:schemeClr val="tx1"/>
                </a:solidFill>
              </a:rPr>
              <a:t>Other node`s address</a:t>
            </a:r>
            <a:endParaRPr kumimoji="1" lang="ko-KR" altLang="en-US" sz="15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905000" y="3035695"/>
            <a:ext cx="2717800" cy="157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6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725</Words>
  <Application>Microsoft Macintosh PowerPoint</Application>
  <PresentationFormat>와이드스크린</PresentationFormat>
  <Paragraphs>360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Mangal</vt:lpstr>
      <vt:lpstr>Wingdings</vt:lpstr>
      <vt:lpstr>Office 테마</vt:lpstr>
      <vt:lpstr>Company side node</vt:lpstr>
      <vt:lpstr>Participants node</vt:lpstr>
      <vt:lpstr>block</vt:lpstr>
      <vt:lpstr>blockChain - linkedlist</vt:lpstr>
      <vt:lpstr>Genesisblock</vt:lpstr>
      <vt:lpstr>Setting for the environment</vt:lpstr>
      <vt:lpstr>Architecture – creating node</vt:lpstr>
      <vt:lpstr>Architecture – creating node</vt:lpstr>
      <vt:lpstr>Architecture – creating node</vt:lpstr>
      <vt:lpstr>Create Node(1)</vt:lpstr>
      <vt:lpstr>Create Node(2)</vt:lpstr>
      <vt:lpstr>Create Node(3)</vt:lpstr>
      <vt:lpstr>Create Node(3)</vt:lpstr>
      <vt:lpstr>Create Node(4)</vt:lpstr>
      <vt:lpstr>Create Node(5)</vt:lpstr>
      <vt:lpstr>Create Node(6)</vt:lpstr>
      <vt:lpstr>Architecture – Swapping information</vt:lpstr>
      <vt:lpstr>Architecture – Swapping information</vt:lpstr>
      <vt:lpstr>Getting information with another pool(1)</vt:lpstr>
      <vt:lpstr>Getting information (2)</vt:lpstr>
      <vt:lpstr>Getting information (2)</vt:lpstr>
      <vt:lpstr>Getting information(3)</vt:lpstr>
      <vt:lpstr>Getting information(4)</vt:lpstr>
      <vt:lpstr>Mining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Architecture – Selecting Winner      when finish_time + 1hour</vt:lpstr>
      <vt:lpstr>Selecting Winner(1)</vt:lpstr>
      <vt:lpstr>Selecting Winner(2)</vt:lpstr>
      <vt:lpstr>Selecting Winner(3)</vt:lpstr>
      <vt:lpstr>Selecting Winner(4)</vt:lpstr>
      <vt:lpstr>Selecting Winner(5)</vt:lpstr>
      <vt:lpstr>Issue part</vt:lpstr>
      <vt:lpstr>Threat Model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 (전기전자컴퓨터공학부)</dc:creator>
  <cp:lastModifiedBy>김준영 (전기전자컴퓨터공학부)</cp:lastModifiedBy>
  <cp:revision>27</cp:revision>
  <dcterms:created xsi:type="dcterms:W3CDTF">2018-10-23T10:48:26Z</dcterms:created>
  <dcterms:modified xsi:type="dcterms:W3CDTF">2018-10-25T06:35:46Z</dcterms:modified>
</cp:coreProperties>
</file>