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67" r:id="rId19"/>
    <p:sldId id="268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 autoAdjust="0"/>
  </p:normalViewPr>
  <p:slideViewPr>
    <p:cSldViewPr snapToGrid="0">
      <p:cViewPr varScale="1">
        <p:scale>
          <a:sx n="142" d="100"/>
          <a:sy n="142" d="100"/>
        </p:scale>
        <p:origin x="150" y="558"/>
      </p:cViewPr>
      <p:guideLst/>
    </p:cSldViewPr>
  </p:slideViewPr>
  <p:outlineViewPr>
    <p:cViewPr>
      <p:scale>
        <a:sx n="33" d="100"/>
        <a:sy n="33" d="100"/>
      </p:scale>
      <p:origin x="0" y="-54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74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2989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68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2633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21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1155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97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5C222FE-6AC4-4895-A0F9-3ECEE8BEB2A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D2213AF-2C7F-4796-BF54-07B289575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4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A8D9-13F4-E5B8-CA49-39EC0A847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코틀린 기본 문법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AE03C-9B8C-186C-A2EE-9CF7B5A4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5CDF-97B7-A799-3A44-CBFFAF26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9FC99-0DF8-AE76-B6C0-ABB3BAF7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when 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FF0000"/>
                </a:solidFill>
              </a:rPr>
              <a:t>파라미터</a:t>
            </a:r>
            <a:r>
              <a:rPr lang="en-US" altLang="ko-KR" dirty="0"/>
              <a:t>’</a:t>
            </a:r>
            <a:r>
              <a:rPr lang="ko-KR" altLang="en-US" dirty="0">
                <a:solidFill>
                  <a:srgbClr val="FF0000"/>
                </a:solidFill>
              </a:rPr>
              <a:t>없이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when {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조건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-&gt; { 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의 결과가 참일 때 실행할 문장 </a:t>
            </a:r>
            <a:r>
              <a:rPr lang="en-US" altLang="ko-KR" dirty="0"/>
              <a:t>}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조건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 -&gt; { </a:t>
            </a:r>
            <a:r>
              <a:rPr lang="ko-KR" altLang="en-US" dirty="0"/>
              <a:t>조건</a:t>
            </a:r>
            <a:r>
              <a:rPr lang="en-US" altLang="ko-KR" dirty="0"/>
              <a:t>2</a:t>
            </a:r>
            <a:r>
              <a:rPr lang="ko-KR" altLang="en-US" dirty="0"/>
              <a:t>의 결과가 참일 때 실행할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…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else</a:t>
            </a:r>
            <a:r>
              <a:rPr lang="en-US" altLang="ko-KR" dirty="0"/>
              <a:t> { </a:t>
            </a:r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모든 조건에서 참이 없을 때 실행할 문장 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33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63DD1-8ED6-5589-49E3-57812271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컬렉션</a:t>
            </a:r>
            <a:r>
              <a:rPr lang="en-US" altLang="ko-KR" dirty="0"/>
              <a:t>(Collection)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CA084-441C-2DE3-3677-AB6D0346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ko-KR" altLang="en-US" sz="3000" b="0" u="none" strike="noStrike" baseline="0" dirty="0">
                <a:solidFill>
                  <a:srgbClr val="211D1E"/>
                </a:solidFill>
                <a:latin typeface="?"/>
              </a:rPr>
              <a:t>배열 변수 선언 </a:t>
            </a:r>
          </a:p>
          <a:p>
            <a:pPr lvl="1" algn="just"/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var </a:t>
            </a:r>
            <a:r>
              <a:rPr lang="ko-KR" altLang="en-US" sz="2600" b="0" u="none" strike="noStrike" baseline="0" dirty="0">
                <a:solidFill>
                  <a:srgbClr val="211D1E"/>
                </a:solidFill>
                <a:latin typeface="?"/>
              </a:rPr>
              <a:t>변수 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=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IntArray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(</a:t>
            </a:r>
            <a:r>
              <a:rPr lang="ko-KR" altLang="en-US" sz="2600" b="0" u="none" strike="noStrike" baseline="0" dirty="0">
                <a:solidFill>
                  <a:srgbClr val="211D1E"/>
                </a:solidFill>
                <a:latin typeface="?"/>
              </a:rPr>
              <a:t>개수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) </a:t>
            </a:r>
          </a:p>
          <a:p>
            <a:pPr lvl="1" algn="just"/>
            <a:r>
              <a:rPr lang="ko-KR" altLang="en-US" sz="2600" b="0" u="none" strike="noStrike" baseline="0" dirty="0">
                <a:solidFill>
                  <a:srgbClr val="211D1E"/>
                </a:solidFill>
                <a:latin typeface="?"/>
              </a:rPr>
              <a:t>예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: var student =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IntArray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(10)    // </a:t>
            </a:r>
            <a:r>
              <a:rPr lang="ko-KR" altLang="en-US" sz="2600" b="0" u="none" strike="noStrike" baseline="0" dirty="0">
                <a:solidFill>
                  <a:srgbClr val="211D1E"/>
                </a:solidFill>
                <a:latin typeface="?"/>
              </a:rPr>
              <a:t>정수 요소 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10</a:t>
            </a:r>
            <a:r>
              <a:rPr lang="ko-KR" altLang="en-US" sz="2600" b="0" u="none" strike="noStrike" baseline="0" dirty="0">
                <a:solidFill>
                  <a:srgbClr val="211D1E"/>
                </a:solidFill>
                <a:latin typeface="?"/>
              </a:rPr>
              <a:t>개 배열</a:t>
            </a:r>
            <a:endParaRPr lang="en-US" altLang="ko-KR" sz="2600" b="0" u="none" strike="noStrike" baseline="0" dirty="0">
              <a:solidFill>
                <a:srgbClr val="211D1E"/>
              </a:solidFill>
              <a:latin typeface="?"/>
            </a:endParaRPr>
          </a:p>
          <a:p>
            <a:pPr algn="just"/>
            <a:r>
              <a:rPr lang="ko-KR" altLang="en-US" sz="3000" dirty="0">
                <a:solidFill>
                  <a:srgbClr val="211D1E"/>
                </a:solidFill>
                <a:latin typeface="?"/>
              </a:rPr>
              <a:t>배열 변수의 타이</a:t>
            </a:r>
            <a:r>
              <a:rPr lang="en-US" altLang="ko-KR" sz="3000" dirty="0">
                <a:solidFill>
                  <a:srgbClr val="211D1E"/>
                </a:solidFill>
                <a:latin typeface="?"/>
              </a:rPr>
              <a:t>	</a:t>
            </a:r>
          </a:p>
          <a:p>
            <a:pPr lvl="1" algn="just"/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CharArray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ByteArray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ShortArray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IntArray</a:t>
            </a:r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b="0" u="none" strike="noStrike" baseline="0" dirty="0" err="1">
                <a:solidFill>
                  <a:srgbClr val="211D1E"/>
                </a:solidFill>
                <a:latin typeface="?"/>
              </a:rPr>
              <a:t>LognArray</a:t>
            </a:r>
            <a:endParaRPr lang="en-US" altLang="ko-KR" sz="2600" b="0" u="none" strike="noStrike" baseline="0" dirty="0">
              <a:solidFill>
                <a:srgbClr val="211D1E"/>
              </a:solidFill>
              <a:latin typeface="?"/>
            </a:endParaRPr>
          </a:p>
          <a:p>
            <a:pPr lvl="1" algn="just"/>
            <a:r>
              <a:rPr lang="en-US" altLang="ko-KR" sz="2600" dirty="0" err="1">
                <a:solidFill>
                  <a:srgbClr val="211D1E"/>
                </a:solidFill>
                <a:latin typeface="?"/>
              </a:rPr>
              <a:t>FloatArray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dirty="0" err="1">
                <a:solidFill>
                  <a:srgbClr val="211D1E"/>
                </a:solidFill>
                <a:latin typeface="?"/>
              </a:rPr>
              <a:t>DoubleArray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, </a:t>
            </a:r>
            <a:r>
              <a:rPr lang="en-US" altLang="ko-KR" sz="2600" dirty="0" err="1">
                <a:solidFill>
                  <a:srgbClr val="211D1E"/>
                </a:solidFill>
                <a:latin typeface="?"/>
              </a:rPr>
              <a:t>BooleanArran</a:t>
            </a:r>
            <a:endParaRPr lang="en-US" altLang="ko-KR" sz="2600" dirty="0">
              <a:solidFill>
                <a:srgbClr val="211D1E"/>
              </a:solidFill>
              <a:latin typeface="?"/>
            </a:endParaRPr>
          </a:p>
          <a:p>
            <a:pPr algn="just"/>
            <a:r>
              <a:rPr lang="ko-KR" altLang="en-US" sz="3000" b="0" u="none" strike="noStrike" baseline="0" dirty="0">
                <a:solidFill>
                  <a:srgbClr val="211D1E"/>
                </a:solidFill>
                <a:latin typeface="?"/>
              </a:rPr>
              <a:t>배열</a:t>
            </a:r>
            <a:r>
              <a:rPr lang="en-US" altLang="ko-KR" sz="3000" b="0" u="none" strike="noStrike" baseline="0" dirty="0">
                <a:solidFill>
                  <a:srgbClr val="211D1E"/>
                </a:solidFill>
                <a:latin typeface="?"/>
              </a:rPr>
              <a:t> </a:t>
            </a:r>
            <a:r>
              <a:rPr lang="ko-KR" altLang="en-US" sz="3000" b="0" u="none" strike="noStrike" baseline="0" dirty="0">
                <a:solidFill>
                  <a:srgbClr val="211D1E"/>
                </a:solidFill>
                <a:latin typeface="?"/>
              </a:rPr>
              <a:t>변수의 선언과 배열 요소에 초기값 할당</a:t>
            </a:r>
            <a:endParaRPr lang="en-US" altLang="ko-KR" sz="3000" b="0" u="none" strike="noStrike" baseline="0" dirty="0">
              <a:solidFill>
                <a:srgbClr val="211D1E"/>
              </a:solidFill>
              <a:latin typeface="?"/>
            </a:endParaRPr>
          </a:p>
          <a:p>
            <a:pPr lvl="1" algn="just"/>
            <a:r>
              <a:rPr lang="en-US" altLang="ko-KR" sz="2600" dirty="0">
                <a:solidFill>
                  <a:srgbClr val="211D1E"/>
                </a:solidFill>
                <a:latin typeface="?"/>
              </a:rPr>
              <a:t>var 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변수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= Array(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개수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, { item-&gt;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값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})</a:t>
            </a:r>
          </a:p>
          <a:p>
            <a:pPr lvl="1" algn="just"/>
            <a:r>
              <a:rPr lang="ko-KR" altLang="en-US" sz="2600" dirty="0">
                <a:solidFill>
                  <a:srgbClr val="211D1E"/>
                </a:solidFill>
                <a:latin typeface="?"/>
              </a:rPr>
              <a:t>예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: var </a:t>
            </a:r>
            <a:r>
              <a:rPr lang="en-US" altLang="ko-KR" sz="2600" dirty="0" err="1">
                <a:solidFill>
                  <a:srgbClr val="211D1E"/>
                </a:solidFill>
                <a:latin typeface="?"/>
              </a:rPr>
              <a:t>numArray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 = Array(5, {item -&gt; 0})    // Int(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정수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) 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타입</a:t>
            </a:r>
            <a:endParaRPr lang="en-US" altLang="ko-KR" sz="2600" dirty="0">
              <a:solidFill>
                <a:srgbClr val="211D1E"/>
              </a:solidFill>
              <a:latin typeface="?"/>
            </a:endParaRPr>
          </a:p>
          <a:p>
            <a:pPr lvl="1" algn="just"/>
            <a:r>
              <a:rPr lang="en-US" altLang="ko-KR" sz="2600" b="0" u="none" strike="noStrike" baseline="0" dirty="0">
                <a:solidFill>
                  <a:srgbClr val="211D1E"/>
                </a:solidFill>
                <a:latin typeface="?"/>
              </a:rPr>
              <a:t>    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var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 </a:t>
            </a:r>
            <a:r>
              <a:rPr lang="en-US" altLang="ko-KR" sz="2600" dirty="0" err="1">
                <a:solidFill>
                  <a:srgbClr val="211D1E"/>
                </a:solidFill>
                <a:latin typeface="?"/>
              </a:rPr>
              <a:t>stringArray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=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Array(5,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 </a:t>
            </a:r>
            <a:r>
              <a:rPr lang="en-US" altLang="ko-KR" sz="2600" dirty="0">
                <a:solidFill>
                  <a:srgbClr val="211D1E"/>
                </a:solidFill>
                <a:latin typeface="?"/>
              </a:rPr>
              <a:t>{item -&gt; “”}) // String </a:t>
            </a:r>
            <a:r>
              <a:rPr lang="ko-KR" altLang="en-US" sz="2600" dirty="0">
                <a:solidFill>
                  <a:srgbClr val="211D1E"/>
                </a:solidFill>
                <a:latin typeface="?"/>
              </a:rPr>
              <a:t>타입</a:t>
            </a:r>
            <a:endParaRPr lang="en-US" altLang="ko-KR" sz="2600" b="0" u="none" strike="noStrike" baseline="0" dirty="0">
              <a:solidFill>
                <a:srgbClr val="211D1E"/>
              </a:solidFill>
              <a:latin typeface="?"/>
            </a:endParaRPr>
          </a:p>
        </p:txBody>
      </p:sp>
    </p:spTree>
    <p:extLst>
      <p:ext uri="{BB962C8B-B14F-4D97-AF65-F5344CB8AC3E}">
        <p14:creationId xmlns:p14="http://schemas.microsoft.com/office/powerpoint/2010/main" val="214175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16889-49B1-EA95-378D-923E10F5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EC0E9-4E3F-1464-BB5F-019E5B07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값으로 배열 공간 할당하기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dayArray</a:t>
            </a:r>
            <a:r>
              <a:rPr lang="en-US" altLang="ko-KR" dirty="0"/>
              <a:t> = </a:t>
            </a:r>
          </a:p>
          <a:p>
            <a:pPr lvl="2"/>
            <a:r>
              <a:rPr lang="en-US" altLang="ko-KR" sz="2800" dirty="0"/>
              <a:t>arrayOf(“sun”, “</a:t>
            </a:r>
            <a:r>
              <a:rPr lang="en-US" altLang="ko-KR" sz="2800" dirty="0" err="1"/>
              <a:t>mon</a:t>
            </a:r>
            <a:r>
              <a:rPr lang="en-US" altLang="ko-KR" sz="2800" dirty="0"/>
              <a:t>”, “</a:t>
            </a:r>
            <a:r>
              <a:rPr lang="en-US" altLang="ko-KR" sz="2800" dirty="0" err="1"/>
              <a:t>tue</a:t>
            </a:r>
            <a:r>
              <a:rPr lang="en-US" altLang="ko-KR" sz="2800" dirty="0"/>
              <a:t>”, “wed”, “</a:t>
            </a:r>
            <a:r>
              <a:rPr lang="en-US" altLang="ko-KR" sz="2800" dirty="0" err="1"/>
              <a:t>thu</a:t>
            </a:r>
            <a:r>
              <a:rPr lang="en-US" altLang="ko-KR" sz="2800" dirty="0"/>
              <a:t>”, “</a:t>
            </a:r>
            <a:r>
              <a:rPr lang="en-US" altLang="ko-KR" sz="2800" dirty="0" err="1"/>
              <a:t>fri</a:t>
            </a:r>
            <a:r>
              <a:rPr lang="en-US" altLang="ko-KR" sz="2800" dirty="0"/>
              <a:t>”, “sat”)</a:t>
            </a:r>
          </a:p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요소에 값 할당과 꺼내기</a:t>
            </a:r>
            <a:endParaRPr lang="en-US" altLang="ko-KR" dirty="0"/>
          </a:p>
          <a:p>
            <a:pPr lvl="1"/>
            <a:r>
              <a:rPr lang="ko-KR" altLang="en-US" dirty="0" err="1"/>
              <a:t>배열명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 = </a:t>
            </a:r>
            <a:r>
              <a:rPr lang="ko-KR" altLang="en-US" dirty="0"/>
              <a:t>값                 변수 </a:t>
            </a:r>
            <a:r>
              <a:rPr lang="en-US" altLang="ko-KR" dirty="0"/>
              <a:t>= </a:t>
            </a:r>
            <a:r>
              <a:rPr lang="ko-KR" altLang="en-US" dirty="0" err="1"/>
              <a:t>배열명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 err="1"/>
              <a:t>배열명</a:t>
            </a:r>
            <a:r>
              <a:rPr lang="en-US" altLang="ko-KR" dirty="0"/>
              <a:t>.set(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)             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 err="1"/>
              <a:t>배열명</a:t>
            </a:r>
            <a:r>
              <a:rPr lang="en-US" altLang="ko-KR" dirty="0"/>
              <a:t>.get(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인덱스가 범위를 벗어날 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intArray</a:t>
            </a:r>
            <a:r>
              <a:rPr lang="en-US" altLang="ko-KR" dirty="0"/>
              <a:t> = </a:t>
            </a:r>
            <a:r>
              <a:rPr lang="en-US" altLang="ko-KR" dirty="0" err="1"/>
              <a:t>IntArray</a:t>
            </a:r>
            <a:r>
              <a:rPr lang="en-US" altLang="ko-KR" dirty="0"/>
              <a:t>(10)</a:t>
            </a:r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intArray</a:t>
            </a:r>
            <a:r>
              <a:rPr lang="en-US" altLang="ko-KR" dirty="0"/>
              <a:t>[10] = 100    // </a:t>
            </a:r>
            <a:r>
              <a:rPr lang="en-US" altLang="ko-KR" dirty="0">
                <a:solidFill>
                  <a:srgbClr val="FF0000"/>
                </a:solidFill>
              </a:rPr>
              <a:t>ArrayIndexOutOfBoundsException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4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6D578-A13D-6D77-0440-D253BFD1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87A6A-3089-C05A-ED5F-5224741E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ko-KR" altLang="en-US" dirty="0"/>
              <a:t>배열과 같이 여러 개의 자료를 넣을 수 있는 데이터 집단</a:t>
            </a:r>
            <a:endParaRPr lang="en-US" altLang="ko-KR" dirty="0"/>
          </a:p>
          <a:p>
            <a:pPr lvl="1"/>
            <a:r>
              <a:rPr lang="ko-KR" altLang="en-US" dirty="0"/>
              <a:t>동적 배열</a:t>
            </a:r>
            <a:endParaRPr lang="en-US" altLang="ko-KR" dirty="0"/>
          </a:p>
          <a:p>
            <a:pPr lvl="2"/>
            <a:r>
              <a:rPr lang="ko-KR" altLang="en-US" dirty="0"/>
              <a:t>고정 크기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 vs. </a:t>
            </a:r>
            <a:r>
              <a:rPr lang="ko-KR" altLang="en-US" dirty="0"/>
              <a:t>가변 크기</a:t>
            </a:r>
            <a:r>
              <a:rPr lang="en-US" altLang="ko-KR" dirty="0"/>
              <a:t>(</a:t>
            </a:r>
            <a:r>
              <a:rPr lang="ko-KR" altLang="en-US" dirty="0"/>
              <a:t>컬렉션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컬렉션의 종류</a:t>
            </a:r>
            <a:endParaRPr lang="en-US" altLang="ko-KR" dirty="0"/>
          </a:p>
          <a:p>
            <a:pPr lvl="1"/>
            <a:r>
              <a:rPr lang="ko-KR" altLang="en-US" dirty="0"/>
              <a:t>리스트 </a:t>
            </a:r>
            <a:r>
              <a:rPr lang="en-US" altLang="ko-KR" dirty="0"/>
              <a:t>	</a:t>
            </a:r>
            <a:r>
              <a:rPr lang="en-US" altLang="ko-KR" dirty="0" err="1"/>
              <a:t>mutableList</a:t>
            </a:r>
            <a:r>
              <a:rPr lang="en-US" altLang="ko-KR" dirty="0"/>
              <a:t>		</a:t>
            </a:r>
            <a:r>
              <a:rPr lang="en-US" altLang="ko-KR" dirty="0">
                <a:solidFill>
                  <a:srgbClr val="FF0000"/>
                </a:solidFill>
              </a:rPr>
              <a:t>**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mutable vs.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immutable</a:t>
            </a:r>
          </a:p>
          <a:p>
            <a:pPr lvl="1"/>
            <a:r>
              <a:rPr lang="ko-KR" altLang="en-US" dirty="0"/>
              <a:t>맵</a:t>
            </a:r>
            <a:r>
              <a:rPr lang="en-US" altLang="ko-KR" dirty="0"/>
              <a:t>		</a:t>
            </a:r>
            <a:r>
              <a:rPr lang="en-US" altLang="ko-KR" dirty="0" err="1"/>
              <a:t>mutableMap</a:t>
            </a:r>
            <a:endParaRPr lang="en-US" altLang="ko-KR" dirty="0"/>
          </a:p>
          <a:p>
            <a:pPr lvl="1"/>
            <a:r>
              <a:rPr lang="ko-KR" altLang="en-US" dirty="0"/>
              <a:t>셋</a:t>
            </a:r>
            <a:r>
              <a:rPr lang="en-US" altLang="ko-KR" dirty="0"/>
              <a:t>		</a:t>
            </a:r>
            <a:r>
              <a:rPr lang="en-US" altLang="ko-KR" dirty="0" err="1"/>
              <a:t>mutableSet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63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08BC2-3E9D-ABE8-C349-0349B4AD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A56A6-4A24-9B86-EB75-6168AB3C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mutableList</a:t>
            </a:r>
            <a:r>
              <a:rPr lang="ko-KR" altLang="en-US" dirty="0"/>
              <a:t> 생성과 데이터 추가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mutableList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mutableListOf</a:t>
            </a:r>
            <a:r>
              <a:rPr lang="en-US" altLang="ko-KR" dirty="0">
                <a:solidFill>
                  <a:srgbClr val="FF0000"/>
                </a:solidFill>
              </a:rPr>
              <a:t>(“Mon”, “Tue”)  </a:t>
            </a:r>
            <a:r>
              <a:rPr lang="en-US" altLang="ko-KR" dirty="0"/>
              <a:t>//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mutableList.</a:t>
            </a:r>
            <a:r>
              <a:rPr lang="en-US" altLang="ko-KR" dirty="0" err="1">
                <a:solidFill>
                  <a:srgbClr val="FF0000"/>
                </a:solidFill>
              </a:rPr>
              <a:t>add</a:t>
            </a:r>
            <a:r>
              <a:rPr lang="en-US" altLang="ko-KR" dirty="0">
                <a:solidFill>
                  <a:srgbClr val="FF0000"/>
                </a:solidFill>
              </a:rPr>
              <a:t>(“Wed”)   </a:t>
            </a:r>
            <a:r>
              <a:rPr lang="en-US" altLang="ko-KR" dirty="0"/>
              <a:t>// </a:t>
            </a:r>
            <a:r>
              <a:rPr lang="ko-KR" altLang="en-US" dirty="0"/>
              <a:t>데이터 추가 </a:t>
            </a:r>
            <a:endParaRPr lang="en-US" altLang="ko-KR" dirty="0"/>
          </a:p>
          <a:p>
            <a:pPr lvl="1"/>
            <a:r>
              <a:rPr lang="en-US" altLang="ko-KR" dirty="0"/>
              <a:t>       mutableList.</a:t>
            </a:r>
            <a:r>
              <a:rPr lang="en-US" altLang="ko-KR" dirty="0">
                <a:solidFill>
                  <a:srgbClr val="FF0000"/>
                </a:solidFill>
              </a:rPr>
              <a:t>removeAt(0) </a:t>
            </a:r>
            <a:r>
              <a:rPr lang="en-US" altLang="ko-KR" dirty="0"/>
              <a:t> // 0 </a:t>
            </a:r>
            <a:r>
              <a:rPr lang="ko-KR" altLang="en-US" dirty="0"/>
              <a:t>번째 항목 삭제</a:t>
            </a:r>
            <a:endParaRPr lang="en-US" altLang="ko-KR" dirty="0"/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“1</a:t>
            </a:r>
            <a:r>
              <a:rPr lang="ko-KR" altLang="en-US" dirty="0"/>
              <a:t>번째 값은 </a:t>
            </a:r>
            <a:r>
              <a:rPr lang="en-US" altLang="ko-KR" dirty="0"/>
              <a:t>${</a:t>
            </a:r>
            <a:r>
              <a:rPr lang="en-US" altLang="ko-KR" dirty="0" err="1"/>
              <a:t>mutableList.</a:t>
            </a:r>
            <a:r>
              <a:rPr lang="en-US" altLang="ko-KR" dirty="0" err="1">
                <a:solidFill>
                  <a:srgbClr val="FF0000"/>
                </a:solidFill>
              </a:rPr>
              <a:t>get</a:t>
            </a:r>
            <a:r>
              <a:rPr lang="en-US" altLang="ko-KR" dirty="0">
                <a:solidFill>
                  <a:srgbClr val="FF0000"/>
                </a:solidFill>
              </a:rPr>
              <a:t>(1)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.”)	</a:t>
            </a:r>
          </a:p>
          <a:p>
            <a:r>
              <a:rPr lang="en-US" altLang="ko-KR" dirty="0"/>
              <a:t>Empty </a:t>
            </a:r>
            <a:r>
              <a:rPr lang="en-US" altLang="ko-KR" dirty="0" err="1"/>
              <a:t>mutableList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emptyList</a:t>
            </a:r>
            <a:r>
              <a:rPr lang="en-US" altLang="ko-KR" dirty="0"/>
              <a:t> = </a:t>
            </a:r>
            <a:r>
              <a:rPr lang="en-US" altLang="ko-KR" dirty="0" err="1"/>
              <a:t>mutableListOf</a:t>
            </a:r>
            <a:r>
              <a:rPr lang="en-US" altLang="ko-KR" dirty="0">
                <a:solidFill>
                  <a:srgbClr val="FF0000"/>
                </a:solidFill>
              </a:rPr>
              <a:t>&lt;String&gt;</a:t>
            </a:r>
            <a:r>
              <a:rPr lang="en-US" altLang="ko-KR" dirty="0"/>
              <a:t>();  </a:t>
            </a:r>
          </a:p>
          <a:p>
            <a:pPr lvl="1"/>
            <a:r>
              <a:rPr lang="en-US" altLang="ko-KR" dirty="0"/>
              <a:t>       // </a:t>
            </a:r>
            <a:r>
              <a:rPr lang="ko-KR" altLang="en-US" dirty="0"/>
              <a:t>값이 없어 타입 지정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12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62A1-87E0-5FC3-A8D2-6B73E0DD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7A767-3A1A-D23F-9166-7664C35C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mutableList</a:t>
            </a:r>
            <a:r>
              <a:rPr lang="ko-KR" altLang="en-US" dirty="0"/>
              <a:t>의 크기 확인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mutableList.</a:t>
            </a:r>
            <a:r>
              <a:rPr lang="en-US" altLang="ko-KR" dirty="0" err="1">
                <a:solidFill>
                  <a:srgbClr val="FF0000"/>
                </a:solidFill>
              </a:rPr>
              <a:t>size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mutableSet</a:t>
            </a:r>
            <a:endParaRPr lang="en-US" altLang="ko-KR" dirty="0"/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중복 허용 안됨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mutableSet</a:t>
            </a:r>
            <a:r>
              <a:rPr lang="en-US" altLang="ko-KR" dirty="0"/>
              <a:t> = </a:t>
            </a:r>
            <a:r>
              <a:rPr lang="en-US" altLang="ko-KR" dirty="0" err="1"/>
              <a:t>mutableSetOf</a:t>
            </a:r>
            <a:r>
              <a:rPr lang="en-US" altLang="ko-KR" dirty="0"/>
              <a:t>(“Mon”, “Tue”)</a:t>
            </a:r>
          </a:p>
          <a:p>
            <a:pPr lvl="1"/>
            <a:r>
              <a:rPr lang="en-US" altLang="ko-KR" dirty="0"/>
              <a:t>      var</a:t>
            </a:r>
            <a:r>
              <a:rPr lang="ko-KR" altLang="en-US" dirty="0"/>
              <a:t> </a:t>
            </a:r>
            <a:r>
              <a:rPr lang="en-US" altLang="ko-KR" dirty="0" err="1"/>
              <a:t>emptySet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mutableSetOf</a:t>
            </a:r>
            <a:r>
              <a:rPr lang="en-US" altLang="ko-KR" dirty="0"/>
              <a:t>&lt;String&gt;();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1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932D-C395-ED8D-C625-D8FFCFCD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EB95F-D719-54DA-8995-03A5910E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mutableMap</a:t>
            </a:r>
            <a:endParaRPr lang="en-US" altLang="ko-KR" dirty="0"/>
          </a:p>
          <a:p>
            <a:pPr lvl="1"/>
            <a:r>
              <a:rPr lang="en-US" altLang="ko-KR" dirty="0"/>
              <a:t>map</a:t>
            </a:r>
            <a:r>
              <a:rPr lang="ko-KR" altLang="en-US" dirty="0"/>
              <a:t>은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쌍으로 데이터 관리 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mutableMap</a:t>
            </a:r>
            <a:r>
              <a:rPr lang="en-US" altLang="ko-KR" dirty="0"/>
              <a:t> = </a:t>
            </a:r>
            <a:r>
              <a:rPr lang="en-US" altLang="ko-KR" dirty="0" err="1"/>
              <a:t>mutableMapOf</a:t>
            </a:r>
            <a:r>
              <a:rPr lang="en-US" altLang="ko-KR" dirty="0"/>
              <a:t>&lt;String, String&gt;()</a:t>
            </a:r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mutableMap.put</a:t>
            </a:r>
            <a:r>
              <a:rPr lang="en-US" altLang="ko-KR" dirty="0"/>
              <a:t>(“key1”, “value1”)</a:t>
            </a:r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mutableMap.put</a:t>
            </a:r>
            <a:r>
              <a:rPr lang="en-US" altLang="ko-KR" dirty="0"/>
              <a:t>(“key”, “value2”)</a:t>
            </a:r>
          </a:p>
          <a:p>
            <a:pPr lvl="1"/>
            <a:r>
              <a:rPr lang="en-US" altLang="ko-KR" dirty="0"/>
              <a:t>       </a:t>
            </a:r>
            <a:r>
              <a:rPr lang="en-US" altLang="ko-KR" dirty="0" err="1"/>
              <a:t>mutableMap.get</a:t>
            </a:r>
            <a:r>
              <a:rPr lang="en-US" altLang="ko-KR" dirty="0"/>
              <a:t>(“key1”)   // map</a:t>
            </a:r>
            <a:r>
              <a:rPr lang="ko-KR" altLang="en-US" dirty="0"/>
              <a:t>에 해당 </a:t>
            </a:r>
            <a:r>
              <a:rPr lang="en-US" altLang="ko-KR" dirty="0"/>
              <a:t>‘key1’</a:t>
            </a:r>
            <a:r>
              <a:rPr lang="ko-KR" altLang="en-US" dirty="0"/>
              <a:t>이 없으면 </a:t>
            </a:r>
            <a:r>
              <a:rPr lang="en-US" altLang="ko-KR" dirty="0"/>
              <a:t>null</a:t>
            </a:r>
          </a:p>
          <a:p>
            <a:pPr lvl="1"/>
            <a:r>
              <a:rPr lang="en-US" altLang="ko-KR" dirty="0"/>
              <a:t>       var mutableMap2 = </a:t>
            </a:r>
          </a:p>
          <a:p>
            <a:pPr lvl="1"/>
            <a:r>
              <a:rPr lang="en-US" altLang="ko-KR" dirty="0"/>
              <a:t>              </a:t>
            </a:r>
            <a:r>
              <a:rPr lang="en-US" altLang="ko-KR" dirty="0" err="1"/>
              <a:t>mutableMapOf</a:t>
            </a:r>
            <a:r>
              <a:rPr lang="en-US" altLang="ko-KR" dirty="0"/>
              <a:t>(“</a:t>
            </a:r>
            <a:r>
              <a:rPr lang="ko-KR" altLang="en-US" dirty="0"/>
              <a:t>키</a:t>
            </a:r>
            <a:r>
              <a:rPr lang="en-US" altLang="ko-KR" dirty="0"/>
              <a:t>1” to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값</a:t>
            </a:r>
            <a:r>
              <a:rPr lang="en-US" altLang="ko-KR" dirty="0"/>
              <a:t>1”, “</a:t>
            </a:r>
            <a:r>
              <a:rPr lang="ko-KR" altLang="en-US" dirty="0"/>
              <a:t>키</a:t>
            </a:r>
            <a:r>
              <a:rPr lang="en-US" altLang="ko-KR" dirty="0"/>
              <a:t>2” to “</a:t>
            </a:r>
            <a:r>
              <a:rPr lang="ko-KR" altLang="en-US" dirty="0"/>
              <a:t>값</a:t>
            </a:r>
            <a:r>
              <a:rPr lang="en-US" altLang="ko-KR" dirty="0"/>
              <a:t>2”)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3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BF239-110E-44AE-3766-1A4D2129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C9637-6C20-973A-CC8A-7C9662D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Immutable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var </a:t>
            </a:r>
            <a:r>
              <a:rPr lang="en-US" altLang="ko-KR" dirty="0" err="1"/>
              <a:t>imList</a:t>
            </a:r>
            <a:r>
              <a:rPr lang="en-US" altLang="ko-KR" dirty="0"/>
              <a:t> = </a:t>
            </a:r>
            <a:r>
              <a:rPr lang="en-US" altLang="ko-KR" dirty="0" err="1"/>
              <a:t>listOf</a:t>
            </a:r>
            <a:r>
              <a:rPr lang="en-US" altLang="ko-KR" dirty="0"/>
              <a:t>(“1”, “2”)</a:t>
            </a:r>
          </a:p>
          <a:p>
            <a:pPr lvl="1"/>
            <a:r>
              <a:rPr lang="en-US" altLang="ko-KR" dirty="0"/>
              <a:t>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</a:p>
          <a:p>
            <a:pPr lvl="1"/>
            <a:r>
              <a:rPr lang="en-US" altLang="ko-KR" dirty="0"/>
              <a:t>                   “</a:t>
            </a:r>
            <a:r>
              <a:rPr lang="en-US" altLang="ko-KR" dirty="0" err="1"/>
              <a:t>imList</a:t>
            </a:r>
            <a:r>
              <a:rPr lang="ko-KR" altLang="en-US" dirty="0"/>
              <a:t>의 두 번째 값은 </a:t>
            </a:r>
            <a:r>
              <a:rPr lang="en-US" altLang="ko-KR" dirty="0"/>
              <a:t>${</a:t>
            </a:r>
            <a:r>
              <a:rPr lang="en-US" altLang="ko-KR" dirty="0" err="1"/>
              <a:t>imList.get</a:t>
            </a:r>
            <a:r>
              <a:rPr lang="en-US" altLang="ko-KR" dirty="0"/>
              <a:t>[1]}</a:t>
            </a:r>
            <a:r>
              <a:rPr lang="ko-KR" altLang="en-US" dirty="0"/>
              <a:t>이다</a:t>
            </a:r>
            <a:r>
              <a:rPr lang="en-US" altLang="ko-KR" dirty="0"/>
              <a:t>.)”;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7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F6E1F-8C25-6813-B250-773F42C3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153F9-486A-9544-ABE0-44446EF9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for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/>
              <a:t>종료값</a:t>
            </a:r>
            <a:r>
              <a:rPr lang="en-US" altLang="ko-KR" dirty="0"/>
              <a:t>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for(index  in  1..10) {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)  }           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에러 원인은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until</a:t>
            </a:r>
            <a:r>
              <a:rPr lang="en-US" altLang="ko-KR" dirty="0"/>
              <a:t>  </a:t>
            </a:r>
            <a:r>
              <a:rPr lang="ko-KR" altLang="en-US" dirty="0"/>
              <a:t>종료값</a:t>
            </a:r>
            <a:r>
              <a:rPr lang="en-US" altLang="ko-KR" dirty="0"/>
              <a:t>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for(index</a:t>
            </a:r>
            <a:r>
              <a:rPr lang="ko-KR" altLang="en-US" dirty="0"/>
              <a:t>  </a:t>
            </a:r>
            <a:r>
              <a:rPr lang="en-US" altLang="ko-KR" dirty="0"/>
              <a:t>in</a:t>
            </a:r>
            <a:r>
              <a:rPr lang="ko-KR" altLang="en-US" dirty="0"/>
              <a:t>  </a:t>
            </a:r>
            <a:r>
              <a:rPr lang="en-US" altLang="ko-KR" dirty="0"/>
              <a:t>1 until 10) {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)  }   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에러 원인은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/>
              <a:t>종료값 </a:t>
            </a:r>
            <a:r>
              <a:rPr lang="en-US" altLang="ko-KR" dirty="0">
                <a:solidFill>
                  <a:srgbClr val="FF0000"/>
                </a:solidFill>
              </a:rPr>
              <a:t>step</a:t>
            </a:r>
            <a:r>
              <a:rPr lang="en-US" altLang="ko-KR" dirty="0"/>
              <a:t> 3)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for(index</a:t>
            </a:r>
            <a:r>
              <a:rPr lang="ko-KR" altLang="en-US" dirty="0"/>
              <a:t>  </a:t>
            </a:r>
            <a:r>
              <a:rPr lang="en-US" altLang="ko-KR" dirty="0"/>
              <a:t>in</a:t>
            </a:r>
            <a:r>
              <a:rPr lang="ko-KR" altLang="en-US" dirty="0"/>
              <a:t>  </a:t>
            </a:r>
            <a:r>
              <a:rPr lang="en-US" altLang="ko-KR" dirty="0"/>
              <a:t>1..10 step 3) {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)  }    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위의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예에서 에러 원인과 출력되는 행수는 </a:t>
            </a:r>
            <a:r>
              <a:rPr lang="en-US" altLang="ko-KR" dirty="0">
                <a:solidFill>
                  <a:srgbClr val="FF0000"/>
                </a:solidFill>
              </a:rPr>
              <a:t>???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step</a:t>
            </a:r>
            <a:r>
              <a:rPr lang="ko-KR" altLang="en-US" dirty="0">
                <a:solidFill>
                  <a:srgbClr val="FF0000"/>
                </a:solidFill>
              </a:rPr>
              <a:t>을 음수로 하면</a:t>
            </a:r>
            <a:r>
              <a:rPr lang="en-US" altLang="ko-KR" dirty="0">
                <a:solidFill>
                  <a:srgbClr val="FF0000"/>
                </a:solidFill>
              </a:rPr>
              <a:t>??? </a:t>
            </a:r>
            <a:r>
              <a:rPr lang="ko-KR" altLang="en-US" dirty="0" err="1">
                <a:solidFill>
                  <a:srgbClr val="FF0000"/>
                </a:solidFill>
              </a:rPr>
              <a:t>시작값이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종료값보다</a:t>
            </a:r>
            <a:r>
              <a:rPr lang="ko-KR" altLang="en-US" dirty="0">
                <a:solidFill>
                  <a:srgbClr val="FF0000"/>
                </a:solidFill>
              </a:rPr>
              <a:t> 크면</a:t>
            </a:r>
            <a:r>
              <a:rPr lang="en-US" altLang="ko-KR" dirty="0">
                <a:solidFill>
                  <a:srgbClr val="FF0000"/>
                </a:solidFill>
              </a:rPr>
              <a:t>???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변수  </a:t>
            </a:r>
            <a:r>
              <a:rPr lang="en-US" altLang="ko-KR" dirty="0"/>
              <a:t>in </a:t>
            </a:r>
            <a:r>
              <a:rPr lang="ko-KR" altLang="en-US" dirty="0" err="1"/>
              <a:t>시작값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downTo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종료값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[step 3]</a:t>
            </a:r>
            <a:r>
              <a:rPr lang="en-US" altLang="ko-KR" dirty="0"/>
              <a:t>) { </a:t>
            </a:r>
            <a:r>
              <a:rPr lang="ko-KR" altLang="en-US" dirty="0"/>
              <a:t>반복할 실행 문장 </a:t>
            </a:r>
            <a:r>
              <a:rPr lang="en-US" altLang="ko-KR" dirty="0"/>
              <a:t>}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10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3A57A-6190-7FAE-ADF1-BD7D164D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53C0F-C74B-F425-4471-723E2C3D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– </a:t>
            </a:r>
            <a:r>
              <a:rPr lang="ko-KR" altLang="en-US" dirty="0"/>
              <a:t>컬렉션을 이용한 반복</a:t>
            </a:r>
            <a:endParaRPr lang="en-US" altLang="ko-KR" dirty="0"/>
          </a:p>
          <a:p>
            <a:pPr lvl="1"/>
            <a:r>
              <a:rPr lang="en-US" altLang="ko-KR" dirty="0"/>
              <a:t>for(index  in  </a:t>
            </a:r>
            <a:r>
              <a:rPr lang="ko-KR" altLang="en-US" dirty="0"/>
              <a:t>컬렉션</a:t>
            </a:r>
            <a:r>
              <a:rPr lang="en-US" altLang="ko-KR" dirty="0"/>
              <a:t>) { </a:t>
            </a:r>
            <a:r>
              <a:rPr lang="ko-KR" altLang="en-US" dirty="0"/>
              <a:t>반복 실행할 문장 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while </a:t>
            </a:r>
          </a:p>
          <a:p>
            <a:pPr lvl="1"/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 { </a:t>
            </a:r>
            <a:r>
              <a:rPr lang="ko-KR" altLang="en-US" dirty="0"/>
              <a:t>반복</a:t>
            </a:r>
            <a:r>
              <a:rPr lang="en-US" altLang="ko-KR" dirty="0"/>
              <a:t> </a:t>
            </a:r>
            <a:r>
              <a:rPr lang="ko-KR" altLang="en-US" dirty="0"/>
              <a:t>실행할 문장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do {</a:t>
            </a:r>
            <a:r>
              <a:rPr lang="ko-KR" altLang="en-US" dirty="0"/>
              <a:t>반복 실행할 문장</a:t>
            </a:r>
            <a:r>
              <a:rPr lang="en-US" altLang="ko-KR" dirty="0"/>
              <a:t>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과 </a:t>
            </a:r>
            <a:r>
              <a:rPr lang="en-US" altLang="ko-KR" dirty="0"/>
              <a:t>do ~ while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은 한 번도 실행하지 않을 수 있지만</a:t>
            </a:r>
            <a:r>
              <a:rPr lang="en-US" altLang="ko-KR" dirty="0"/>
              <a:t>, do ~ while</a:t>
            </a:r>
            <a:r>
              <a:rPr lang="ko-KR" altLang="en-US" dirty="0"/>
              <a:t>은 최소 </a:t>
            </a:r>
            <a:r>
              <a:rPr lang="en-US" altLang="ko-KR" dirty="0"/>
              <a:t>1</a:t>
            </a:r>
            <a:r>
              <a:rPr lang="ko-KR" altLang="en-US" dirty="0"/>
              <a:t>번 실행</a:t>
            </a:r>
          </a:p>
        </p:txBody>
      </p:sp>
    </p:spTree>
    <p:extLst>
      <p:ext uri="{BB962C8B-B14F-4D97-AF65-F5344CB8AC3E}">
        <p14:creationId xmlns:p14="http://schemas.microsoft.com/office/powerpoint/2010/main" val="248873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F8C1-6481-D0EC-F995-DE02A44A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8D93B-E27D-E6F5-313D-B66F98B2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로그 활용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 err="1"/>
              <a:t>Log.d</a:t>
            </a:r>
            <a:r>
              <a:rPr lang="en-US" altLang="ko-KR" dirty="0"/>
              <a:t>(“</a:t>
            </a:r>
            <a:r>
              <a:rPr lang="ko-KR" altLang="en-US" dirty="0"/>
              <a:t>태그</a:t>
            </a:r>
            <a:r>
              <a:rPr lang="en-US" altLang="ko-KR" dirty="0"/>
              <a:t>”, “</a:t>
            </a:r>
            <a:r>
              <a:rPr lang="ko-KR" altLang="en-US" dirty="0"/>
              <a:t>메시지</a:t>
            </a:r>
            <a:r>
              <a:rPr lang="en-US" altLang="ko-KR" dirty="0"/>
              <a:t>”)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LogCat</a:t>
            </a:r>
            <a:r>
              <a:rPr lang="en-US" altLang="ko-KR" dirty="0"/>
              <a:t> </a:t>
            </a:r>
            <a:r>
              <a:rPr lang="ko-KR" altLang="en-US" dirty="0"/>
              <a:t>창에 지정된 </a:t>
            </a:r>
            <a:r>
              <a:rPr lang="en-US" altLang="ko-KR" dirty="0"/>
              <a:t>“</a:t>
            </a:r>
            <a:r>
              <a:rPr lang="ko-KR" altLang="en-US" dirty="0"/>
              <a:t>태그</a:t>
            </a:r>
            <a:r>
              <a:rPr lang="en-US" altLang="ko-KR" dirty="0"/>
              <a:t>”,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  <a:r>
              <a:rPr lang="ko-KR" altLang="en-US" dirty="0"/>
              <a:t> 표시 확인</a:t>
            </a:r>
          </a:p>
        </p:txBody>
      </p:sp>
    </p:spTree>
    <p:extLst>
      <p:ext uri="{BB962C8B-B14F-4D97-AF65-F5344CB8AC3E}">
        <p14:creationId xmlns:p14="http://schemas.microsoft.com/office/powerpoint/2010/main" val="280535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17636-FDDA-34E8-D0F5-52A27984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B95D8-8019-9642-A043-1988033A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for(index in 1..10) {</a:t>
            </a:r>
          </a:p>
          <a:p>
            <a:pPr lvl="1"/>
            <a:r>
              <a:rPr lang="en-US" altLang="ko-KR" dirty="0"/>
              <a:t>   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</a:t>
            </a:r>
            <a:r>
              <a:rPr lang="ko-KR" altLang="en-US" dirty="0"/>
              <a:t>현재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${index}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1"/>
            <a:r>
              <a:rPr lang="en-US" altLang="ko-KR" dirty="0"/>
              <a:t>           if(index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5)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               break;</a:t>
            </a:r>
          </a:p>
          <a:p>
            <a:pPr lvl="1"/>
            <a:r>
              <a:rPr lang="en-US" altLang="ko-KR" dirty="0"/>
              <a:t>           }</a:t>
            </a:r>
          </a:p>
          <a:p>
            <a:pPr lvl="1"/>
            <a:r>
              <a:rPr lang="en-US" altLang="ko-KR" dirty="0"/>
              <a:t> 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05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C1C7B-ACB1-A1C9-D45A-01F8C97A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C1A4F-3DB1-6F97-C088-E16E5A45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for(except in 1..10) {</a:t>
            </a:r>
          </a:p>
          <a:p>
            <a:pPr lvl="1"/>
            <a:r>
              <a:rPr lang="en-US" altLang="ko-KR" dirty="0"/>
              <a:t>           if(except &lt;= 3 &amp;&amp; except &gt;= 8) {</a:t>
            </a:r>
          </a:p>
          <a:p>
            <a:pPr lvl="1"/>
            <a:r>
              <a:rPr lang="en-US" altLang="ko-KR" dirty="0"/>
              <a:t>               continue</a:t>
            </a:r>
          </a:p>
          <a:p>
            <a:pPr lvl="1"/>
            <a:r>
              <a:rPr lang="en-US" altLang="ko-KR" dirty="0"/>
              <a:t>           }</a:t>
            </a:r>
          </a:p>
          <a:p>
            <a:pPr lvl="1"/>
            <a:r>
              <a:rPr lang="en-US" altLang="ko-KR" dirty="0"/>
              <a:t>   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</a:t>
            </a:r>
          </a:p>
          <a:p>
            <a:pPr lvl="1"/>
            <a:r>
              <a:rPr lang="en-US" altLang="ko-KR" dirty="0"/>
              <a:t>                       “</a:t>
            </a:r>
            <a:r>
              <a:rPr lang="ko-KR" altLang="en-US" dirty="0"/>
              <a:t>반복은 모두 </a:t>
            </a:r>
            <a:r>
              <a:rPr lang="en-US" altLang="ko-KR" dirty="0"/>
              <a:t>10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en-US" altLang="ko-KR" dirty="0" err="1"/>
              <a:t>excep</a:t>
            </a:r>
            <a:r>
              <a:rPr lang="ko-KR" altLang="en-US" dirty="0"/>
              <a:t>의 값이 </a:t>
            </a:r>
            <a:r>
              <a:rPr lang="en-US" altLang="ko-KR" dirty="0"/>
              <a:t>4, 5, 6, 7</a:t>
            </a:r>
            <a:r>
              <a:rPr lang="ko-KR" altLang="en-US" dirty="0" err="1"/>
              <a:t>일때</a:t>
            </a:r>
            <a:r>
              <a:rPr lang="en-US" altLang="ko-KR" dirty="0"/>
              <a:t>”)</a:t>
            </a:r>
          </a:p>
          <a:p>
            <a:pPr lvl="1"/>
            <a:r>
              <a:rPr lang="en-US" altLang="ko-KR" dirty="0"/>
              <a:t>  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22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43654-2F27-D85B-6983-7C656C58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121D5-D787-0158-F9C5-B5B93ABB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일련의 코드 블록을 모듈화 하는 방법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fun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파라미터 이름</a:t>
            </a:r>
            <a:r>
              <a:rPr lang="en-US" altLang="ko-KR" dirty="0"/>
              <a:t>: </a:t>
            </a:r>
            <a:r>
              <a:rPr lang="ko-KR" altLang="en-US" dirty="0"/>
              <a:t>타입</a:t>
            </a:r>
            <a:r>
              <a:rPr lang="en-US" altLang="ko-KR" dirty="0"/>
              <a:t>): </a:t>
            </a:r>
            <a:r>
              <a:rPr lang="ko-KR" altLang="en-US" dirty="0"/>
              <a:t>반환타입 </a:t>
            </a:r>
            <a:r>
              <a:rPr lang="en-US" altLang="ko-KR" dirty="0"/>
              <a:t>{</a:t>
            </a:r>
          </a:p>
          <a:p>
            <a:pPr lvl="2"/>
            <a:r>
              <a:rPr lang="en-US" altLang="ko-KR" dirty="0"/>
              <a:t>    </a:t>
            </a:r>
            <a:r>
              <a:rPr lang="ko-KR" altLang="en-US" dirty="0"/>
              <a:t>실행할</a:t>
            </a:r>
            <a:r>
              <a:rPr lang="en-US" altLang="ko-KR" dirty="0"/>
              <a:t> </a:t>
            </a:r>
            <a:r>
              <a:rPr lang="ko-KR" altLang="en-US" dirty="0"/>
              <a:t>문장</a:t>
            </a:r>
            <a:endParaRPr lang="en-US" altLang="ko-KR" dirty="0"/>
          </a:p>
          <a:p>
            <a:pPr lvl="2"/>
            <a:r>
              <a:rPr lang="en-US" altLang="ko-KR" dirty="0"/>
              <a:t>    return </a:t>
            </a:r>
            <a:r>
              <a:rPr lang="ko-KR" altLang="en-US" dirty="0"/>
              <a:t>값</a:t>
            </a:r>
            <a:endParaRPr lang="en-US" altLang="ko-KR" dirty="0"/>
          </a:p>
          <a:p>
            <a:pPr lvl="2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5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7A9F2-2B93-B2E0-EA5F-76801816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F484A-62B0-682D-0CA2-69D8449B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정의 예</a:t>
            </a:r>
            <a:endParaRPr lang="en-US" altLang="ko-KR" dirty="0"/>
          </a:p>
          <a:p>
            <a:pPr lvl="1"/>
            <a:r>
              <a:rPr lang="ko-KR" altLang="en-US" dirty="0" err="1"/>
              <a:t>반환값과</a:t>
            </a:r>
            <a:r>
              <a:rPr lang="ko-KR" altLang="en-US" dirty="0"/>
              <a:t> </a:t>
            </a:r>
            <a:r>
              <a:rPr lang="ko-KR" altLang="en-US" dirty="0" err="1"/>
              <a:t>입력값이</a:t>
            </a:r>
            <a:r>
              <a:rPr lang="ko-KR" altLang="en-US" dirty="0"/>
              <a:t> 있는 함수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fun square(x: Int): Int {</a:t>
            </a:r>
          </a:p>
          <a:p>
            <a:pPr lvl="2"/>
            <a:r>
              <a:rPr lang="en-US" altLang="ko-KR" dirty="0"/>
              <a:t>           return x * x</a:t>
            </a:r>
          </a:p>
          <a:p>
            <a:pPr lvl="2"/>
            <a:r>
              <a:rPr lang="en-US" altLang="ko-KR" dirty="0"/>
              <a:t>        }</a:t>
            </a:r>
          </a:p>
          <a:p>
            <a:pPr lvl="1"/>
            <a:r>
              <a:rPr lang="ko-KR" altLang="en-US" dirty="0" err="1"/>
              <a:t>반환값이</a:t>
            </a:r>
            <a:r>
              <a:rPr lang="en-US" altLang="ko-KR" dirty="0"/>
              <a:t> </a:t>
            </a:r>
            <a:r>
              <a:rPr lang="ko-KR" altLang="en-US" dirty="0"/>
              <a:t>없고 </a:t>
            </a:r>
            <a:r>
              <a:rPr lang="ko-KR" altLang="en-US" dirty="0" err="1"/>
              <a:t>입력값이</a:t>
            </a:r>
            <a:r>
              <a:rPr lang="ko-KR" altLang="en-US" dirty="0"/>
              <a:t> 있는 함수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fun </a:t>
            </a:r>
            <a:r>
              <a:rPr lang="en-US" altLang="ko-KR" dirty="0" err="1"/>
              <a:t>printSum</a:t>
            </a:r>
            <a:r>
              <a:rPr lang="en-US" altLang="ko-KR" dirty="0"/>
              <a:t>(x: Int, y: Int) {</a:t>
            </a:r>
          </a:p>
          <a:p>
            <a:pPr lvl="2"/>
            <a:r>
              <a:rPr lang="en-US" altLang="ko-KR" dirty="0"/>
              <a:t>   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</a:t>
            </a:r>
            <a:r>
              <a:rPr lang="ko-KR" altLang="en-US" dirty="0"/>
              <a:t>입력된 두 값과 합계는 </a:t>
            </a:r>
            <a:r>
              <a:rPr lang="en-US" altLang="ko-KR" dirty="0"/>
              <a:t>${x} + ${y} = ${x + y}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en-US" altLang="ko-KR" dirty="0"/>
              <a:t> 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93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A5BE-BBA8-30E2-0D63-8202D2B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5FC17-3890-258C-45A7-8E9EA2AD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정의 예</a:t>
            </a:r>
            <a:endParaRPr lang="en-US" altLang="ko-KR" dirty="0"/>
          </a:p>
          <a:p>
            <a:pPr lvl="1"/>
            <a:r>
              <a:rPr lang="ko-KR" altLang="en-US" dirty="0" err="1"/>
              <a:t>반환값만</a:t>
            </a:r>
            <a:r>
              <a:rPr lang="ko-KR" altLang="en-US" dirty="0"/>
              <a:t> 있는 함수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fun </a:t>
            </a:r>
            <a:r>
              <a:rPr lang="en-US" altLang="ko-KR" dirty="0" err="1"/>
              <a:t>getPi</a:t>
            </a:r>
            <a:r>
              <a:rPr lang="en-US" altLang="ko-KR" dirty="0"/>
              <a:t>(): Double {</a:t>
            </a:r>
          </a:p>
          <a:p>
            <a:pPr lvl="2"/>
            <a:r>
              <a:rPr lang="en-US" altLang="ko-KR" dirty="0"/>
              <a:t>           return 3.141592654</a:t>
            </a:r>
          </a:p>
          <a:p>
            <a:pPr lvl="2"/>
            <a:r>
              <a:rPr lang="en-US" altLang="ko-KR" dirty="0"/>
              <a:t>       }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정의된 함수 호출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 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 </a:t>
            </a:r>
            <a:r>
              <a:rPr lang="ko-KR" altLang="en-US" dirty="0"/>
              <a:t>앞서 정의된 함수를 호출하여 결과를 </a:t>
            </a:r>
            <a:r>
              <a:rPr lang="en-US" altLang="ko-KR" dirty="0" err="1"/>
              <a:t>Log.d</a:t>
            </a:r>
            <a:r>
              <a:rPr lang="ko-KR" altLang="en-US" dirty="0"/>
              <a:t>로 나타내면</a:t>
            </a:r>
            <a:r>
              <a:rPr lang="en-US" altLang="ko-KR" dirty="0"/>
              <a:t>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F31B-C82D-C42F-E5F5-2FAAD4F2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91181-BDF7-FEAC-D1DB-EACDA786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함수에 전달되는 파라미터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읽기 전용</a:t>
            </a:r>
            <a:r>
              <a:rPr lang="en-US" altLang="ko-KR" dirty="0">
                <a:solidFill>
                  <a:srgbClr val="FF0000"/>
                </a:solidFill>
              </a:rPr>
              <a:t>(read only)</a:t>
            </a:r>
          </a:p>
          <a:p>
            <a:endParaRPr lang="en-US" altLang="ko-KR" dirty="0"/>
          </a:p>
          <a:p>
            <a:r>
              <a:rPr lang="ko-KR" altLang="en-US" dirty="0"/>
              <a:t>위치</a:t>
            </a:r>
            <a:r>
              <a:rPr lang="en-US" altLang="ko-KR" dirty="0"/>
              <a:t> </a:t>
            </a:r>
            <a:r>
              <a:rPr lang="ko-KR" altLang="en-US" dirty="0"/>
              <a:t>파라미터와 이름 파라미터</a:t>
            </a:r>
            <a:endParaRPr lang="en-US" altLang="ko-KR" dirty="0"/>
          </a:p>
          <a:p>
            <a:pPr lvl="1"/>
            <a:r>
              <a:rPr lang="ko-KR" altLang="en-US" dirty="0"/>
              <a:t>함수 정의에서 위치 파라미터를 먼저 기술해야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 </a:t>
            </a:r>
          </a:p>
          <a:p>
            <a:pPr lvl="1"/>
            <a:r>
              <a:rPr lang="en-US" altLang="ko-KR" dirty="0"/>
              <a:t> fun </a:t>
            </a:r>
            <a:r>
              <a:rPr lang="en-US" altLang="ko-KR" dirty="0" err="1"/>
              <a:t>newFunction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2"/>
                </a:solidFill>
              </a:rPr>
              <a:t>name: String,</a:t>
            </a:r>
            <a:r>
              <a:rPr lang="en-US" altLang="ko-KR" dirty="0">
                <a:solidFill>
                  <a:srgbClr val="FF0000"/>
                </a:solidFill>
              </a:rPr>
              <a:t> age: Int = 20, weight: Double = 60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파라미터에 값이 전달되지 않으면 정의된 기본값 사용 </a:t>
            </a:r>
          </a:p>
        </p:txBody>
      </p:sp>
    </p:spTree>
    <p:extLst>
      <p:ext uri="{BB962C8B-B14F-4D97-AF65-F5344CB8AC3E}">
        <p14:creationId xmlns:p14="http://schemas.microsoft.com/office/powerpoint/2010/main" val="1091231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001C9-7398-FC34-1933-F89E1B6E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8E552-3DF1-3DA8-91E2-C44100AE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클래스의 기본 구조</a:t>
            </a:r>
            <a:endParaRPr lang="en-US" altLang="ko-KR" dirty="0"/>
          </a:p>
          <a:p>
            <a:pPr lvl="2"/>
            <a:r>
              <a:rPr lang="en-US" altLang="ko-KR" dirty="0"/>
              <a:t>class  </a:t>
            </a:r>
            <a:r>
              <a:rPr lang="ko-KR" altLang="en-US" dirty="0"/>
              <a:t>클래스이름 </a:t>
            </a:r>
            <a:r>
              <a:rPr lang="en-US" altLang="ko-KR" dirty="0"/>
              <a:t>{</a:t>
            </a:r>
          </a:p>
          <a:p>
            <a:pPr lvl="2"/>
            <a:r>
              <a:rPr lang="en-US" altLang="ko-KR" dirty="0"/>
              <a:t>     var  </a:t>
            </a:r>
            <a:r>
              <a:rPr lang="ko-KR" altLang="en-US" dirty="0"/>
              <a:t>변수          </a:t>
            </a:r>
            <a:r>
              <a:rPr lang="en-US" altLang="ko-KR" dirty="0"/>
              <a:t>// </a:t>
            </a:r>
            <a:r>
              <a:rPr lang="ko-KR" altLang="en-US" dirty="0"/>
              <a:t>멤버 변수</a:t>
            </a:r>
            <a:r>
              <a:rPr lang="en-US" altLang="ko-KR" dirty="0"/>
              <a:t>: </a:t>
            </a:r>
            <a:r>
              <a:rPr lang="ko-KR" altLang="en-US" dirty="0"/>
              <a:t>속성 </a:t>
            </a:r>
            <a:endParaRPr lang="en-US" altLang="ko-KR" dirty="0"/>
          </a:p>
          <a:p>
            <a:pPr lvl="2"/>
            <a:r>
              <a:rPr lang="en-US" altLang="ko-KR" dirty="0"/>
              <a:t>     fun  </a:t>
            </a:r>
            <a:r>
              <a:rPr lang="ko-KR" altLang="en-US" dirty="0"/>
              <a:t>함수 </a:t>
            </a:r>
            <a:r>
              <a:rPr lang="en-US" altLang="ko-KR" dirty="0"/>
              <a:t>{       // </a:t>
            </a:r>
            <a:r>
              <a:rPr lang="ko-KR" altLang="en-US" dirty="0"/>
              <a:t>멤버 함수</a:t>
            </a:r>
            <a:r>
              <a:rPr lang="en-US" altLang="ko-KR" dirty="0"/>
              <a:t>: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r>
              <a:rPr lang="en-US" altLang="ko-KR" dirty="0"/>
              <a:t>          </a:t>
            </a:r>
            <a:r>
              <a:rPr lang="ko-KR" altLang="en-US" dirty="0"/>
              <a:t>함수에서 실행할 코드 </a:t>
            </a:r>
            <a:endParaRPr lang="en-US" altLang="ko-KR" dirty="0"/>
          </a:p>
          <a:p>
            <a:pPr lvl="2"/>
            <a:r>
              <a:rPr lang="en-US" altLang="ko-KR" dirty="0"/>
              <a:t>     }</a:t>
            </a:r>
          </a:p>
          <a:p>
            <a:pPr lvl="2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19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C7FC-3887-BC1F-9F45-28BFC84D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20DB4-AE99-D3CD-9F24-C3251DF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클래스 정의 예</a:t>
            </a:r>
            <a:endParaRPr lang="en-US" altLang="ko-KR" dirty="0"/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MyString</a:t>
            </a:r>
            <a:r>
              <a:rPr lang="en-US" altLang="ko-KR" dirty="0"/>
              <a:t> {</a:t>
            </a:r>
          </a:p>
          <a:p>
            <a:pPr lvl="1"/>
            <a:r>
              <a:rPr lang="en-US" altLang="ko-KR" dirty="0"/>
              <a:t>     var length: Int</a:t>
            </a:r>
          </a:p>
          <a:p>
            <a:pPr lvl="1"/>
            <a:r>
              <a:rPr lang="en-US" altLang="ko-KR" dirty="0"/>
              <a:t>     fun plus(other: Any) {</a:t>
            </a:r>
          </a:p>
          <a:p>
            <a:pPr lvl="1"/>
            <a:r>
              <a:rPr lang="en-US" altLang="ko-KR" dirty="0"/>
              <a:t>          //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en-US" altLang="ko-KR" dirty="0"/>
              <a:t>     }</a:t>
            </a:r>
          </a:p>
          <a:p>
            <a:pPr lvl="1"/>
            <a:r>
              <a:rPr lang="en-US" altLang="ko-KR" dirty="0"/>
              <a:t>     fun </a:t>
            </a:r>
            <a:r>
              <a:rPr lang="en-US" altLang="ko-KR" dirty="0" err="1"/>
              <a:t>compareTo</a:t>
            </a:r>
            <a:r>
              <a:rPr lang="en-US" altLang="ko-KR" dirty="0"/>
              <a:t>(other: String) {</a:t>
            </a:r>
          </a:p>
          <a:p>
            <a:pPr lvl="1"/>
            <a:r>
              <a:rPr lang="en-US" altLang="ko-KR" dirty="0"/>
              <a:t>          // </a:t>
            </a:r>
            <a:r>
              <a:rPr lang="ko-KR" altLang="en-US" dirty="0"/>
              <a:t>코드 </a:t>
            </a:r>
            <a:endParaRPr lang="en-US" altLang="ko-KR" dirty="0"/>
          </a:p>
          <a:p>
            <a:pPr lvl="1"/>
            <a:r>
              <a:rPr lang="en-US" altLang="ko-KR" dirty="0"/>
              <a:t>     }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85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CBA7A-A844-7585-EE8D-D855BB32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FBA24-2039-1FC1-E59A-16358C64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Primary Constructor </a:t>
            </a:r>
            <a:r>
              <a:rPr lang="ko-KR" altLang="en-US" dirty="0"/>
              <a:t>주 생성자</a:t>
            </a:r>
            <a:endParaRPr lang="en-US" altLang="ko-KR" dirty="0"/>
          </a:p>
          <a:p>
            <a:pPr lvl="1"/>
            <a:r>
              <a:rPr lang="en-US" altLang="ko-KR" dirty="0"/>
              <a:t>class Person constructor(value: String) {</a:t>
            </a:r>
          </a:p>
          <a:p>
            <a:pPr lvl="1"/>
            <a:r>
              <a:rPr lang="en-US" altLang="ko-KR" dirty="0"/>
              <a:t>       …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class Person(value: String) {  // constructor </a:t>
            </a:r>
            <a:r>
              <a:rPr lang="ko-KR" altLang="en-US" dirty="0"/>
              <a:t>키워드 생략</a:t>
            </a:r>
            <a:endParaRPr lang="en-US" altLang="ko-KR" dirty="0"/>
          </a:p>
          <a:p>
            <a:pPr lvl="1"/>
            <a:r>
              <a:rPr lang="ko-KR" altLang="en-US" dirty="0"/>
              <a:t>     </a:t>
            </a:r>
            <a:r>
              <a:rPr lang="en-US" altLang="ko-KR" dirty="0"/>
              <a:t>init { // </a:t>
            </a:r>
            <a:r>
              <a:rPr lang="ko-KR" altLang="en-US" dirty="0"/>
              <a:t>프라이머리 생성자 또는 기본 생성자 사용할 때 적용</a:t>
            </a:r>
            <a:endParaRPr lang="en-US" altLang="ko-KR" dirty="0"/>
          </a:p>
          <a:p>
            <a:pPr lvl="1"/>
            <a:r>
              <a:rPr lang="en-US" altLang="ko-KR" dirty="0"/>
              <a:t>  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</a:t>
            </a:r>
            <a:r>
              <a:rPr lang="ko-KR" altLang="en-US" dirty="0"/>
              <a:t>생성자에서 전달 받은 값 확인</a:t>
            </a:r>
            <a:r>
              <a:rPr lang="en-US" altLang="ko-KR" dirty="0"/>
              <a:t>: ${value}”)</a:t>
            </a:r>
          </a:p>
          <a:p>
            <a:pPr lvl="1"/>
            <a:r>
              <a:rPr lang="en-US" altLang="ko-KR" dirty="0"/>
              <a:t>     }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9315C-2871-1E03-B7A2-69EC177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C4A12-CC00-1FE1-92D2-AE88F93B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class Person(</a:t>
            </a:r>
            <a:r>
              <a:rPr lang="en-US" altLang="ko-KR" dirty="0">
                <a:solidFill>
                  <a:srgbClr val="FF0000"/>
                </a:solidFill>
              </a:rPr>
              <a:t>val</a:t>
            </a:r>
            <a:r>
              <a:rPr lang="en-US" altLang="ko-KR" dirty="0"/>
              <a:t> value: String) {  // constructor </a:t>
            </a:r>
            <a:r>
              <a:rPr lang="ko-KR" altLang="en-US" dirty="0"/>
              <a:t>키워드 생략</a:t>
            </a:r>
            <a:endParaRPr lang="en-US" altLang="ko-KR" dirty="0"/>
          </a:p>
          <a:p>
            <a:pPr lvl="1"/>
            <a:r>
              <a:rPr lang="ko-KR" altLang="en-US" dirty="0"/>
              <a:t>     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init { // </a:t>
            </a:r>
            <a:r>
              <a:rPr lang="ko-KR" altLang="en-US" i="1" dirty="0">
                <a:solidFill>
                  <a:schemeClr val="bg1">
                    <a:lumMod val="75000"/>
                  </a:schemeClr>
                </a:solidFill>
              </a:rPr>
              <a:t>프라이머리 생성자 또는 기본 생성자 사용할 때 적용</a:t>
            </a:r>
            <a:endParaRPr lang="en-US" altLang="ko-KR" i="1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          </a:t>
            </a:r>
            <a:r>
              <a:rPr lang="en-US" altLang="ko-KR" i="1" dirty="0" err="1">
                <a:solidFill>
                  <a:schemeClr val="bg1">
                    <a:lumMod val="75000"/>
                  </a:schemeClr>
                </a:solidFill>
              </a:rPr>
              <a:t>Log.d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(“check”, “</a:t>
            </a:r>
            <a:r>
              <a:rPr lang="ko-KR" altLang="en-US" i="1" dirty="0">
                <a:solidFill>
                  <a:schemeClr val="bg1">
                    <a:lumMod val="75000"/>
                  </a:schemeClr>
                </a:solidFill>
              </a:rPr>
              <a:t>생성자에서 전달 받은 값 확인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: ${value}”)</a:t>
            </a:r>
          </a:p>
          <a:p>
            <a:pPr lvl="1"/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     }</a:t>
            </a:r>
          </a:p>
          <a:p>
            <a:pPr lvl="1"/>
            <a:r>
              <a:rPr lang="en-US" altLang="ko-KR" dirty="0"/>
              <a:t>     fun process() {</a:t>
            </a:r>
          </a:p>
          <a:p>
            <a:pPr lvl="1"/>
            <a:r>
              <a:rPr lang="en-US" altLang="ko-KR" dirty="0"/>
              <a:t>  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</a:t>
            </a:r>
            <a:r>
              <a:rPr lang="ko-KR" altLang="en-US" dirty="0"/>
              <a:t>생성자에서 전달 받은 값 확인</a:t>
            </a:r>
            <a:r>
              <a:rPr lang="en-US" altLang="ko-KR" dirty="0"/>
              <a:t>: ${value})</a:t>
            </a:r>
          </a:p>
          <a:p>
            <a:pPr lvl="1"/>
            <a:r>
              <a:rPr lang="en-US" altLang="ko-KR" dirty="0"/>
              <a:t>     }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19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414FE-9F90-1809-2322-3A55DEF0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ED368-0633-F7D4-61D8-C378E842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템플릿</a:t>
            </a:r>
            <a:endParaRPr lang="en-US" altLang="ko-KR" dirty="0"/>
          </a:p>
          <a:p>
            <a:pPr lvl="1"/>
            <a:r>
              <a:rPr lang="en-US" altLang="ko-KR" dirty="0"/>
              <a:t>var name=“</a:t>
            </a:r>
            <a:r>
              <a:rPr lang="ko-KR" altLang="en-US" dirty="0"/>
              <a:t>홍길동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 err="1"/>
              <a:t>Log.d</a:t>
            </a:r>
            <a:r>
              <a:rPr lang="en-US" altLang="ko-KR" dirty="0"/>
              <a:t>(“</a:t>
            </a:r>
            <a:r>
              <a:rPr lang="ko-KR" altLang="en-US" dirty="0"/>
              <a:t>태그</a:t>
            </a:r>
            <a:r>
              <a:rPr lang="en-US" altLang="ko-KR" dirty="0"/>
              <a:t>”, “</a:t>
            </a:r>
            <a:r>
              <a:rPr lang="ko-KR" altLang="en-US" dirty="0"/>
              <a:t>이름은 </a:t>
            </a:r>
            <a:r>
              <a:rPr lang="en-US" altLang="ko-KR" dirty="0"/>
              <a:t>${name}</a:t>
            </a:r>
            <a:r>
              <a:rPr lang="ko-KR" altLang="en-US" dirty="0"/>
              <a:t>입니다</a:t>
            </a:r>
            <a:r>
              <a:rPr lang="en-US" altLang="ko-KR" dirty="0"/>
              <a:t>.”)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748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9B75F-BFF1-95B8-9C2A-4D1A84C3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4F601-712E-0A07-CB59-4E672D15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Secondary Constructor </a:t>
            </a:r>
            <a:r>
              <a:rPr lang="ko-KR" altLang="en-US" dirty="0"/>
              <a:t>보조 생성자</a:t>
            </a:r>
            <a:endParaRPr lang="en-US" altLang="ko-KR" dirty="0"/>
          </a:p>
          <a:p>
            <a:pPr lvl="1"/>
            <a:r>
              <a:rPr lang="en-US" altLang="ko-KR" dirty="0"/>
              <a:t>class Person {</a:t>
            </a:r>
          </a:p>
          <a:p>
            <a:pPr lvl="1"/>
            <a:r>
              <a:rPr lang="en-US" altLang="ko-KR" dirty="0"/>
              <a:t>     constructor(value: String) {</a:t>
            </a:r>
          </a:p>
          <a:p>
            <a:pPr lvl="1"/>
            <a:r>
              <a:rPr lang="en-US" altLang="ko-KR" dirty="0"/>
              <a:t>   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</a:t>
            </a:r>
            <a:r>
              <a:rPr lang="ko-KR" altLang="en-US" dirty="0"/>
              <a:t>생성자에서 받은 값 확인 </a:t>
            </a:r>
            <a:r>
              <a:rPr lang="en-US" altLang="ko-KR" dirty="0"/>
              <a:t>${value})</a:t>
            </a:r>
          </a:p>
          <a:p>
            <a:pPr lvl="1"/>
            <a:r>
              <a:rPr lang="en-US" altLang="ko-KR" dirty="0"/>
              <a:t>      }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en-US" altLang="ko-KR" dirty="0">
                <a:solidFill>
                  <a:srgbClr val="002060"/>
                </a:solidFill>
              </a:rPr>
              <a:t>Secondary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Constructor</a:t>
            </a:r>
            <a:r>
              <a:rPr lang="ko-KR" altLang="en-US" dirty="0">
                <a:solidFill>
                  <a:srgbClr val="002060"/>
                </a:solidFill>
              </a:rPr>
              <a:t>는 여러 개 정의 가능</a:t>
            </a:r>
          </a:p>
        </p:txBody>
      </p:sp>
    </p:spTree>
    <p:extLst>
      <p:ext uri="{BB962C8B-B14F-4D97-AF65-F5344CB8AC3E}">
        <p14:creationId xmlns:p14="http://schemas.microsoft.com/office/powerpoint/2010/main" val="1806220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11F41-D401-923D-AD83-545B200F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6AF1C-E80C-0640-1C32-D0E306B8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생성자</a:t>
            </a:r>
            <a:endParaRPr lang="en-US" altLang="ko-KR" dirty="0"/>
          </a:p>
          <a:p>
            <a:pPr lvl="1"/>
            <a:r>
              <a:rPr lang="en-US" altLang="ko-KR" dirty="0"/>
              <a:t>Primary constructor</a:t>
            </a:r>
            <a:r>
              <a:rPr lang="ko-KR" altLang="en-US" dirty="0"/>
              <a:t>를 생략하면 기본 생성자 적용</a:t>
            </a:r>
            <a:endParaRPr lang="en-US" altLang="ko-KR" dirty="0"/>
          </a:p>
          <a:p>
            <a:pPr lvl="1"/>
            <a:r>
              <a:rPr lang="en-US" altLang="ko-KR" dirty="0"/>
              <a:t>class Student {</a:t>
            </a:r>
          </a:p>
          <a:p>
            <a:pPr lvl="1"/>
            <a:r>
              <a:rPr lang="en-US" altLang="ko-KR" dirty="0"/>
              <a:t>     init {</a:t>
            </a:r>
          </a:p>
          <a:p>
            <a:pPr lvl="1"/>
            <a:r>
              <a:rPr lang="en-US" altLang="ko-KR" dirty="0"/>
              <a:t>         // </a:t>
            </a:r>
            <a:r>
              <a:rPr lang="ko-KR" altLang="en-US" dirty="0"/>
              <a:t>클래스의 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 초기화 </a:t>
            </a:r>
            <a:endParaRPr lang="en-US" altLang="ko-KR" dirty="0"/>
          </a:p>
          <a:p>
            <a:pPr lvl="1"/>
            <a:r>
              <a:rPr lang="en-US" altLang="ko-KR" dirty="0"/>
              <a:t>     }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66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18994-8971-F199-4EA9-F7F8D9DA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CF022-6377-8649-CB8C-D06618A5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val  </a:t>
            </a:r>
            <a:r>
              <a:rPr lang="en-US" altLang="ko-KR" dirty="0" err="1"/>
              <a:t>useClass</a:t>
            </a:r>
            <a:r>
              <a:rPr lang="en-US" altLang="ko-KR" dirty="0"/>
              <a:t> = </a:t>
            </a:r>
            <a:r>
              <a:rPr lang="en-US" altLang="ko-KR" dirty="0" err="1"/>
              <a:t>MyString</a:t>
            </a:r>
            <a:r>
              <a:rPr lang="en-US" altLang="ko-KR" dirty="0"/>
              <a:t>()    // </a:t>
            </a:r>
            <a:r>
              <a:rPr lang="ko-KR" altLang="en-US" dirty="0"/>
              <a:t>기본 생성자를 이용한 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object</a:t>
            </a:r>
            <a:r>
              <a:rPr lang="ko-KR" altLang="en-US" dirty="0"/>
              <a:t> 클래스 </a:t>
            </a:r>
            <a:endParaRPr lang="en-US" altLang="ko-KR" dirty="0"/>
          </a:p>
          <a:p>
            <a:pPr lvl="1"/>
            <a:r>
              <a:rPr lang="en-US" altLang="ko-KR" dirty="0"/>
              <a:t>object  </a:t>
            </a:r>
            <a:r>
              <a:rPr lang="ko-KR" altLang="en-US" dirty="0"/>
              <a:t>이름 </a:t>
            </a:r>
            <a:r>
              <a:rPr lang="en-US" altLang="ko-KR" dirty="0"/>
              <a:t>{    // </a:t>
            </a:r>
            <a:r>
              <a:rPr lang="ko-KR" altLang="en-US" dirty="0"/>
              <a:t>키워드 </a:t>
            </a:r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object</a:t>
            </a:r>
            <a:r>
              <a:rPr lang="ko-KR" altLang="en-US" dirty="0"/>
              <a:t>로 </a:t>
            </a:r>
            <a:endParaRPr lang="en-US" altLang="ko-KR" dirty="0"/>
          </a:p>
          <a:p>
            <a:pPr lvl="1"/>
            <a:r>
              <a:rPr lang="ko-KR" altLang="en-US" dirty="0"/>
              <a:t>   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static </a:t>
            </a:r>
            <a:r>
              <a:rPr lang="ko-KR" altLang="en-US" dirty="0"/>
              <a:t>개념으로 </a:t>
            </a:r>
            <a:r>
              <a:rPr lang="en-US" altLang="ko-KR" dirty="0"/>
              <a:t>instance </a:t>
            </a:r>
            <a:r>
              <a:rPr lang="ko-KR" altLang="en-US" dirty="0"/>
              <a:t>생성 없이 바로 사용 가능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앱 내에서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ko-KR" altLang="en-US" dirty="0">
                <a:solidFill>
                  <a:srgbClr val="FF0000"/>
                </a:solidFill>
              </a:rPr>
              <a:t>만 선언 가능</a:t>
            </a:r>
          </a:p>
        </p:txBody>
      </p:sp>
    </p:spTree>
    <p:extLst>
      <p:ext uri="{BB962C8B-B14F-4D97-AF65-F5344CB8AC3E}">
        <p14:creationId xmlns:p14="http://schemas.microsoft.com/office/powerpoint/2010/main" val="128111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03FB-C364-7E71-C18D-1B7EAEB7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DB412-313E-5FF8-E861-4A2F12F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companion object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내부에서 </a:t>
            </a:r>
            <a:r>
              <a:rPr lang="en-US" altLang="ko-KR" dirty="0"/>
              <a:t>object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object</a:t>
            </a:r>
            <a:r>
              <a:rPr lang="ko-KR" altLang="en-US" dirty="0"/>
              <a:t>의 멤버는 바로 사용 가능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멤버는 인스턴스 </a:t>
            </a:r>
            <a:r>
              <a:rPr lang="ko-KR" altLang="en-US" dirty="0" err="1"/>
              <a:t>생성후</a:t>
            </a:r>
            <a:r>
              <a:rPr lang="ko-KR" altLang="en-US" dirty="0"/>
              <a:t> </a:t>
            </a:r>
            <a:r>
              <a:rPr lang="ko-KR" altLang="en-US" dirty="0" err="1"/>
              <a:t>사용후</a:t>
            </a:r>
            <a:r>
              <a:rPr lang="ko-KR" altLang="en-US" dirty="0"/>
              <a:t> 인스턴스를 통해 </a:t>
            </a:r>
            <a:br>
              <a:rPr lang="en-US" altLang="ko-KR" dirty="0"/>
            </a:b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537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6761E-AEC7-13F2-B350-788723DC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3FDBB-7811-1955-D162-96E012D4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Companion </a:t>
            </a:r>
            <a:r>
              <a:rPr lang="ko-KR" altLang="en-US" dirty="0"/>
              <a:t>사용 예</a:t>
            </a:r>
            <a:endParaRPr lang="en-US" altLang="ko-KR" dirty="0"/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Pig {</a:t>
            </a:r>
          </a:p>
          <a:p>
            <a:pPr lvl="2"/>
            <a:r>
              <a:rPr lang="en-US" altLang="ko-KR" dirty="0"/>
              <a:t>    companion object {</a:t>
            </a:r>
          </a:p>
          <a:p>
            <a:pPr lvl="2"/>
            <a:r>
              <a:rPr lang="en-US" altLang="ko-KR" dirty="0"/>
              <a:t>        var name: String = “Pinky”</a:t>
            </a:r>
          </a:p>
          <a:p>
            <a:pPr lvl="2"/>
            <a:r>
              <a:rPr lang="en-US" altLang="ko-KR" dirty="0"/>
              <a:t>        fun </a:t>
            </a:r>
            <a:r>
              <a:rPr lang="en-US" altLang="ko-KR" dirty="0" err="1"/>
              <a:t>printName</a:t>
            </a:r>
            <a:r>
              <a:rPr lang="en-US" altLang="ko-KR" dirty="0"/>
              <a:t>() { </a:t>
            </a:r>
            <a:r>
              <a:rPr lang="en-US" altLang="ko-KR" dirty="0" err="1"/>
              <a:t>Log.d</a:t>
            </a:r>
            <a:r>
              <a:rPr lang="en-US" altLang="ko-KR" dirty="0"/>
              <a:t>(“class”,</a:t>
            </a:r>
            <a:r>
              <a:rPr lang="ko-KR" altLang="en-US" dirty="0"/>
              <a:t> </a:t>
            </a:r>
            <a:r>
              <a:rPr lang="en-US" altLang="ko-KR" dirty="0"/>
              <a:t>“Pig</a:t>
            </a:r>
            <a:r>
              <a:rPr lang="ko-KR" altLang="en-US" dirty="0"/>
              <a:t>의 이름은 </a:t>
            </a:r>
            <a:r>
              <a:rPr lang="en-US" altLang="ko-KR" dirty="0"/>
              <a:t>${name)”}</a:t>
            </a:r>
          </a:p>
          <a:p>
            <a:pPr lvl="2"/>
            <a:r>
              <a:rPr lang="en-US" altLang="ko-KR" dirty="0"/>
              <a:t>    }</a:t>
            </a:r>
          </a:p>
          <a:p>
            <a:pPr lvl="2"/>
            <a:r>
              <a:rPr lang="en-US" altLang="ko-KR" dirty="0"/>
              <a:t>    fun walk() {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Log.d</a:t>
            </a:r>
            <a:r>
              <a:rPr lang="en-US" altLang="ko-KR" dirty="0"/>
              <a:t>(“class”, “Pig </a:t>
            </a:r>
            <a:r>
              <a:rPr lang="ko-KR" altLang="en-US" dirty="0"/>
              <a:t>클래스의 </a:t>
            </a:r>
            <a:r>
              <a:rPr lang="en-US" altLang="ko-KR" dirty="0"/>
              <a:t>walk </a:t>
            </a:r>
            <a:r>
              <a:rPr lang="ko-KR" altLang="en-US" dirty="0"/>
              <a:t>함수 호출</a:t>
            </a:r>
            <a:r>
              <a:rPr lang="en-US" altLang="ko-KR" dirty="0"/>
              <a:t>”)</a:t>
            </a:r>
          </a:p>
          <a:p>
            <a:pPr lvl="2"/>
            <a:r>
              <a:rPr lang="en-US" altLang="ko-K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28323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C3615-87FE-ED4C-EEAC-90BD2A74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46B0E-9D66-FAA5-1560-29311271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// Pig</a:t>
            </a:r>
            <a:r>
              <a:rPr lang="ko-KR" altLang="en-US" dirty="0"/>
              <a:t>의 인스턴스 생성</a:t>
            </a:r>
            <a:endParaRPr lang="en-US" altLang="ko-KR" dirty="0"/>
          </a:p>
          <a:p>
            <a:pPr lvl="2"/>
            <a:r>
              <a:rPr lang="en-US" altLang="ko-KR" dirty="0"/>
              <a:t>var </a:t>
            </a:r>
            <a:r>
              <a:rPr lang="en-US" altLang="ko-KR" dirty="0" err="1"/>
              <a:t>myPig</a:t>
            </a:r>
            <a:r>
              <a:rPr lang="en-US" altLang="ko-KR" dirty="0"/>
              <a:t> = Pig()</a:t>
            </a:r>
          </a:p>
          <a:p>
            <a:pPr lvl="2"/>
            <a:r>
              <a:rPr lang="en-US" altLang="ko-KR" dirty="0" err="1"/>
              <a:t>Log.d</a:t>
            </a:r>
            <a:r>
              <a:rPr lang="en-US" altLang="ko-KR" dirty="0"/>
              <a:t>(“class”, “companion object</a:t>
            </a:r>
            <a:r>
              <a:rPr lang="ko-KR" altLang="en-US" dirty="0"/>
              <a:t>의 변수 </a:t>
            </a:r>
            <a:r>
              <a:rPr lang="en-US" altLang="ko-KR" dirty="0"/>
              <a:t>name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${Pig.name})</a:t>
            </a:r>
          </a:p>
          <a:p>
            <a:pPr lvl="2"/>
            <a:r>
              <a:rPr lang="en-US" altLang="ko-KR" dirty="0" err="1"/>
              <a:t>Log.d</a:t>
            </a:r>
            <a:r>
              <a:rPr lang="en-US" altLang="ko-KR" dirty="0"/>
              <a:t>(“class”, “companion</a:t>
            </a:r>
            <a:r>
              <a:rPr lang="ko-KR" altLang="en-US" dirty="0"/>
              <a:t> </a:t>
            </a:r>
            <a:r>
              <a:rPr lang="en-US" altLang="ko-KR" dirty="0" err="1"/>
              <a:t>objec</a:t>
            </a:r>
            <a:r>
              <a:rPr lang="ko-KR" altLang="en-US" dirty="0"/>
              <a:t>의 함수 호출 </a:t>
            </a:r>
            <a:r>
              <a:rPr lang="en-US" altLang="ko-KR" dirty="0"/>
              <a:t>${</a:t>
            </a:r>
            <a:r>
              <a:rPr lang="en-US" altLang="ko-KR" dirty="0" err="1"/>
              <a:t>Pig.printName</a:t>
            </a:r>
            <a:r>
              <a:rPr lang="en-US" altLang="ko-KR" dirty="0"/>
              <a:t>()})</a:t>
            </a:r>
          </a:p>
          <a:p>
            <a:pPr lvl="2"/>
            <a:r>
              <a:rPr lang="en-US" altLang="ko-KR" dirty="0" err="1"/>
              <a:t>Log.d</a:t>
            </a:r>
            <a:r>
              <a:rPr lang="en-US" altLang="ko-KR" dirty="0"/>
              <a:t>(“class”, “</a:t>
            </a:r>
            <a:r>
              <a:rPr lang="en-US" altLang="ko-KR" dirty="0" err="1"/>
              <a:t>myPig</a:t>
            </a:r>
            <a:r>
              <a:rPr lang="ko-KR" altLang="en-US" dirty="0"/>
              <a:t> 객체 인스턴스의 </a:t>
            </a:r>
            <a:r>
              <a:rPr lang="en-US" altLang="ko-KR" dirty="0"/>
              <a:t>walk</a:t>
            </a:r>
            <a:r>
              <a:rPr lang="ko-KR" altLang="en-US" dirty="0"/>
              <a:t>함수 호출 </a:t>
            </a:r>
            <a:r>
              <a:rPr lang="en-US" altLang="ko-KR" dirty="0"/>
              <a:t>${</a:t>
            </a:r>
            <a:r>
              <a:rPr lang="en-US" altLang="ko-KR" dirty="0" err="1"/>
              <a:t>myPig.walk</a:t>
            </a:r>
            <a:r>
              <a:rPr lang="en-US" altLang="ko-KR" dirty="0"/>
              <a:t>()})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7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3FEDF-3AFC-269A-B6B2-57811399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AB25B-5DE8-1DD6-2052-6F19E530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data class</a:t>
            </a:r>
          </a:p>
          <a:p>
            <a:pPr lvl="1"/>
            <a:r>
              <a:rPr lang="ko-KR" altLang="en-US" dirty="0"/>
              <a:t>간단한 값의 저장 용도로 사용 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data class </a:t>
            </a:r>
            <a:r>
              <a:rPr lang="en-US" altLang="ko-KR" dirty="0" err="1"/>
              <a:t>UserData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 name: String, </a:t>
            </a:r>
            <a:r>
              <a:rPr lang="en-US" altLang="ko-KR" dirty="0" err="1"/>
              <a:t>val</a:t>
            </a:r>
            <a:r>
              <a:rPr lang="en-US" altLang="ko-KR" dirty="0"/>
              <a:t> age: Int)   // class</a:t>
            </a:r>
            <a:r>
              <a:rPr lang="ko-KR" altLang="en-US" dirty="0"/>
              <a:t> </a:t>
            </a:r>
            <a:r>
              <a:rPr lang="en-US" altLang="ko-KR" dirty="0"/>
              <a:t>body</a:t>
            </a:r>
            <a:r>
              <a:rPr lang="ko-KR" altLang="en-US" dirty="0"/>
              <a:t> 없음</a:t>
            </a:r>
            <a:endParaRPr lang="en-US" altLang="ko-KR" dirty="0"/>
          </a:p>
          <a:p>
            <a:pPr lvl="2"/>
            <a:r>
              <a:rPr lang="en-US" altLang="ko-KR" dirty="0"/>
              <a:t>data class UserData2(</a:t>
            </a:r>
            <a:r>
              <a:rPr lang="en-US" altLang="ko-KR" dirty="0" err="1"/>
              <a:t>val</a:t>
            </a:r>
            <a:r>
              <a:rPr lang="en-US" altLang="ko-KR" dirty="0"/>
              <a:t> value1: Int, </a:t>
            </a:r>
            <a:r>
              <a:rPr lang="en-US" altLang="ko-KR" dirty="0" err="1"/>
              <a:t>val</a:t>
            </a:r>
            <a:r>
              <a:rPr lang="en-US" altLang="ko-KR" dirty="0"/>
              <a:t> value2: Int) {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init</a:t>
            </a:r>
            <a:r>
              <a:rPr lang="en-US" altLang="ko-KR" dirty="0"/>
              <a:t> {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“data class</a:t>
            </a:r>
            <a:r>
              <a:rPr lang="ko-KR" altLang="en-US" dirty="0"/>
              <a:t>의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”)</a:t>
            </a:r>
          </a:p>
          <a:p>
            <a:pPr lvl="2"/>
            <a:r>
              <a:rPr lang="en-US" altLang="ko-KR" dirty="0"/>
              <a:t>    }</a:t>
            </a:r>
          </a:p>
          <a:p>
            <a:pPr lvl="2"/>
            <a:r>
              <a:rPr lang="en-US" altLang="ko-KR" dirty="0"/>
              <a:t>    fun process() {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 “</a:t>
            </a:r>
            <a:r>
              <a:rPr lang="ko-KR" altLang="en-US" dirty="0"/>
              <a:t>두 값의 합은 </a:t>
            </a:r>
            <a:r>
              <a:rPr lang="en-US" altLang="ko-KR" dirty="0"/>
              <a:t>${value1 + value2})</a:t>
            </a:r>
          </a:p>
          <a:p>
            <a:pPr lvl="2"/>
            <a:r>
              <a:rPr lang="en-US" altLang="ko-KR" dirty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986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BCF38-05B9-C4C7-CF2B-E93B6342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8F4F4-2C03-6B4B-751E-14965A09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open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Parent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    // </a:t>
            </a:r>
            <a:r>
              <a:rPr lang="ko-KR" altLang="en-US" dirty="0"/>
              <a:t>코드 </a:t>
            </a:r>
            <a:endParaRPr lang="en-US" altLang="ko-KR" dirty="0"/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class Child </a:t>
            </a:r>
            <a:r>
              <a:rPr lang="en-US" altLang="ko-KR" dirty="0">
                <a:solidFill>
                  <a:srgbClr val="FF0000"/>
                </a:solidFill>
              </a:rPr>
              <a:t>: Parent </a:t>
            </a:r>
            <a:r>
              <a:rPr lang="en-US" altLang="ko-KR" dirty="0"/>
              <a:t>{   // </a:t>
            </a:r>
            <a:r>
              <a:rPr lang="ko-KR" altLang="en-US" dirty="0"/>
              <a:t>상속 </a:t>
            </a:r>
            <a:r>
              <a:rPr lang="en-US" altLang="ko-KR" dirty="0"/>
              <a:t>– Parent</a:t>
            </a:r>
            <a:r>
              <a:rPr lang="ko-KR" altLang="en-US" dirty="0"/>
              <a:t>의 내용을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// </a:t>
            </a:r>
            <a:r>
              <a:rPr lang="ko-KR" altLang="en-US" dirty="0"/>
              <a:t>코드 </a:t>
            </a:r>
            <a:endParaRPr lang="en-US" altLang="ko-KR" dirty="0"/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339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70E8-8441-90E8-DE92-DB4959C9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61EE4-425A-6EE5-34AF-09AF3900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상속 예</a:t>
            </a:r>
            <a:endParaRPr lang="en-US" altLang="ko-KR" dirty="0"/>
          </a:p>
          <a:p>
            <a:pPr lvl="1"/>
            <a:r>
              <a:rPr lang="en-US" altLang="ko-KR" dirty="0"/>
              <a:t>open class Parent(value: String) {</a:t>
            </a:r>
          </a:p>
          <a:p>
            <a:pPr lvl="1"/>
            <a:r>
              <a:rPr lang="ko-KR" altLang="en-US" dirty="0"/>
              <a:t>    </a:t>
            </a:r>
            <a:r>
              <a:rPr lang="en-US" altLang="ko-KR" dirty="0"/>
              <a:t>var value: String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init</a:t>
            </a:r>
            <a:r>
              <a:rPr lang="en-US" altLang="ko-KR" dirty="0"/>
              <a:t> { </a:t>
            </a:r>
          </a:p>
          <a:p>
            <a:pPr lvl="1"/>
            <a:r>
              <a:rPr lang="en-US" altLang="ko-KR" dirty="0"/>
              <a:t>        </a:t>
            </a:r>
            <a:r>
              <a:rPr lang="en-US" altLang="ko-KR" dirty="0" err="1"/>
              <a:t>this.value</a:t>
            </a:r>
            <a:r>
              <a:rPr lang="en-US" altLang="ko-KR" dirty="0"/>
              <a:t> = value </a:t>
            </a:r>
          </a:p>
          <a:p>
            <a:pPr lvl="1"/>
            <a:r>
              <a:rPr lang="en-US" altLang="ko-KR" dirty="0"/>
              <a:t>    }</a:t>
            </a:r>
          </a:p>
          <a:p>
            <a:pPr lvl="1"/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163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35596-8672-16DF-5CD5-F0E69E9D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1C67B-1A6B-FAD8-13D4-89767642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InheritChild</a:t>
            </a:r>
            <a:r>
              <a:rPr lang="en-US" altLang="ko-KR" dirty="0"/>
              <a:t>(value1: String, value2: String): </a:t>
            </a:r>
          </a:p>
          <a:p>
            <a:pPr lvl="1"/>
            <a:r>
              <a:rPr lang="en-US" altLang="ko-KR" dirty="0"/>
              <a:t>                                                                 </a:t>
            </a:r>
            <a:r>
              <a:rPr lang="en-US" altLang="ko-KR" dirty="0" err="1"/>
              <a:t>InheritParent</a:t>
            </a:r>
            <a:r>
              <a:rPr lang="en-US" altLang="ko-KR" dirty="0"/>
              <a:t>(value1)</a:t>
            </a:r>
          </a:p>
          <a:p>
            <a:pPr lvl="1"/>
            <a:r>
              <a:rPr lang="en-US" altLang="ko-KR" dirty="0"/>
              <a:t>    var value1: String</a:t>
            </a:r>
          </a:p>
          <a:p>
            <a:pPr lvl="1"/>
            <a:r>
              <a:rPr lang="en-US" altLang="ko-KR" dirty="0"/>
              <a:t>    var value2: String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init</a:t>
            </a:r>
            <a:r>
              <a:rPr lang="en-US" altLang="ko-KR" dirty="0"/>
              <a:t> {</a:t>
            </a:r>
          </a:p>
          <a:p>
            <a:pPr lvl="1"/>
            <a:r>
              <a:rPr lang="en-US" altLang="ko-KR" dirty="0"/>
              <a:t>        this.value1 = value1</a:t>
            </a:r>
          </a:p>
          <a:p>
            <a:pPr lvl="1"/>
            <a:r>
              <a:rPr lang="en-US" altLang="ko-KR" dirty="0"/>
              <a:t>        this.value2 = value2</a:t>
            </a:r>
          </a:p>
          <a:p>
            <a:pPr lvl="1"/>
            <a:r>
              <a:rPr lang="en-US" altLang="ko-KR" dirty="0"/>
              <a:t>    }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2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75DF-27FD-7D5F-08A0-7342733E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코틀린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50066-028F-ED10-F123-60FCB4D3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코틀린 </a:t>
            </a:r>
            <a:r>
              <a:rPr lang="ko-KR" altLang="en-US" dirty="0">
                <a:solidFill>
                  <a:schemeClr val="accent1"/>
                </a:solidFill>
              </a:rPr>
              <a:t>변수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var </a:t>
            </a:r>
            <a:r>
              <a:rPr lang="ko-KR" altLang="en-US" dirty="0"/>
              <a:t>변수이름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endParaRPr lang="en-US" altLang="ko-KR" dirty="0"/>
          </a:p>
          <a:p>
            <a:pPr lvl="2"/>
            <a:r>
              <a:rPr lang="ko-KR" altLang="en-US" dirty="0"/>
              <a:t>변수에</a:t>
            </a:r>
            <a:r>
              <a:rPr lang="en-US" altLang="ko-KR" dirty="0"/>
              <a:t> </a:t>
            </a:r>
            <a:r>
              <a:rPr lang="ko-KR" altLang="en-US" dirty="0"/>
              <a:t>할당되는 값의 성격에 따라 타입 결정</a:t>
            </a:r>
            <a:endParaRPr lang="en-US" altLang="ko-KR" dirty="0"/>
          </a:p>
          <a:p>
            <a:pPr lvl="1"/>
            <a:r>
              <a:rPr lang="en-US" altLang="ko-KR" dirty="0"/>
              <a:t>var </a:t>
            </a:r>
            <a:r>
              <a:rPr lang="ko-KR" altLang="en-US" dirty="0"/>
              <a:t>변수이름</a:t>
            </a:r>
            <a:r>
              <a:rPr lang="en-US" altLang="ko-KR" dirty="0"/>
              <a:t>: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2"/>
            <a:r>
              <a:rPr lang="ko-KR" altLang="en-US" dirty="0"/>
              <a:t>변수에 할당되는 값이 없이</a:t>
            </a:r>
            <a:r>
              <a:rPr lang="en-US" altLang="ko-KR" dirty="0"/>
              <a:t>, </a:t>
            </a:r>
            <a:r>
              <a:rPr lang="ko-KR" altLang="en-US" dirty="0"/>
              <a:t>타입만 결정</a:t>
            </a:r>
            <a:endParaRPr lang="en-US" altLang="ko-KR" dirty="0"/>
          </a:p>
          <a:p>
            <a:r>
              <a:rPr lang="ko-KR" altLang="en-US" dirty="0"/>
              <a:t>코틀린 데이터 타입</a:t>
            </a:r>
            <a:endParaRPr lang="en-US" altLang="ko-KR" dirty="0"/>
          </a:p>
          <a:p>
            <a:pPr lvl="1"/>
            <a:r>
              <a:rPr lang="en-US" altLang="ko-KR" dirty="0"/>
              <a:t>p103 </a:t>
            </a:r>
            <a:r>
              <a:rPr lang="ko-KR" altLang="en-US" dirty="0"/>
              <a:t>표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424789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42D2-ECF8-05DB-7451-20FC571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0DBD8-3A61-E0E5-4248-8E1117B6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추상</a:t>
            </a:r>
            <a:r>
              <a:rPr lang="en-US" altLang="ko-KR" dirty="0"/>
              <a:t>(abstract)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/>
              <a:t> class Animal {</a:t>
            </a:r>
          </a:p>
          <a:p>
            <a:pPr lvl="1"/>
            <a:r>
              <a:rPr lang="en-US" altLang="ko-KR" dirty="0"/>
              <a:t>    fun walk() {  // </a:t>
            </a:r>
            <a:r>
              <a:rPr lang="ko-KR" altLang="en-US" dirty="0"/>
              <a:t>확정된 동작 </a:t>
            </a:r>
            <a:endParaRPr lang="en-US" altLang="ko-KR" dirty="0"/>
          </a:p>
          <a:p>
            <a:pPr lvl="1"/>
            <a:r>
              <a:rPr lang="en-US" altLang="ko-KR" dirty="0"/>
              <a:t>        …</a:t>
            </a:r>
          </a:p>
          <a:p>
            <a:pPr lvl="1"/>
            <a:r>
              <a:rPr lang="en-US" altLang="ko-KR" dirty="0"/>
              <a:t>    }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/>
              <a:t> fun move() { // </a:t>
            </a:r>
            <a:r>
              <a:rPr lang="ko-KR" altLang="en-US" dirty="0"/>
              <a:t>확정되지 않은 동작 </a:t>
            </a:r>
            <a:endParaRPr lang="en-US" altLang="ko-KR" dirty="0"/>
          </a:p>
          <a:p>
            <a:pPr lvl="1"/>
            <a:r>
              <a:rPr lang="en-US" altLang="ko-KR" dirty="0"/>
              <a:t>        …</a:t>
            </a:r>
          </a:p>
          <a:p>
            <a:pPr lvl="1"/>
            <a:r>
              <a:rPr lang="en-US" altLang="ko-KR" dirty="0"/>
              <a:t>    }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78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3846A-C3DA-CBC6-57CD-B74C3641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FA0CB-DC8F-A713-DF2F-3D84A273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interface </a:t>
            </a:r>
          </a:p>
          <a:p>
            <a:pPr lvl="1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메서드가 </a:t>
            </a:r>
            <a:r>
              <a:rPr lang="en-US" altLang="ko-KR" dirty="0"/>
              <a:t>abstract</a:t>
            </a:r>
          </a:p>
          <a:p>
            <a:pPr lvl="1"/>
            <a:r>
              <a:rPr lang="en-US" altLang="ko-KR" dirty="0"/>
              <a:t>Interface </a:t>
            </a:r>
            <a:r>
              <a:rPr lang="en-US" altLang="ko-KR" dirty="0" err="1"/>
              <a:t>InterfaceKotlin</a:t>
            </a:r>
            <a:r>
              <a:rPr lang="en-US" altLang="ko-KR" dirty="0"/>
              <a:t> {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</a:rPr>
              <a:t>abstract</a:t>
            </a:r>
            <a:r>
              <a:rPr lang="en-US" altLang="ko-KR" dirty="0"/>
              <a:t> var variable: String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</a:rPr>
              <a:t>abstract</a:t>
            </a:r>
            <a:r>
              <a:rPr lang="en-US" altLang="ko-KR" dirty="0"/>
              <a:t> fun get()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</a:rPr>
              <a:t>abstract</a:t>
            </a:r>
            <a:r>
              <a:rPr lang="en-US" altLang="ko-KR" dirty="0"/>
              <a:t> fun set()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ko-KR" altLang="en-US" dirty="0"/>
              <a:t>상속을 통해 자식 클래스에서 </a:t>
            </a:r>
            <a:r>
              <a:rPr lang="en-US" altLang="ko-KR" dirty="0"/>
              <a:t>override </a:t>
            </a:r>
            <a:r>
              <a:rPr lang="ko-KR" altLang="en-US" dirty="0"/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773825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ED2BE-F51C-E17B-10FD-7D47B43C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C4352-AE5B-9A2F-7B24-F8130A91E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en-US" altLang="ko-KR" dirty="0"/>
              <a:t>(access modifier)</a:t>
            </a:r>
          </a:p>
          <a:p>
            <a:pPr lvl="1"/>
            <a:r>
              <a:rPr lang="en-US" altLang="ko-KR" dirty="0"/>
              <a:t>private		</a:t>
            </a:r>
            <a:r>
              <a:rPr lang="ko-KR" altLang="en-US" dirty="0"/>
              <a:t>다른 파일에서 접근할 수 없다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internal	</a:t>
            </a:r>
            <a:r>
              <a:rPr lang="ko-KR" altLang="en-US" dirty="0"/>
              <a:t>같은 모듈에 있는 파일만 접근 가능</a:t>
            </a:r>
            <a:endParaRPr lang="en-US" altLang="ko-KR" dirty="0"/>
          </a:p>
          <a:p>
            <a:pPr lvl="1"/>
            <a:r>
              <a:rPr lang="en-US" altLang="ko-KR" dirty="0"/>
              <a:t>protected	private</a:t>
            </a:r>
            <a:r>
              <a:rPr lang="ko-KR" altLang="en-US" dirty="0"/>
              <a:t>와 같지만</a:t>
            </a:r>
            <a:r>
              <a:rPr lang="en-US" altLang="ko-KR" dirty="0"/>
              <a:t>, </a:t>
            </a:r>
            <a:r>
              <a:rPr lang="ko-KR" altLang="en-US" dirty="0"/>
              <a:t>자식 클래스에서 접근 가능</a:t>
            </a:r>
            <a:endParaRPr lang="en-US" altLang="ko-KR" dirty="0"/>
          </a:p>
          <a:p>
            <a:pPr lvl="1"/>
            <a:r>
              <a:rPr lang="en-US" altLang="ko-KR" dirty="0"/>
              <a:t>public 		</a:t>
            </a:r>
            <a:r>
              <a:rPr lang="ko-KR" altLang="en-US" dirty="0"/>
              <a:t>접근</a:t>
            </a:r>
            <a:r>
              <a:rPr lang="en-US" altLang="ko-KR" dirty="0"/>
              <a:t> </a:t>
            </a:r>
            <a:r>
              <a:rPr lang="ko-KR" altLang="en-US" dirty="0"/>
              <a:t>제한 없음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82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97C83-C975-4E99-71AA-D3B62DC6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BDC22-927E-E082-8C91-82553A08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예</a:t>
            </a:r>
            <a:endParaRPr lang="en-US" altLang="ko-KR" dirty="0"/>
          </a:p>
          <a:p>
            <a:pPr lvl="1"/>
            <a:r>
              <a:rPr lang="en-US" altLang="ko-KR" dirty="0"/>
              <a:t>open class Parent {</a:t>
            </a:r>
          </a:p>
          <a:p>
            <a:pPr lvl="1"/>
            <a:r>
              <a:rPr lang="en-US" altLang="ko-KR" dirty="0"/>
              <a:t>    private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privateVal</a:t>
            </a:r>
            <a:r>
              <a:rPr lang="en-US" altLang="ko-KR" dirty="0"/>
              <a:t> = 1</a:t>
            </a:r>
          </a:p>
          <a:p>
            <a:pPr lvl="1"/>
            <a:r>
              <a:rPr lang="en-US" altLang="ko-KR" dirty="0"/>
              <a:t>    protected open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protedtedVal</a:t>
            </a:r>
            <a:r>
              <a:rPr lang="en-US" altLang="ko-KR" dirty="0"/>
              <a:t> = 2</a:t>
            </a:r>
          </a:p>
          <a:p>
            <a:pPr lvl="1"/>
            <a:r>
              <a:rPr lang="en-US" altLang="ko-KR" dirty="0"/>
              <a:t>    internal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internalVal</a:t>
            </a:r>
            <a:r>
              <a:rPr lang="en-US" altLang="ko-KR" dirty="0"/>
              <a:t> = 3</a:t>
            </a:r>
          </a:p>
          <a:p>
            <a:pPr lvl="1"/>
            <a:r>
              <a:rPr lang="en-US" altLang="ko-KR" dirty="0"/>
              <a:t>    var </a:t>
            </a:r>
            <a:r>
              <a:rPr lang="en-US" altLang="ko-KR" dirty="0" err="1"/>
              <a:t>defaultVal</a:t>
            </a:r>
            <a:r>
              <a:rPr lang="en-US" altLang="ko-KR" dirty="0"/>
              <a:t> = 4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863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3720C-B061-FEA5-8ED6-27442B99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8A420-B53F-6C90-2C52-E9EEF9CF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예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 – </a:t>
            </a:r>
            <a:r>
              <a:rPr lang="ko-KR" altLang="en-US" dirty="0"/>
              <a:t>상속관계일 때</a:t>
            </a:r>
            <a:endParaRPr lang="en-US" altLang="ko-KR" dirty="0"/>
          </a:p>
          <a:p>
            <a:pPr lvl="1"/>
            <a:r>
              <a:rPr lang="en-US" altLang="ko-KR" dirty="0"/>
              <a:t>class child : Parent { </a:t>
            </a:r>
          </a:p>
          <a:p>
            <a:pPr lvl="1"/>
            <a:r>
              <a:rPr lang="en-US" altLang="ko-KR" dirty="0"/>
              <a:t>    // </a:t>
            </a:r>
            <a:r>
              <a:rPr lang="ko-KR" altLang="en-US" dirty="0"/>
              <a:t>부모의 </a:t>
            </a:r>
            <a:r>
              <a:rPr lang="en-US" altLang="ko-KR" dirty="0"/>
              <a:t>private</a:t>
            </a:r>
            <a:r>
              <a:rPr lang="ko-KR" altLang="en-US" dirty="0"/>
              <a:t>는 접근 불가</a:t>
            </a:r>
            <a:endParaRPr lang="en-US" altLang="ko-KR" dirty="0"/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(“modifier”, “Parent</a:t>
            </a:r>
            <a:r>
              <a:rPr lang="ko-KR" altLang="en-US" dirty="0"/>
              <a:t>의 </a:t>
            </a:r>
            <a:r>
              <a:rPr lang="en-US" altLang="ko-KR" dirty="0"/>
              <a:t>protected </a:t>
            </a:r>
            <a:r>
              <a:rPr lang="ko-KR" altLang="en-US" dirty="0"/>
              <a:t>변수는 </a:t>
            </a:r>
            <a:r>
              <a:rPr lang="en-US" altLang="ko-KR" dirty="0"/>
              <a:t>${</a:t>
            </a:r>
            <a:r>
              <a:rPr lang="en-US" altLang="ko-KR" dirty="0" err="1"/>
              <a:t>protectedVal</a:t>
            </a:r>
            <a:r>
              <a:rPr lang="en-US" altLang="ko-KR" dirty="0"/>
              <a:t>})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(“modifier”, “Parent</a:t>
            </a:r>
            <a:r>
              <a:rPr lang="ko-KR" altLang="en-US" dirty="0"/>
              <a:t>의 </a:t>
            </a:r>
            <a:r>
              <a:rPr lang="en-US" altLang="ko-KR" dirty="0"/>
              <a:t>internal </a:t>
            </a:r>
            <a:r>
              <a:rPr lang="ko-KR" altLang="en-US" dirty="0"/>
              <a:t>변수는 </a:t>
            </a:r>
            <a:r>
              <a:rPr lang="en-US" altLang="ko-KR" dirty="0"/>
              <a:t>${</a:t>
            </a:r>
            <a:r>
              <a:rPr lang="en-US" altLang="ko-KR" dirty="0" err="1"/>
              <a:t>internalVal</a:t>
            </a:r>
            <a:r>
              <a:rPr lang="en-US" altLang="ko-KR" dirty="0"/>
              <a:t>})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(“modifier”, “Parent</a:t>
            </a:r>
            <a:r>
              <a:rPr lang="ko-KR" altLang="en-US" dirty="0"/>
              <a:t>의 </a:t>
            </a:r>
            <a:r>
              <a:rPr lang="en-US" altLang="ko-KR" dirty="0"/>
              <a:t>public </a:t>
            </a:r>
            <a:r>
              <a:rPr lang="ko-KR" altLang="en-US" dirty="0"/>
              <a:t>변수는 </a:t>
            </a:r>
            <a:r>
              <a:rPr lang="en-US" altLang="ko-KR" dirty="0"/>
              <a:t>${</a:t>
            </a:r>
            <a:r>
              <a:rPr lang="en-US" altLang="ko-KR" dirty="0" err="1"/>
              <a:t>defaultVal</a:t>
            </a:r>
            <a:r>
              <a:rPr lang="en-US" altLang="ko-KR" dirty="0"/>
              <a:t>})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877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234F4-559D-BE81-9E78-09C28E08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2DA1A-B5B0-4BD8-538A-B4A12506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예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 – </a:t>
            </a:r>
            <a:r>
              <a:rPr lang="ko-KR" altLang="en-US" dirty="0"/>
              <a:t>상속관계가</a:t>
            </a:r>
            <a:r>
              <a:rPr lang="en-US" altLang="ko-KR" dirty="0"/>
              <a:t> </a:t>
            </a:r>
            <a:r>
              <a:rPr lang="ko-KR" altLang="en-US" dirty="0"/>
              <a:t>아닐 때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Stranger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1"/>
            <a:r>
              <a:rPr lang="ko-KR" altLang="en-US" dirty="0"/>
              <a:t>    </a:t>
            </a:r>
            <a:r>
              <a:rPr lang="en-US" altLang="ko-KR" dirty="0"/>
              <a:t>var parent = Parent()</a:t>
            </a:r>
          </a:p>
          <a:p>
            <a:pPr lvl="1"/>
            <a:r>
              <a:rPr lang="en-US" altLang="ko-KR" dirty="0"/>
              <a:t>    // Parent</a:t>
            </a:r>
            <a:r>
              <a:rPr lang="ko-KR" altLang="en-US" dirty="0"/>
              <a:t>의 </a:t>
            </a:r>
            <a:r>
              <a:rPr lang="en-US" altLang="ko-KR" dirty="0"/>
              <a:t>private</a:t>
            </a:r>
            <a:r>
              <a:rPr lang="ko-KR" altLang="en-US" dirty="0"/>
              <a:t> 사용 불가 </a:t>
            </a:r>
            <a:endParaRPr lang="en-US" altLang="ko-KR" dirty="0"/>
          </a:p>
          <a:p>
            <a:pPr lvl="1"/>
            <a:r>
              <a:rPr lang="en-US" altLang="ko-KR" dirty="0"/>
              <a:t>    // Parent</a:t>
            </a:r>
            <a:r>
              <a:rPr lang="ko-KR" altLang="en-US" dirty="0"/>
              <a:t>의 </a:t>
            </a:r>
            <a:r>
              <a:rPr lang="en-US" altLang="ko-KR" dirty="0"/>
              <a:t>protected </a:t>
            </a:r>
            <a:r>
              <a:rPr lang="ko-KR" altLang="en-US" dirty="0"/>
              <a:t>사용 불가 </a:t>
            </a:r>
            <a:endParaRPr lang="en-US" altLang="ko-KR" dirty="0"/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(“modifier”, “Parent</a:t>
            </a:r>
            <a:r>
              <a:rPr lang="ko-KR" altLang="en-US" dirty="0"/>
              <a:t>의 </a:t>
            </a:r>
            <a:r>
              <a:rPr lang="en-US" altLang="ko-KR" dirty="0"/>
              <a:t>internal </a:t>
            </a:r>
            <a:r>
              <a:rPr lang="ko-KR" altLang="en-US" dirty="0"/>
              <a:t>변수는 </a:t>
            </a:r>
            <a:r>
              <a:rPr lang="en-US" altLang="ko-KR" dirty="0"/>
              <a:t>${</a:t>
            </a:r>
            <a:r>
              <a:rPr lang="en-US" altLang="ko-KR" dirty="0" err="1"/>
              <a:t>internalVal</a:t>
            </a:r>
            <a:r>
              <a:rPr lang="en-US" altLang="ko-KR" dirty="0"/>
              <a:t>})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(“modifier”, “Parent</a:t>
            </a:r>
            <a:r>
              <a:rPr lang="ko-KR" altLang="en-US" dirty="0"/>
              <a:t>의 </a:t>
            </a:r>
            <a:r>
              <a:rPr lang="en-US" altLang="ko-KR" dirty="0"/>
              <a:t>public </a:t>
            </a:r>
            <a:r>
              <a:rPr lang="ko-KR" altLang="en-US" dirty="0"/>
              <a:t>변수는 </a:t>
            </a:r>
            <a:r>
              <a:rPr lang="en-US" altLang="ko-KR" dirty="0"/>
              <a:t>${</a:t>
            </a:r>
            <a:r>
              <a:rPr lang="en-US" altLang="ko-KR" dirty="0" err="1"/>
              <a:t>defaultVal</a:t>
            </a:r>
            <a:r>
              <a:rPr lang="en-US" altLang="ko-KR" dirty="0"/>
              <a:t>})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216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A87C0-3373-3217-2245-CFA2B7A2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1366A-8635-71A5-F7FA-3C5DCEB8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제네릭</a:t>
            </a:r>
            <a:endParaRPr lang="en-US" altLang="ko-KR" dirty="0"/>
          </a:p>
          <a:p>
            <a:pPr lvl="1"/>
            <a:r>
              <a:rPr lang="ko-KR" altLang="en-US" dirty="0"/>
              <a:t>값의</a:t>
            </a:r>
            <a:r>
              <a:rPr lang="en-US" altLang="ko-KR" dirty="0"/>
              <a:t> </a:t>
            </a:r>
            <a:r>
              <a:rPr lang="ko-KR" altLang="en-US" dirty="0"/>
              <a:t>타입을 자유롭게 사용하기 위함</a:t>
            </a:r>
            <a:endParaRPr lang="en-US" altLang="ko-KR" dirty="0"/>
          </a:p>
          <a:p>
            <a:pPr lvl="1"/>
            <a:r>
              <a:rPr lang="en-US" altLang="ko-KR" dirty="0"/>
              <a:t>interface </a:t>
            </a:r>
            <a:r>
              <a:rPr lang="en-US" altLang="ko-KR" dirty="0" err="1"/>
              <a:t>MutableList</a:t>
            </a:r>
            <a:r>
              <a:rPr lang="en-US" altLang="ko-KR" dirty="0">
                <a:solidFill>
                  <a:schemeClr val="accent1"/>
                </a:solidFill>
              </a:rPr>
              <a:t>&lt;E&gt;</a:t>
            </a:r>
            <a:r>
              <a:rPr lang="en-US" altLang="ko-KR" dirty="0"/>
              <a:t> {</a:t>
            </a:r>
          </a:p>
          <a:p>
            <a:pPr lvl="1"/>
            <a:r>
              <a:rPr lang="en-US" altLang="ko-KR" dirty="0"/>
              <a:t>       ….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var list: </a:t>
            </a:r>
            <a:r>
              <a:rPr lang="en-US" altLang="ko-KR" dirty="0" err="1"/>
              <a:t>MutableList</a:t>
            </a:r>
            <a:r>
              <a:rPr lang="en-US" altLang="ko-KR" dirty="0"/>
              <a:t>&lt;E&gt; = </a:t>
            </a:r>
            <a:r>
              <a:rPr lang="en-US" altLang="ko-KR" dirty="0" err="1"/>
              <a:t>mutableListOf</a:t>
            </a:r>
            <a:r>
              <a:rPr lang="en-US" altLang="ko-KR" dirty="0"/>
              <a:t>(“</a:t>
            </a:r>
            <a:r>
              <a:rPr lang="ko-KR" altLang="en-US" dirty="0"/>
              <a:t>월</a:t>
            </a:r>
            <a:r>
              <a:rPr lang="en-US" altLang="ko-KR" dirty="0"/>
              <a:t>”, “</a:t>
            </a:r>
            <a:r>
              <a:rPr lang="ko-KR" altLang="en-US" dirty="0"/>
              <a:t>화</a:t>
            </a:r>
            <a:r>
              <a:rPr lang="en-US" altLang="ko-KR" dirty="0"/>
              <a:t>”)    // E</a:t>
            </a:r>
            <a:r>
              <a:rPr lang="ko-KR" altLang="en-US" dirty="0"/>
              <a:t>는 </a:t>
            </a:r>
            <a:r>
              <a:rPr lang="en-US" altLang="ko-KR" dirty="0"/>
              <a:t>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766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83C89-6AC3-204F-EB1A-B3D5C44B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CDDF5-63FE-0966-381E-85D42809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Null </a:t>
            </a:r>
            <a:r>
              <a:rPr lang="ko-KR" altLang="en-US" dirty="0"/>
              <a:t>값에 대한 안정적인 처리</a:t>
            </a:r>
            <a:r>
              <a:rPr lang="en-US" altLang="ko-KR" dirty="0"/>
              <a:t>: Null Safety</a:t>
            </a:r>
          </a:p>
          <a:p>
            <a:pPr lvl="1"/>
            <a:r>
              <a:rPr lang="en-US" altLang="ko-KR" dirty="0"/>
              <a:t>Class One {</a:t>
            </a:r>
          </a:p>
          <a:p>
            <a:pPr lvl="1"/>
            <a:r>
              <a:rPr lang="en-US" altLang="ko-KR" dirty="0"/>
              <a:t>    fun print() {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“can you call me”)}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var one: One</a:t>
            </a:r>
          </a:p>
          <a:p>
            <a:pPr lvl="1"/>
            <a:r>
              <a:rPr lang="en-US" altLang="ko-KR" dirty="0"/>
              <a:t>if( 1 &gt; 2) {</a:t>
            </a:r>
          </a:p>
          <a:p>
            <a:pPr lvl="1"/>
            <a:r>
              <a:rPr lang="en-US" altLang="ko-KR" dirty="0"/>
              <a:t>    one = One()      // One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one.print</a:t>
            </a:r>
            <a:r>
              <a:rPr lang="en-US" altLang="ko-KR" dirty="0"/>
              <a:t>()           // one</a:t>
            </a:r>
            <a:r>
              <a:rPr lang="ko-KR" altLang="en-US" dirty="0"/>
              <a:t> 객체가 생성되지 않아 실행 불가능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904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D5449-CE33-06EB-9830-46E4ECE2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1B4E2-DB34-39E0-363C-D3667985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en-US" dirty="0"/>
              <a:t> 허용하려면</a:t>
            </a:r>
            <a:endParaRPr lang="en-US" altLang="ko-KR" dirty="0"/>
          </a:p>
          <a:p>
            <a:pPr lvl="1"/>
            <a:r>
              <a:rPr lang="en-US" altLang="ko-KR" dirty="0"/>
              <a:t>var variable: String</a:t>
            </a:r>
            <a:r>
              <a:rPr lang="en-US" altLang="ko-KR" dirty="0">
                <a:solidFill>
                  <a:schemeClr val="accent1"/>
                </a:solidFill>
              </a:rPr>
              <a:t>?   // null</a:t>
            </a:r>
            <a:r>
              <a:rPr lang="ko-KR" altLang="en-US" dirty="0">
                <a:solidFill>
                  <a:schemeClr val="accent1"/>
                </a:solidFill>
              </a:rPr>
              <a:t>을 허용할 수 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altLang="ko-KR" dirty="0"/>
              <a:t>variable =</a:t>
            </a:r>
            <a:r>
              <a:rPr lang="en-US" altLang="ko-KR" dirty="0">
                <a:solidFill>
                  <a:schemeClr val="accent1"/>
                </a:solidFill>
              </a:rPr>
              <a:t> null </a:t>
            </a:r>
          </a:p>
          <a:p>
            <a:pPr lvl="1"/>
            <a:r>
              <a:rPr lang="en-US" altLang="ko-KR" dirty="0"/>
              <a:t>var notNullVar: String</a:t>
            </a:r>
          </a:p>
          <a:p>
            <a:pPr lvl="1"/>
            <a:r>
              <a:rPr lang="en-US" altLang="ko-KR" dirty="0"/>
              <a:t>notNullVar =</a:t>
            </a:r>
            <a:r>
              <a:rPr lang="en-US" altLang="ko-KR" dirty="0">
                <a:solidFill>
                  <a:schemeClr val="accent1"/>
                </a:solidFill>
              </a:rPr>
              <a:t> null      // Null can not be a value of non-null type String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00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E07F-30B3-45E3-28FE-E5CD89E9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426ED-60B0-7164-CF8A-1B9B2A30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파라미터에서 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fun </a:t>
            </a:r>
            <a:r>
              <a:rPr lang="en-US" altLang="ko-KR" dirty="0" err="1"/>
              <a:t>useNullParam</a:t>
            </a:r>
            <a:r>
              <a:rPr lang="en-US" altLang="ko-KR" dirty="0"/>
              <a:t>(str: String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en-US" altLang="ko-KR" dirty="0"/>
              <a:t>) {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1"/>
                </a:solidFill>
              </a:rPr>
              <a:t>if(str != null) {  // </a:t>
            </a:r>
            <a:r>
              <a:rPr lang="ko-KR" altLang="en-US" dirty="0">
                <a:solidFill>
                  <a:schemeClr val="accent1"/>
                </a:solidFill>
              </a:rPr>
              <a:t>반드시 파라미터가 </a:t>
            </a:r>
            <a:r>
              <a:rPr lang="en-US" altLang="ko-KR" dirty="0">
                <a:solidFill>
                  <a:schemeClr val="accent1"/>
                </a:solidFill>
              </a:rPr>
              <a:t>null</a:t>
            </a:r>
            <a:r>
              <a:rPr lang="ko-KR" altLang="en-US" dirty="0">
                <a:solidFill>
                  <a:schemeClr val="accent1"/>
                </a:solidFill>
              </a:rPr>
              <a:t>인지 체크해야 함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altLang="ko-KR" dirty="0"/>
              <a:t>        var length2 = </a:t>
            </a:r>
            <a:r>
              <a:rPr lang="en-US" altLang="ko-KR" dirty="0" err="1"/>
              <a:t>str.length</a:t>
            </a:r>
            <a:endParaRPr lang="en-US" altLang="ko-KR" dirty="0"/>
          </a:p>
          <a:p>
            <a:pPr lvl="1"/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1"/>
                </a:solidFill>
              </a:rPr>
              <a:t>}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ko-KR" altLang="en-US" dirty="0"/>
              <a:t>함수 </a:t>
            </a:r>
            <a:r>
              <a:rPr lang="ko-KR" altLang="en-US" dirty="0" err="1"/>
              <a:t>반환값에서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fun</a:t>
            </a:r>
            <a:r>
              <a:rPr lang="ko-KR" altLang="en-US" dirty="0"/>
              <a:t> </a:t>
            </a:r>
            <a:r>
              <a:rPr lang="en-US" altLang="ko-KR" dirty="0" err="1"/>
              <a:t>testSafeCall</a:t>
            </a:r>
            <a:r>
              <a:rPr lang="en-US" altLang="ko-KR" dirty="0"/>
              <a:t>(): Int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en-US" altLang="ko-KR" dirty="0"/>
              <a:t> {</a:t>
            </a:r>
          </a:p>
          <a:p>
            <a:pPr lvl="1"/>
            <a:r>
              <a:rPr lang="en-US" altLang="ko-KR" dirty="0"/>
              <a:t>    return null    </a:t>
            </a:r>
            <a:r>
              <a:rPr lang="en-US" altLang="ko-KR" dirty="0">
                <a:solidFill>
                  <a:schemeClr val="accent1"/>
                </a:solidFill>
              </a:rPr>
              <a:t>// null return </a:t>
            </a:r>
            <a:r>
              <a:rPr lang="ko-KR" altLang="en-US" dirty="0">
                <a:solidFill>
                  <a:schemeClr val="accent1"/>
                </a:solidFill>
              </a:rPr>
              <a:t>가능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0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3FBB-3C5C-0ED9-AEE6-7D3358B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4D848-A62D-EB1C-6F59-31F0E862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읽기 전용</a:t>
            </a:r>
            <a:r>
              <a:rPr lang="en-US" altLang="ko-KR" dirty="0"/>
              <a:t>(read only)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val </a:t>
            </a:r>
            <a:r>
              <a:rPr lang="ko-KR" altLang="en-US" dirty="0"/>
              <a:t>변수이름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ko-KR" altLang="en-US" dirty="0"/>
              <a:t>읽기 전용 변수는 변수를 선언할 때 값을 할당하고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이후에는 값을 할당할 수 없음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이름 작성 규칙</a:t>
            </a:r>
            <a:endParaRPr lang="en-US" altLang="ko-KR" dirty="0"/>
          </a:p>
          <a:p>
            <a:pPr lvl="1"/>
            <a:r>
              <a:rPr lang="ko-KR" altLang="en-US" dirty="0"/>
              <a:t>변수 이름과</a:t>
            </a:r>
            <a:r>
              <a:rPr lang="en-US" altLang="ko-KR" dirty="0"/>
              <a:t> </a:t>
            </a:r>
            <a:r>
              <a:rPr lang="ko-KR" altLang="en-US" dirty="0"/>
              <a:t>함수 이름은 소문자로 시작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amelCase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클래스 이름</a:t>
            </a:r>
            <a:r>
              <a:rPr lang="en-US" altLang="ko-KR" dirty="0"/>
              <a:t>(</a:t>
            </a:r>
            <a:r>
              <a:rPr lang="ko-KR" altLang="en-US" dirty="0"/>
              <a:t>액티비티 파일</a:t>
            </a:r>
            <a:r>
              <a:rPr lang="en-US" altLang="ko-KR" dirty="0"/>
              <a:t>)</a:t>
            </a:r>
            <a:r>
              <a:rPr lang="ko-KR" altLang="en-US" dirty="0"/>
              <a:t>은 대문자로 시작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amelCase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레이아웃 파일 이름은 소문자로 시작</a:t>
            </a:r>
            <a:r>
              <a:rPr lang="en-US" altLang="ko-KR" dirty="0"/>
              <a:t>, </a:t>
            </a:r>
            <a:r>
              <a:rPr lang="en-US" altLang="ko-KR" dirty="0" err="1"/>
              <a:t>snake</a:t>
            </a:r>
            <a:r>
              <a:rPr lang="en-US" altLang="ko-KR" dirty="0" err="1">
                <a:solidFill>
                  <a:srgbClr val="FF0000"/>
                </a:solidFill>
              </a:rPr>
              <a:t>_</a:t>
            </a:r>
            <a:r>
              <a:rPr lang="en-US" altLang="ko-KR" dirty="0" err="1"/>
              <a:t>case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46455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C4B5D-BD33-2864-BDEF-DEEB64BB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A20D5-F7FF-CA40-3116-4AA87F7E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안전한 호출  </a:t>
            </a:r>
            <a:r>
              <a:rPr lang="en-US" altLang="ko-KR" dirty="0">
                <a:solidFill>
                  <a:schemeClr val="accent1"/>
                </a:solidFill>
              </a:rPr>
              <a:t>?.</a:t>
            </a:r>
          </a:p>
          <a:p>
            <a:pPr lvl="1"/>
            <a:r>
              <a:rPr lang="en-US" altLang="ko-KR" dirty="0"/>
              <a:t>fun </a:t>
            </a:r>
            <a:r>
              <a:rPr lang="en-US" altLang="ko-KR" dirty="0" err="1"/>
              <a:t>testSafeCall</a:t>
            </a:r>
            <a:r>
              <a:rPr lang="en-US" altLang="ko-KR" dirty="0"/>
              <a:t>(str: String?): Int? {</a:t>
            </a:r>
          </a:p>
          <a:p>
            <a:pPr lvl="1"/>
            <a:r>
              <a:rPr lang="en-US" altLang="ko-KR" dirty="0"/>
              <a:t>    var result: Int? = str</a:t>
            </a:r>
            <a:r>
              <a:rPr lang="en-US" altLang="ko-KR" dirty="0">
                <a:solidFill>
                  <a:srgbClr val="FF0000"/>
                </a:solidFill>
              </a:rPr>
              <a:t>?.</a:t>
            </a:r>
            <a:r>
              <a:rPr lang="en-US" altLang="ko-KR" dirty="0"/>
              <a:t>length   </a:t>
            </a:r>
          </a:p>
          <a:p>
            <a:pPr lvl="1"/>
            <a:r>
              <a:rPr lang="en-US" altLang="ko-KR" dirty="0"/>
              <a:t>    	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?.</a:t>
            </a:r>
            <a:r>
              <a:rPr lang="ko-KR" altLang="en-US" dirty="0">
                <a:solidFill>
                  <a:srgbClr val="FF0000"/>
                </a:solidFill>
              </a:rPr>
              <a:t>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의미는 </a:t>
            </a:r>
            <a:r>
              <a:rPr lang="en-US" altLang="ko-KR" dirty="0">
                <a:solidFill>
                  <a:srgbClr val="FF0000"/>
                </a:solidFill>
              </a:rPr>
              <a:t>str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ko-KR" altLang="en-US" dirty="0">
                <a:solidFill>
                  <a:srgbClr val="FF0000"/>
                </a:solidFill>
              </a:rPr>
              <a:t>이면 </a:t>
            </a:r>
            <a:r>
              <a:rPr lang="en-US" altLang="ko-KR" dirty="0">
                <a:solidFill>
                  <a:srgbClr val="FF0000"/>
                </a:solidFill>
              </a:rPr>
              <a:t>length </a:t>
            </a:r>
            <a:r>
              <a:rPr lang="ko-KR" altLang="en-US" dirty="0">
                <a:solidFill>
                  <a:srgbClr val="FF0000"/>
                </a:solidFill>
              </a:rPr>
              <a:t>실행 안함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 var </a:t>
            </a:r>
            <a:r>
              <a:rPr lang="en-US" altLang="ko-KR" dirty="0" err="1"/>
              <a:t>resultNull</a:t>
            </a:r>
            <a:r>
              <a:rPr lang="en-US" altLang="ko-KR" dirty="0"/>
              <a:t>: Int? = str</a:t>
            </a:r>
            <a:r>
              <a:rPr lang="en-US" altLang="ko-KR" dirty="0">
                <a:solidFill>
                  <a:srgbClr val="FF0000"/>
                </a:solidFill>
              </a:rPr>
              <a:t>?.</a:t>
            </a:r>
            <a:r>
              <a:rPr lang="en-US" altLang="ko-KR" dirty="0"/>
              <a:t>length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/>
              <a:t> 0</a:t>
            </a:r>
          </a:p>
          <a:p>
            <a:pPr lvl="1"/>
            <a:r>
              <a:rPr lang="en-US" altLang="ko-KR" dirty="0"/>
              <a:t>    	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?.</a:t>
            </a:r>
            <a:r>
              <a:rPr lang="en-US" altLang="ko-KR" dirty="0">
                <a:solidFill>
                  <a:srgbClr val="FF0000"/>
                </a:solidFill>
              </a:rPr>
              <a:t> ~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의미는 </a:t>
            </a:r>
            <a:r>
              <a:rPr lang="en-US" altLang="ko-KR" dirty="0">
                <a:solidFill>
                  <a:srgbClr val="FF0000"/>
                </a:solidFill>
              </a:rPr>
              <a:t>str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ko-KR" altLang="en-US" dirty="0">
                <a:solidFill>
                  <a:srgbClr val="FF0000"/>
                </a:solidFill>
              </a:rPr>
              <a:t>이면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으로 처리</a:t>
            </a:r>
            <a:endParaRPr lang="en-US" altLang="ko-KR" dirty="0"/>
          </a:p>
          <a:p>
            <a:pPr lvl="1"/>
            <a:r>
              <a:rPr lang="en-US" altLang="ko-KR" dirty="0"/>
              <a:t>    return result</a:t>
            </a:r>
          </a:p>
          <a:p>
            <a:pPr lvl="1"/>
            <a:r>
              <a:rPr lang="en-US" altLang="ko-KR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2240048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381AA-6C72-682A-32FE-1AFD1AF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A6C10-3129-86C8-BB28-2791E552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지연</a:t>
            </a:r>
            <a:r>
              <a:rPr lang="en-US" altLang="ko-KR" dirty="0"/>
              <a:t> </a:t>
            </a:r>
            <a:r>
              <a:rPr lang="ko-KR" altLang="en-US" dirty="0"/>
              <a:t>초기화  </a:t>
            </a:r>
            <a:r>
              <a:rPr lang="en-US" altLang="ko-KR" dirty="0" err="1">
                <a:solidFill>
                  <a:schemeClr val="accent1"/>
                </a:solidFill>
              </a:rPr>
              <a:t>lateinit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/>
              <a:t>데이터 초기화가 늦게 이루어질 것임을 알려준다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fun</a:t>
            </a:r>
            <a:r>
              <a:rPr lang="ko-KR" altLang="en-US" dirty="0"/>
              <a:t> </a:t>
            </a:r>
            <a:r>
              <a:rPr lang="en-US" altLang="ko-KR" dirty="0"/>
              <a:t>process() {</a:t>
            </a:r>
          </a:p>
          <a:p>
            <a:pPr lvl="2"/>
            <a:r>
              <a:rPr lang="ko-KR" altLang="en-US" dirty="0"/>
              <a:t>    </a:t>
            </a:r>
            <a:r>
              <a:rPr lang="en-US" altLang="ko-KR" dirty="0" err="1"/>
              <a:t>lateinit</a:t>
            </a:r>
            <a:r>
              <a:rPr lang="en-US" altLang="ko-KR" dirty="0"/>
              <a:t> var </a:t>
            </a:r>
            <a:r>
              <a:rPr lang="en-US" altLang="ko-KR" dirty="0" err="1"/>
              <a:t>text:String</a:t>
            </a:r>
            <a:endParaRPr lang="en-US" altLang="ko-KR" dirty="0"/>
          </a:p>
          <a:p>
            <a:pPr lvl="2"/>
            <a:r>
              <a:rPr lang="en-US" altLang="ko-KR" dirty="0"/>
              <a:t>    // …</a:t>
            </a:r>
          </a:p>
          <a:p>
            <a:pPr lvl="2"/>
            <a:r>
              <a:rPr lang="en-US" altLang="ko-KR" dirty="0"/>
              <a:t>    var result1 = 30</a:t>
            </a:r>
          </a:p>
          <a:p>
            <a:pPr lvl="2"/>
            <a:r>
              <a:rPr lang="en-US" altLang="ko-KR" dirty="0"/>
              <a:t>    text = “Result : $result1”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변수 </a:t>
            </a:r>
            <a:r>
              <a:rPr lang="en-US" altLang="ko-KR" dirty="0"/>
              <a:t>text</a:t>
            </a:r>
            <a:r>
              <a:rPr lang="ko-KR" altLang="en-US" dirty="0" err="1"/>
              <a:t>의값은</a:t>
            </a:r>
            <a:r>
              <a:rPr lang="ko-KR" altLang="en-US" dirty="0"/>
              <a:t> </a:t>
            </a:r>
            <a:r>
              <a:rPr lang="en-US" altLang="ko-KR" dirty="0"/>
              <a:t>${test}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016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AD2E5-2619-F546-CE01-CDC9CF35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C7CE5-4199-4C99-6138-0663AC6A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지연 초기화 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chemeClr val="accent1"/>
                </a:solidFill>
              </a:rPr>
              <a:t>by lazy</a:t>
            </a:r>
          </a:p>
          <a:p>
            <a:pPr lvl="1"/>
            <a:r>
              <a:rPr lang="en-US" altLang="ko-KR" dirty="0"/>
              <a:t>fun</a:t>
            </a:r>
            <a:r>
              <a:rPr lang="ko-KR" altLang="en-US" dirty="0"/>
              <a:t> </a:t>
            </a:r>
            <a:r>
              <a:rPr lang="en-US" altLang="ko-KR" dirty="0" err="1"/>
              <a:t>lazyProcess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lateinit</a:t>
            </a:r>
            <a:r>
              <a:rPr lang="en-US" altLang="ko-KR" dirty="0"/>
              <a:t> var text: String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>
                <a:solidFill>
                  <a:schemeClr val="accent1"/>
                </a:solidFill>
              </a:rPr>
              <a:t>val</a:t>
            </a:r>
            <a:r>
              <a:rPr lang="en-US" altLang="ko-KR" dirty="0"/>
              <a:t> textLength: Int </a:t>
            </a:r>
            <a:r>
              <a:rPr lang="en-US" altLang="ko-KR" dirty="0">
                <a:solidFill>
                  <a:schemeClr val="accent1"/>
                </a:solidFill>
              </a:rPr>
              <a:t>by lazy </a:t>
            </a:r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        </a:t>
            </a:r>
            <a:r>
              <a:rPr lang="en-US" altLang="ko-KR" dirty="0" err="1"/>
              <a:t>text.length</a:t>
            </a:r>
            <a:endParaRPr lang="en-US" altLang="ko-KR" dirty="0"/>
          </a:p>
          <a:p>
            <a:pPr lvl="1"/>
            <a:r>
              <a:rPr lang="en-US" altLang="ko-KR" dirty="0"/>
              <a:t>    }</a:t>
            </a:r>
          </a:p>
          <a:p>
            <a:pPr lvl="1"/>
            <a:r>
              <a:rPr lang="en-US" altLang="ko-KR" dirty="0"/>
              <a:t>    // </a:t>
            </a:r>
          </a:p>
          <a:p>
            <a:pPr lvl="1"/>
            <a:r>
              <a:rPr lang="en-US" altLang="ko-KR" dirty="0"/>
              <a:t>    text = “</a:t>
            </a:r>
            <a:r>
              <a:rPr lang="ko-KR" altLang="en-US" dirty="0"/>
              <a:t>임의의 문자열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</a:t>
            </a:r>
            <a:r>
              <a:rPr lang="ko-KR" altLang="en-US" dirty="0"/>
              <a:t>변수 </a:t>
            </a:r>
            <a:r>
              <a:rPr lang="en-US" altLang="ko-KR" dirty="0"/>
              <a:t>text</a:t>
            </a:r>
            <a:r>
              <a:rPr lang="ko-KR" altLang="en-US" dirty="0"/>
              <a:t>의 길이는 </a:t>
            </a:r>
            <a:r>
              <a:rPr lang="en-US" altLang="ko-KR" dirty="0"/>
              <a:t>${</a:t>
            </a:r>
            <a:r>
              <a:rPr lang="en-US" altLang="ko-KR" dirty="0">
                <a:solidFill>
                  <a:schemeClr val="accent1"/>
                </a:solidFill>
              </a:rPr>
              <a:t>textLength</a:t>
            </a:r>
            <a:r>
              <a:rPr lang="en-US" altLang="ko-KR" dirty="0"/>
              <a:t>}”)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504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E338A-2F15-7F8D-1422-82A1F363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3606-C264-CFFD-8EB2-AA042952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scope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en-US" altLang="ko-KR" dirty="0"/>
              <a:t>run</a:t>
            </a:r>
          </a:p>
          <a:p>
            <a:pPr lvl="2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list1 = </a:t>
            </a:r>
            <a:r>
              <a:rPr lang="en-US" altLang="ko-KR" dirty="0" err="1"/>
              <a:t>mutableListOf</a:t>
            </a:r>
            <a:r>
              <a:rPr lang="en-US" altLang="ko-KR" dirty="0"/>
              <a:t>(“scope”, “function”)</a:t>
            </a:r>
          </a:p>
          <a:p>
            <a:pPr lvl="2"/>
            <a:r>
              <a:rPr lang="en-US" altLang="ko-KR" dirty="0"/>
              <a:t>list1.run {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listSize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1"/>
                </a:solidFill>
              </a:rPr>
              <a:t>size</a:t>
            </a:r>
            <a:r>
              <a:rPr lang="en-US" altLang="ko-KR" dirty="0"/>
              <a:t>    // </a:t>
            </a:r>
            <a:r>
              <a:rPr lang="en-US" altLang="ko-KR" dirty="0">
                <a:solidFill>
                  <a:schemeClr val="accent1"/>
                </a:solidFill>
              </a:rPr>
              <a:t>this.size  	</a:t>
            </a:r>
            <a:r>
              <a:rPr lang="en-US" altLang="ko-KR" dirty="0"/>
              <a:t> list1</a:t>
            </a:r>
            <a:r>
              <a:rPr lang="ko-KR" altLang="en-US" dirty="0"/>
              <a:t>의 </a:t>
            </a:r>
            <a:r>
              <a:rPr lang="en-US" altLang="ko-KR" dirty="0"/>
              <a:t>size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2"/>
            <a:r>
              <a:rPr lang="ko-KR" altLang="en-US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“list1</a:t>
            </a:r>
            <a:r>
              <a:rPr lang="ko-KR" altLang="en-US" dirty="0"/>
              <a:t>의 길이는 </a:t>
            </a:r>
            <a:r>
              <a:rPr lang="en-US" altLang="ko-KR" dirty="0"/>
              <a:t>${</a:t>
            </a:r>
            <a:r>
              <a:rPr lang="en-US" altLang="ko-KR" dirty="0" err="1"/>
              <a:t>listSize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205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9E52-3D43-4E2E-2E1E-6E9FE5CB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1C9D9-4A22-E83A-874F-80C148E1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let</a:t>
            </a:r>
          </a:p>
          <a:p>
            <a:pPr lvl="2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list1 = </a:t>
            </a:r>
            <a:r>
              <a:rPr lang="en-US" altLang="ko-KR" dirty="0" err="1"/>
              <a:t>mutableListOf</a:t>
            </a:r>
            <a:r>
              <a:rPr lang="en-US" altLang="ko-KR" dirty="0"/>
              <a:t>(“scope”, “function”)</a:t>
            </a:r>
          </a:p>
          <a:p>
            <a:pPr lvl="2"/>
            <a:r>
              <a:rPr lang="en-US" altLang="ko-KR" dirty="0"/>
              <a:t>list1.let {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listSize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1"/>
                </a:solidFill>
              </a:rPr>
              <a:t>size</a:t>
            </a:r>
            <a:r>
              <a:rPr lang="en-US" altLang="ko-KR" dirty="0"/>
              <a:t>    // </a:t>
            </a:r>
            <a:r>
              <a:rPr lang="en-US" altLang="ko-KR" dirty="0" err="1">
                <a:solidFill>
                  <a:schemeClr val="accent1"/>
                </a:solidFill>
              </a:rPr>
              <a:t>it.size</a:t>
            </a:r>
            <a:r>
              <a:rPr lang="en-US" altLang="ko-KR" dirty="0">
                <a:solidFill>
                  <a:schemeClr val="accent1"/>
                </a:solidFill>
              </a:rPr>
              <a:t>  	</a:t>
            </a:r>
            <a:r>
              <a:rPr lang="en-US" altLang="ko-KR" dirty="0"/>
              <a:t> list1</a:t>
            </a:r>
            <a:r>
              <a:rPr lang="ko-KR" altLang="en-US" dirty="0"/>
              <a:t>의 </a:t>
            </a:r>
            <a:r>
              <a:rPr lang="en-US" altLang="ko-KR" dirty="0"/>
              <a:t>size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2"/>
            <a:r>
              <a:rPr lang="ko-KR" altLang="en-US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“list1</a:t>
            </a:r>
            <a:r>
              <a:rPr lang="ko-KR" altLang="en-US" dirty="0"/>
              <a:t>의 길이는 </a:t>
            </a:r>
            <a:r>
              <a:rPr lang="en-US" altLang="ko-KR" dirty="0"/>
              <a:t>${</a:t>
            </a:r>
            <a:r>
              <a:rPr lang="en-US" altLang="ko-KR" dirty="0" err="1"/>
              <a:t>listSize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list1.let { </a:t>
            </a:r>
            <a:r>
              <a:rPr lang="en-US" altLang="ko-KR" dirty="0">
                <a:solidFill>
                  <a:schemeClr val="accent1"/>
                </a:solidFill>
              </a:rPr>
              <a:t>target-&gt;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listSize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1"/>
                </a:solidFill>
              </a:rPr>
              <a:t>size</a:t>
            </a:r>
            <a:r>
              <a:rPr lang="en-US" altLang="ko-KR" dirty="0"/>
              <a:t>    // </a:t>
            </a:r>
            <a:r>
              <a:rPr lang="en-US" altLang="ko-KR" dirty="0" err="1">
                <a:solidFill>
                  <a:schemeClr val="accent1"/>
                </a:solidFill>
              </a:rPr>
              <a:t>target.size</a:t>
            </a:r>
            <a:r>
              <a:rPr lang="en-US" altLang="ko-KR" dirty="0">
                <a:solidFill>
                  <a:schemeClr val="accent1"/>
                </a:solidFill>
              </a:rPr>
              <a:t> 		it </a:t>
            </a:r>
            <a:r>
              <a:rPr lang="ko-KR" altLang="en-US" dirty="0">
                <a:solidFill>
                  <a:schemeClr val="accent1"/>
                </a:solidFill>
              </a:rPr>
              <a:t>대신 </a:t>
            </a:r>
            <a:r>
              <a:rPr lang="en-US" altLang="ko-KR" dirty="0">
                <a:solidFill>
                  <a:schemeClr val="accent1"/>
                </a:solidFill>
              </a:rPr>
              <a:t>target </a:t>
            </a:r>
            <a:r>
              <a:rPr lang="ko-KR" altLang="en-US" dirty="0">
                <a:solidFill>
                  <a:schemeClr val="accent1"/>
                </a:solidFill>
              </a:rPr>
              <a:t>사용</a:t>
            </a:r>
            <a:r>
              <a:rPr lang="en-US" altLang="ko-KR" dirty="0">
                <a:solidFill>
                  <a:schemeClr val="accent1"/>
                </a:solidFill>
              </a:rPr>
              <a:t> 	</a:t>
            </a:r>
            <a:endParaRPr lang="en-US" altLang="ko-KR" dirty="0"/>
          </a:p>
          <a:p>
            <a:pPr lvl="2"/>
            <a:r>
              <a:rPr lang="ko-KR" altLang="en-US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“list1</a:t>
            </a:r>
            <a:r>
              <a:rPr lang="ko-KR" altLang="en-US" dirty="0"/>
              <a:t>의 길이는 </a:t>
            </a:r>
            <a:r>
              <a:rPr lang="en-US" altLang="ko-KR" dirty="0"/>
              <a:t>${</a:t>
            </a:r>
            <a:r>
              <a:rPr lang="en-US" altLang="ko-KR" dirty="0" err="1"/>
              <a:t>listSize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en-US" altLang="ko-KR" dirty="0"/>
              <a:t>}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710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ABB47-0121-1B48-3056-40B4F2B8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BB299-268C-8407-9E85-ABB332CF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apply</a:t>
            </a:r>
          </a:p>
          <a:p>
            <a:pPr lvl="2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list1 = </a:t>
            </a:r>
            <a:r>
              <a:rPr lang="en-US" altLang="ko-KR" dirty="0" err="1"/>
              <a:t>mutableListOf</a:t>
            </a:r>
            <a:r>
              <a:rPr lang="en-US" altLang="ko-KR" dirty="0"/>
              <a:t>(“scope”, “function”)</a:t>
            </a:r>
          </a:p>
          <a:p>
            <a:pPr lvl="2"/>
            <a:r>
              <a:rPr lang="en-US" altLang="ko-KR" dirty="0"/>
              <a:t>list1.apply {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listSize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1"/>
                </a:solidFill>
              </a:rPr>
              <a:t>size</a:t>
            </a:r>
            <a:r>
              <a:rPr lang="en-US" altLang="ko-KR" dirty="0"/>
              <a:t>    // </a:t>
            </a:r>
            <a:r>
              <a:rPr lang="en-US" altLang="ko-KR" dirty="0">
                <a:solidFill>
                  <a:schemeClr val="accent1"/>
                </a:solidFill>
              </a:rPr>
              <a:t>this.size  	</a:t>
            </a:r>
            <a:r>
              <a:rPr lang="en-US" altLang="ko-KR" dirty="0"/>
              <a:t> list1</a:t>
            </a:r>
            <a:r>
              <a:rPr lang="ko-KR" altLang="en-US" dirty="0"/>
              <a:t>의 </a:t>
            </a:r>
            <a:r>
              <a:rPr lang="en-US" altLang="ko-KR" dirty="0"/>
              <a:t>size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2"/>
            <a:r>
              <a:rPr lang="ko-KR" altLang="en-US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“list1</a:t>
            </a:r>
            <a:r>
              <a:rPr lang="ko-KR" altLang="en-US" dirty="0"/>
              <a:t>의 길이는 </a:t>
            </a:r>
            <a:r>
              <a:rPr lang="en-US" altLang="ko-KR" dirty="0"/>
              <a:t>${</a:t>
            </a:r>
            <a:r>
              <a:rPr lang="en-US" altLang="ko-KR" dirty="0" err="1"/>
              <a:t>listSize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ko-KR" altLang="en-US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“list1</a:t>
            </a:r>
            <a:r>
              <a:rPr lang="ko-KR" altLang="en-US" dirty="0"/>
              <a:t>의 첫 번째 항목은</a:t>
            </a:r>
            <a:r>
              <a:rPr lang="en-US" altLang="ko-KR" dirty="0"/>
              <a:t>${</a:t>
            </a:r>
            <a:r>
              <a:rPr lang="en-US" altLang="ko-KR" dirty="0">
                <a:solidFill>
                  <a:schemeClr val="accent1"/>
                </a:solidFill>
              </a:rPr>
              <a:t>this[0]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en-US" altLang="ko-KR" dirty="0"/>
              <a:t>}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17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87092-156B-71B1-3F5B-04B3FFB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4ABF7-20DA-A1E9-F4AF-A6B124B6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with</a:t>
            </a:r>
          </a:p>
          <a:p>
            <a:pPr lvl="2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list1 = </a:t>
            </a:r>
            <a:r>
              <a:rPr lang="en-US" altLang="ko-KR" dirty="0" err="1"/>
              <a:t>mutableListOf</a:t>
            </a:r>
            <a:r>
              <a:rPr lang="en-US" altLang="ko-KR" dirty="0"/>
              <a:t>(“scope”, “function”)</a:t>
            </a:r>
          </a:p>
          <a:p>
            <a:pPr lvl="2"/>
            <a:r>
              <a:rPr lang="en-US" altLang="ko-KR" dirty="0"/>
              <a:t>with(list1) {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listSize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1"/>
                </a:solidFill>
              </a:rPr>
              <a:t>size</a:t>
            </a:r>
            <a:r>
              <a:rPr lang="en-US" altLang="ko-KR" dirty="0"/>
              <a:t>    // </a:t>
            </a:r>
            <a:r>
              <a:rPr lang="en-US" altLang="ko-KR" dirty="0">
                <a:solidFill>
                  <a:schemeClr val="accent1"/>
                </a:solidFill>
              </a:rPr>
              <a:t>this.size  	</a:t>
            </a:r>
            <a:r>
              <a:rPr lang="en-US" altLang="ko-KR" dirty="0"/>
              <a:t> list1</a:t>
            </a:r>
            <a:r>
              <a:rPr lang="ko-KR" altLang="en-US" dirty="0"/>
              <a:t>의 </a:t>
            </a:r>
            <a:r>
              <a:rPr lang="en-US" altLang="ko-KR" dirty="0"/>
              <a:t>size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2"/>
            <a:r>
              <a:rPr lang="ko-KR" altLang="en-US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“list1</a:t>
            </a:r>
            <a:r>
              <a:rPr lang="ko-KR" altLang="en-US" dirty="0"/>
              <a:t>의 길이는 </a:t>
            </a:r>
            <a:r>
              <a:rPr lang="en-US" altLang="ko-KR" dirty="0"/>
              <a:t>${</a:t>
            </a:r>
            <a:r>
              <a:rPr lang="en-US" altLang="ko-KR" dirty="0" err="1"/>
              <a:t>listSize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ko-KR" altLang="en-US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“list1</a:t>
            </a:r>
            <a:r>
              <a:rPr lang="ko-KR" altLang="en-US" dirty="0"/>
              <a:t>의 첫 번째 항목은</a:t>
            </a:r>
            <a:r>
              <a:rPr lang="en-US" altLang="ko-KR" dirty="0"/>
              <a:t>${</a:t>
            </a:r>
            <a:r>
              <a:rPr lang="en-US" altLang="ko-KR" dirty="0">
                <a:solidFill>
                  <a:schemeClr val="accent1"/>
                </a:solidFill>
              </a:rPr>
              <a:t>this[0]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en-US" altLang="ko-KR" dirty="0"/>
              <a:t>}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호출 대상이 </a:t>
            </a:r>
            <a:r>
              <a:rPr lang="en-US" altLang="ko-KR" dirty="0"/>
              <a:t>null</a:t>
            </a:r>
            <a:r>
              <a:rPr lang="ko-KR" altLang="en-US" dirty="0" err="1"/>
              <a:t>일때는</a:t>
            </a:r>
            <a:r>
              <a:rPr lang="en-US" altLang="ko-KR" dirty="0"/>
              <a:t> with </a:t>
            </a:r>
            <a:r>
              <a:rPr lang="ko-KR" altLang="en-US" dirty="0"/>
              <a:t>보다는 </a:t>
            </a:r>
            <a:r>
              <a:rPr lang="en-US" altLang="ko-KR" dirty="0"/>
              <a:t>apply </a:t>
            </a:r>
            <a:r>
              <a:rPr lang="ko-KR" altLang="en-US" dirty="0"/>
              <a:t>또는 </a:t>
            </a:r>
            <a:r>
              <a:rPr lang="en-US" altLang="ko-KR" dirty="0"/>
              <a:t>run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74144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C713-0BA4-1D29-589E-B8587310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3A6D2-9583-A5E0-6EE2-4634C8FE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also</a:t>
            </a:r>
          </a:p>
          <a:p>
            <a:pPr lvl="2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list1 = </a:t>
            </a:r>
            <a:r>
              <a:rPr lang="en-US" altLang="ko-KR" dirty="0" err="1"/>
              <a:t>mutableListOf</a:t>
            </a:r>
            <a:r>
              <a:rPr lang="en-US" altLang="ko-KR" dirty="0"/>
              <a:t>(“scope”, “function”)</a:t>
            </a:r>
          </a:p>
          <a:p>
            <a:pPr lvl="2"/>
            <a:r>
              <a:rPr lang="en-US" altLang="ko-KR" dirty="0"/>
              <a:t>list1.also {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listSize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1"/>
                </a:solidFill>
              </a:rPr>
              <a:t>size</a:t>
            </a:r>
            <a:r>
              <a:rPr lang="en-US" altLang="ko-KR" dirty="0"/>
              <a:t>    // </a:t>
            </a:r>
            <a:r>
              <a:rPr lang="en-US" altLang="ko-KR" dirty="0" err="1">
                <a:solidFill>
                  <a:schemeClr val="accent1"/>
                </a:solidFill>
              </a:rPr>
              <a:t>it.size</a:t>
            </a:r>
            <a:r>
              <a:rPr lang="en-US" altLang="ko-KR" dirty="0">
                <a:solidFill>
                  <a:schemeClr val="accent1"/>
                </a:solidFill>
              </a:rPr>
              <a:t>  	</a:t>
            </a:r>
            <a:r>
              <a:rPr lang="en-US" altLang="ko-KR" dirty="0"/>
              <a:t> list1</a:t>
            </a:r>
            <a:r>
              <a:rPr lang="ko-KR" altLang="en-US" dirty="0"/>
              <a:t>의 </a:t>
            </a:r>
            <a:r>
              <a:rPr lang="en-US" altLang="ko-KR" dirty="0"/>
              <a:t>size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2"/>
            <a:r>
              <a:rPr lang="ko-KR" altLang="en-US" dirty="0"/>
              <a:t>    </a:t>
            </a:r>
            <a:r>
              <a:rPr lang="en-US" altLang="ko-KR" dirty="0" err="1"/>
              <a:t>Log.d</a:t>
            </a:r>
            <a:r>
              <a:rPr lang="en-US" altLang="ko-KR" dirty="0"/>
              <a:t>(“check”, “list1</a:t>
            </a:r>
            <a:r>
              <a:rPr lang="ko-KR" altLang="en-US" dirty="0"/>
              <a:t>의 길이는 </a:t>
            </a:r>
            <a:r>
              <a:rPr lang="en-US" altLang="ko-KR" dirty="0"/>
              <a:t>${</a:t>
            </a:r>
            <a:r>
              <a:rPr lang="en-US" altLang="ko-KR" dirty="0" err="1"/>
              <a:t>listSize</a:t>
            </a:r>
            <a:r>
              <a:rPr lang="en-US" altLang="ko-KR" dirty="0"/>
              <a:t>}</a:t>
            </a:r>
            <a:r>
              <a:rPr lang="ko-KR" altLang="en-US" dirty="0"/>
              <a:t>이다</a:t>
            </a:r>
            <a:r>
              <a:rPr lang="en-US" altLang="ko-KR" dirty="0"/>
              <a:t>.”)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147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BB1AF-9FD7-5B5C-A374-F257D052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95384-3CD7-690C-90BA-02C2AC86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scope </a:t>
            </a:r>
            <a:r>
              <a:rPr lang="ko-KR" altLang="en-US" dirty="0"/>
              <a:t>함수의 </a:t>
            </a:r>
            <a:r>
              <a:rPr lang="ko-KR" altLang="en-US" dirty="0" err="1"/>
              <a:t>반환값</a:t>
            </a:r>
            <a:endParaRPr lang="en-US" altLang="ko-KR" dirty="0"/>
          </a:p>
          <a:p>
            <a:pPr lvl="1"/>
            <a:r>
              <a:rPr lang="en-US" altLang="ko-KR" dirty="0"/>
              <a:t>var list1 = </a:t>
            </a:r>
            <a:r>
              <a:rPr lang="en-US" altLang="ko-KR" dirty="0" err="1"/>
              <a:t>mutableListOf</a:t>
            </a:r>
            <a:r>
              <a:rPr lang="en-US" altLang="ko-KR" dirty="0"/>
              <a:t>(“scope”, “function”)</a:t>
            </a:r>
          </a:p>
          <a:p>
            <a:pPr lvl="1"/>
            <a:r>
              <a:rPr lang="en-US" altLang="ko-KR" dirty="0"/>
              <a:t>var </a:t>
            </a:r>
            <a:r>
              <a:rPr lang="en-US" altLang="ko-KR" dirty="0" err="1"/>
              <a:t>afterApply</a:t>
            </a:r>
            <a:r>
              <a:rPr lang="en-US" altLang="ko-KR" dirty="0"/>
              <a:t> = list1.apply {</a:t>
            </a:r>
          </a:p>
          <a:p>
            <a:pPr lvl="1"/>
            <a:r>
              <a:rPr lang="en-US" altLang="ko-KR" dirty="0"/>
              <a:t>    add(“apply”)   // list1.add()</a:t>
            </a:r>
          </a:p>
          <a:p>
            <a:pPr lvl="1"/>
            <a:r>
              <a:rPr lang="en-US" altLang="ko-KR" dirty="0"/>
              <a:t>    count()              // list1.count()</a:t>
            </a:r>
          </a:p>
          <a:p>
            <a:pPr lvl="1"/>
            <a:r>
              <a:rPr lang="en-US" altLang="ko-KR" dirty="0"/>
              <a:t>}  </a:t>
            </a:r>
            <a:r>
              <a:rPr lang="en-US" altLang="ko-KR" dirty="0">
                <a:solidFill>
                  <a:schemeClr val="accent1"/>
                </a:solidFill>
              </a:rPr>
              <a:t>// </a:t>
            </a:r>
            <a:r>
              <a:rPr lang="en-US" altLang="ko-KR" dirty="0" err="1">
                <a:solidFill>
                  <a:schemeClr val="accent1"/>
                </a:solidFill>
              </a:rPr>
              <a:t>afterApply</a:t>
            </a:r>
            <a:r>
              <a:rPr lang="ko-KR" altLang="en-US" dirty="0">
                <a:solidFill>
                  <a:schemeClr val="accent1"/>
                </a:solidFill>
              </a:rPr>
              <a:t>에 저장되는 값은 </a:t>
            </a:r>
            <a:r>
              <a:rPr lang="en-US" altLang="ko-KR" dirty="0">
                <a:solidFill>
                  <a:schemeClr val="accent1"/>
                </a:solidFill>
              </a:rPr>
              <a:t>this, </a:t>
            </a:r>
            <a:r>
              <a:rPr lang="ko-KR" altLang="en-US" dirty="0">
                <a:solidFill>
                  <a:schemeClr val="accent1"/>
                </a:solidFill>
              </a:rPr>
              <a:t>즉 </a:t>
            </a:r>
            <a:r>
              <a:rPr lang="en-US" altLang="ko-KR" dirty="0">
                <a:solidFill>
                  <a:schemeClr val="accent1"/>
                </a:solidFill>
              </a:rPr>
              <a:t>list1</a:t>
            </a:r>
            <a:r>
              <a:rPr lang="ko-KR" altLang="en-US" dirty="0">
                <a:solidFill>
                  <a:schemeClr val="accent1"/>
                </a:solidFill>
              </a:rPr>
              <a:t>이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된다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altLang="ko-KR" dirty="0"/>
              <a:t>var </a:t>
            </a:r>
            <a:r>
              <a:rPr lang="en-US" altLang="ko-KR" dirty="0" err="1"/>
              <a:t>afterAlso</a:t>
            </a:r>
            <a:r>
              <a:rPr lang="en-US" altLang="ko-KR" dirty="0"/>
              <a:t> = list1.also {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it.add</a:t>
            </a:r>
            <a:r>
              <a:rPr lang="en-US" altLang="ko-KR" dirty="0"/>
              <a:t>(“also”)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it.count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}  </a:t>
            </a:r>
            <a:r>
              <a:rPr lang="en-US" altLang="ko-KR" dirty="0">
                <a:solidFill>
                  <a:schemeClr val="accent1"/>
                </a:solidFill>
              </a:rPr>
              <a:t>// </a:t>
            </a:r>
            <a:r>
              <a:rPr lang="en-US" altLang="ko-KR" dirty="0" err="1">
                <a:solidFill>
                  <a:schemeClr val="accent1"/>
                </a:solidFill>
              </a:rPr>
              <a:t>afterAlso</a:t>
            </a:r>
            <a:r>
              <a:rPr lang="ko-KR" altLang="en-US" dirty="0">
                <a:solidFill>
                  <a:schemeClr val="accent1"/>
                </a:solidFill>
              </a:rPr>
              <a:t>에 저장되는 값은 </a:t>
            </a:r>
            <a:r>
              <a:rPr lang="en-US" altLang="ko-KR" dirty="0">
                <a:solidFill>
                  <a:schemeClr val="accent1"/>
                </a:solidFill>
              </a:rPr>
              <a:t>this, </a:t>
            </a:r>
            <a:r>
              <a:rPr lang="ko-KR" altLang="en-US" dirty="0">
                <a:solidFill>
                  <a:schemeClr val="accent1"/>
                </a:solidFill>
              </a:rPr>
              <a:t>즉 </a:t>
            </a:r>
            <a:r>
              <a:rPr lang="en-US" altLang="ko-KR" dirty="0">
                <a:solidFill>
                  <a:schemeClr val="accent1"/>
                </a:solidFill>
              </a:rPr>
              <a:t>list1</a:t>
            </a:r>
            <a:r>
              <a:rPr lang="ko-KR" altLang="en-US" dirty="0">
                <a:solidFill>
                  <a:schemeClr val="accent1"/>
                </a:solidFill>
              </a:rPr>
              <a:t>이 된다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</a:p>
          <a:p>
            <a:pPr lvl="1"/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1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96B6-3C1F-908E-25D2-924E85FD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0C738-F6BD-D696-DF0F-80250A4A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var list1 = </a:t>
            </a:r>
            <a:r>
              <a:rPr lang="en-US" altLang="ko-KR" dirty="0" err="1"/>
              <a:t>mutableListOf</a:t>
            </a:r>
            <a:r>
              <a:rPr lang="en-US" altLang="ko-KR" dirty="0"/>
              <a:t>(“scope”, “function”)</a:t>
            </a:r>
          </a:p>
          <a:p>
            <a:pPr lvl="1"/>
            <a:r>
              <a:rPr lang="en-US" altLang="ko-KR" dirty="0"/>
              <a:t>var </a:t>
            </a:r>
            <a:r>
              <a:rPr lang="en-US" altLang="ko-KR" dirty="0" err="1"/>
              <a:t>afterLet</a:t>
            </a:r>
            <a:r>
              <a:rPr lang="en-US" altLang="ko-KR" dirty="0"/>
              <a:t> = list1.let {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it.add</a:t>
            </a:r>
            <a:r>
              <a:rPr lang="en-US" altLang="ko-KR" dirty="0"/>
              <a:t>(“apply”)   // list1.add()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it.count</a:t>
            </a:r>
            <a:r>
              <a:rPr lang="en-US" altLang="ko-KR" dirty="0"/>
              <a:t>()              // list1.count()</a:t>
            </a:r>
          </a:p>
          <a:p>
            <a:pPr lvl="1"/>
            <a:r>
              <a:rPr lang="en-US" altLang="ko-KR" dirty="0"/>
              <a:t>}  </a:t>
            </a:r>
            <a:r>
              <a:rPr lang="en-US" altLang="ko-KR" dirty="0">
                <a:solidFill>
                  <a:schemeClr val="accent1"/>
                </a:solidFill>
              </a:rPr>
              <a:t>// </a:t>
            </a:r>
            <a:r>
              <a:rPr lang="en-US" altLang="ko-KR" dirty="0" err="1">
                <a:solidFill>
                  <a:schemeClr val="accent1"/>
                </a:solidFill>
              </a:rPr>
              <a:t>afterLet</a:t>
            </a:r>
            <a:r>
              <a:rPr lang="ko-KR" altLang="en-US" dirty="0">
                <a:solidFill>
                  <a:schemeClr val="accent1"/>
                </a:solidFill>
              </a:rPr>
              <a:t>에 저장되는 값은 마지막 실행한 </a:t>
            </a:r>
            <a:r>
              <a:rPr lang="en-US" altLang="ko-KR" dirty="0" err="1">
                <a:solidFill>
                  <a:schemeClr val="accent1"/>
                </a:solidFill>
              </a:rPr>
              <a:t>it.count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r>
              <a:rPr lang="ko-KR" altLang="en-US" dirty="0">
                <a:solidFill>
                  <a:schemeClr val="accent1"/>
                </a:solidFill>
              </a:rPr>
              <a:t>의 값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var </a:t>
            </a:r>
            <a:r>
              <a:rPr lang="en-US" altLang="ko-KR" dirty="0" err="1"/>
              <a:t>afterRun</a:t>
            </a:r>
            <a:r>
              <a:rPr lang="en-US" altLang="ko-KR" dirty="0"/>
              <a:t> = list1.run {</a:t>
            </a:r>
          </a:p>
          <a:p>
            <a:pPr lvl="1"/>
            <a:r>
              <a:rPr lang="en-US" altLang="ko-KR" dirty="0"/>
              <a:t>    add(“apply”)   // list1.add()</a:t>
            </a:r>
          </a:p>
          <a:p>
            <a:pPr lvl="1"/>
            <a:r>
              <a:rPr lang="en-US" altLang="ko-KR" dirty="0"/>
              <a:t>    get(size – 1)     // list1.get(), list1.size</a:t>
            </a:r>
          </a:p>
          <a:p>
            <a:pPr lvl="1"/>
            <a:r>
              <a:rPr lang="en-US" altLang="ko-KR" dirty="0"/>
              <a:t>}  </a:t>
            </a:r>
            <a:r>
              <a:rPr lang="en-US" altLang="ko-KR" dirty="0">
                <a:solidFill>
                  <a:schemeClr val="accent1"/>
                </a:solidFill>
              </a:rPr>
              <a:t>// </a:t>
            </a:r>
            <a:r>
              <a:rPr lang="en-US" altLang="ko-KR" dirty="0" err="1">
                <a:solidFill>
                  <a:schemeClr val="accent1"/>
                </a:solidFill>
              </a:rPr>
              <a:t>afterRun</a:t>
            </a:r>
            <a:r>
              <a:rPr lang="ko-KR" altLang="en-US" dirty="0">
                <a:solidFill>
                  <a:schemeClr val="accent1"/>
                </a:solidFill>
              </a:rPr>
              <a:t>에 저장되는 값은 마지막 실행한 </a:t>
            </a:r>
            <a:r>
              <a:rPr lang="en-US" altLang="ko-KR" dirty="0">
                <a:solidFill>
                  <a:schemeClr val="accent1"/>
                </a:solidFill>
              </a:rPr>
              <a:t>get(size-1)</a:t>
            </a:r>
            <a:r>
              <a:rPr lang="ko-KR" altLang="en-US" dirty="0">
                <a:solidFill>
                  <a:schemeClr val="accent1"/>
                </a:solidFill>
              </a:rPr>
              <a:t>의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99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BA1DA-67E4-7CF5-B46A-7D90AD0C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50D1B-F599-601B-9924-0961BB17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if</a:t>
            </a:r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</a:t>
            </a:r>
            <a:r>
              <a:rPr lang="ko-KR" altLang="en-US" dirty="0" err="1"/>
              <a:t>실행문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lvl="2"/>
            <a:r>
              <a:rPr lang="ko-KR" altLang="en-US" dirty="0" err="1"/>
              <a:t>실행문</a:t>
            </a:r>
            <a:endParaRPr lang="en-US" altLang="ko-KR" dirty="0"/>
          </a:p>
          <a:p>
            <a:pPr lvl="1"/>
            <a:r>
              <a:rPr lang="en-US" altLang="ko-KR" dirty="0"/>
              <a:t>} else {</a:t>
            </a:r>
          </a:p>
          <a:p>
            <a:pPr lvl="2"/>
            <a:r>
              <a:rPr lang="ko-KR" altLang="en-US" dirty="0" err="1"/>
              <a:t>실행문</a:t>
            </a:r>
            <a:endParaRPr lang="en-US" altLang="ko-KR" dirty="0"/>
          </a:p>
          <a:p>
            <a:pPr lvl="1"/>
            <a:r>
              <a:rPr lang="en-US" altLang="ko-KR" dirty="0"/>
              <a:t>}</a:t>
            </a:r>
          </a:p>
          <a:p>
            <a:r>
              <a:rPr lang="ko-KR" altLang="en-US" dirty="0"/>
              <a:t>조건에서 사용되는 연산자</a:t>
            </a:r>
            <a:r>
              <a:rPr lang="en-US" altLang="ko-KR" dirty="0"/>
              <a:t>: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ko-KR" altLang="en-US" dirty="0"/>
              <a:t>비교</a:t>
            </a:r>
            <a:r>
              <a:rPr lang="en-US" altLang="ko-KR" dirty="0"/>
              <a:t>)</a:t>
            </a:r>
            <a:r>
              <a:rPr lang="ko-KR" altLang="en-US" dirty="0"/>
              <a:t>연산과 논리 연산</a:t>
            </a:r>
            <a:endParaRPr lang="en-US" altLang="ko-KR" dirty="0"/>
          </a:p>
          <a:p>
            <a:pPr lvl="1"/>
            <a:r>
              <a:rPr lang="ko-KR" altLang="en-US" dirty="0"/>
              <a:t>관계연산자</a:t>
            </a:r>
            <a:r>
              <a:rPr lang="en-US" altLang="ko-KR" dirty="0"/>
              <a:t>: p115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논리연산자</a:t>
            </a:r>
            <a:r>
              <a:rPr lang="en-US" altLang="ko-KR" dirty="0"/>
              <a:t>: p115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2073864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10CA3-075A-396F-A402-0B15FEAF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A131F-8FE1-DCC9-852F-D5C8D20F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var </a:t>
            </a:r>
            <a:r>
              <a:rPr lang="en-US" altLang="ko-KR" dirty="0" err="1"/>
              <a:t>afterWith</a:t>
            </a:r>
            <a:r>
              <a:rPr lang="en-US" altLang="ko-KR" dirty="0"/>
              <a:t> = with(list1) {</a:t>
            </a:r>
          </a:p>
          <a:p>
            <a:pPr lvl="1"/>
            <a:r>
              <a:rPr lang="en-US" altLang="ko-KR" dirty="0"/>
              <a:t>    add(“apply”)   // list1.add()</a:t>
            </a:r>
          </a:p>
          <a:p>
            <a:pPr lvl="1"/>
            <a:r>
              <a:rPr lang="en-US" altLang="ko-KR" dirty="0"/>
              <a:t>    get(size – 1)     // list1.get(), list1.size</a:t>
            </a:r>
          </a:p>
          <a:p>
            <a:pPr lvl="1"/>
            <a:r>
              <a:rPr lang="en-US" altLang="ko-KR" dirty="0"/>
              <a:t>}  </a:t>
            </a:r>
            <a:r>
              <a:rPr lang="en-US" altLang="ko-KR" dirty="0">
                <a:solidFill>
                  <a:schemeClr val="accent1"/>
                </a:solidFill>
              </a:rPr>
              <a:t>// </a:t>
            </a:r>
            <a:r>
              <a:rPr lang="en-US" altLang="ko-KR" dirty="0" err="1">
                <a:solidFill>
                  <a:schemeClr val="accent1"/>
                </a:solidFill>
              </a:rPr>
              <a:t>afterWith</a:t>
            </a:r>
            <a:r>
              <a:rPr lang="ko-KR" altLang="en-US" dirty="0">
                <a:solidFill>
                  <a:schemeClr val="accent1"/>
                </a:solidFill>
              </a:rPr>
              <a:t>에 저장되는 값은 마지막 실행한 </a:t>
            </a:r>
            <a:r>
              <a:rPr lang="en-US" altLang="ko-KR" dirty="0">
                <a:solidFill>
                  <a:schemeClr val="accent1"/>
                </a:solidFill>
              </a:rPr>
              <a:t>get(size-1)</a:t>
            </a:r>
            <a:r>
              <a:rPr lang="ko-KR" altLang="en-US" dirty="0">
                <a:solidFill>
                  <a:schemeClr val="accent1"/>
                </a:solidFill>
              </a:rPr>
              <a:t>의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9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8B6DA-94BD-65D8-E2D1-FE36D5EF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B676E-819D-33B1-7ABF-06FF400E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** </a:t>
            </a:r>
            <a:r>
              <a:rPr lang="ko-KR" altLang="en-US" dirty="0"/>
              <a:t>주석</a:t>
            </a:r>
            <a:r>
              <a:rPr lang="en-US" altLang="ko-KR" dirty="0"/>
              <a:t>(Comment)</a:t>
            </a:r>
          </a:p>
          <a:p>
            <a:pPr lvl="1"/>
            <a:r>
              <a:rPr lang="en-US" altLang="ko-KR" dirty="0"/>
              <a:t>// </a:t>
            </a:r>
            <a:r>
              <a:rPr lang="ko-KR" altLang="en-US" dirty="0"/>
              <a:t>한 줄 주석</a:t>
            </a:r>
            <a:endParaRPr lang="en-US" altLang="ko-KR" dirty="0"/>
          </a:p>
          <a:p>
            <a:pPr lvl="1"/>
            <a:r>
              <a:rPr lang="en-US" altLang="ko-KR" dirty="0"/>
              <a:t>/*     …</a:t>
            </a:r>
            <a:r>
              <a:rPr lang="ko-KR" altLang="en-US" dirty="0"/>
              <a:t>여러 줄 주석 </a:t>
            </a:r>
            <a:r>
              <a:rPr lang="en-US" altLang="ko-KR" dirty="0"/>
              <a:t>…  */</a:t>
            </a:r>
          </a:p>
          <a:p>
            <a:pPr lvl="1"/>
            <a:r>
              <a:rPr lang="en-US" altLang="ko-KR" dirty="0"/>
              <a:t>/**  </a:t>
            </a:r>
            <a:r>
              <a:rPr lang="ko-KR" altLang="en-US" dirty="0"/>
              <a:t>문서화  </a:t>
            </a:r>
            <a:r>
              <a:rPr lang="en-US" altLang="ko-KR" dirty="0"/>
              <a:t>*/               </a:t>
            </a:r>
            <a:r>
              <a:rPr lang="ko-KR" altLang="en-US" dirty="0"/>
              <a:t>문서화 도구를 사용할 때 </a:t>
            </a:r>
          </a:p>
        </p:txBody>
      </p:sp>
    </p:spTree>
    <p:extLst>
      <p:ext uri="{BB962C8B-B14F-4D97-AF65-F5344CB8AC3E}">
        <p14:creationId xmlns:p14="http://schemas.microsoft.com/office/powerpoint/2010/main" val="111431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30C5-29A0-8E92-F67D-2129BE71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C7BBC-6DBA-0516-4FF6-5870E981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변수에 </a:t>
            </a:r>
            <a:r>
              <a:rPr lang="en-US" altLang="ko-KR" dirty="0"/>
              <a:t>if </a:t>
            </a:r>
            <a:r>
              <a:rPr lang="ko-KR" altLang="en-US" dirty="0"/>
              <a:t>문 할당하기</a:t>
            </a:r>
            <a:endParaRPr lang="en-US" altLang="ko-KR" dirty="0"/>
          </a:p>
          <a:p>
            <a:pPr lvl="1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a = 5</a:t>
            </a:r>
          </a:p>
          <a:p>
            <a:pPr lvl="1"/>
            <a:r>
              <a:rPr lang="en-US" altLang="ko-KR" dirty="0"/>
              <a:t>var b = 3</a:t>
            </a:r>
          </a:p>
          <a:p>
            <a:pPr lvl="1"/>
            <a:r>
              <a:rPr lang="en-US" altLang="ko-KR" dirty="0"/>
              <a:t>var bigger1 = if( a &gt; b) a else b</a:t>
            </a:r>
          </a:p>
          <a:p>
            <a:pPr lvl="1"/>
            <a:r>
              <a:rPr lang="en-US" altLang="ko-KR" dirty="0"/>
              <a:t>var bigger2 = (a &gt; b) ? a : b  ------ </a:t>
            </a:r>
            <a:r>
              <a:rPr lang="ko-KR" altLang="en-US" dirty="0">
                <a:solidFill>
                  <a:schemeClr val="accent1"/>
                </a:solidFill>
              </a:rPr>
              <a:t>코틀린 </a:t>
            </a:r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항 연산자 </a:t>
            </a:r>
            <a:r>
              <a:rPr lang="en-US" altLang="ko-KR" dirty="0">
                <a:solidFill>
                  <a:schemeClr val="accent1"/>
                </a:solidFill>
              </a:rPr>
              <a:t>X</a:t>
            </a:r>
          </a:p>
          <a:p>
            <a:pPr lvl="1"/>
            <a:r>
              <a:rPr lang="en-US" altLang="ko-KR" dirty="0"/>
              <a:t>var bigger3 = if ( a &gt; b) {</a:t>
            </a:r>
          </a:p>
          <a:p>
            <a:pPr lvl="2"/>
            <a:r>
              <a:rPr lang="en-US" altLang="ko-KR" dirty="0"/>
              <a:t>Var c = 30</a:t>
            </a:r>
          </a:p>
          <a:p>
            <a:pPr lvl="2"/>
            <a:r>
              <a:rPr lang="en-US" altLang="ko-KR" dirty="0"/>
              <a:t>a        // </a:t>
            </a:r>
            <a:r>
              <a:rPr lang="ko-KR" altLang="en-US" dirty="0"/>
              <a:t>마지막 값이 변수에 할당된다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} else {</a:t>
            </a:r>
          </a:p>
          <a:p>
            <a:pPr lvl="2"/>
            <a:r>
              <a:rPr lang="en-US" altLang="ko-KR" dirty="0"/>
              <a:t>b       // </a:t>
            </a:r>
            <a:r>
              <a:rPr lang="ko-KR" altLang="en-US" dirty="0"/>
              <a:t>마지막 값이 변수에 할당된다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}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3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3843D-A2BC-8322-0B50-9435BC12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4843E-F88B-5C0D-6266-535C89E1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when(</a:t>
            </a:r>
            <a:r>
              <a:rPr lang="ko-KR" altLang="en-US" dirty="0"/>
              <a:t>파라미터</a:t>
            </a:r>
            <a:r>
              <a:rPr lang="en-US" altLang="ko-KR" dirty="0"/>
              <a:t>) {</a:t>
            </a:r>
          </a:p>
          <a:p>
            <a:pPr lvl="2"/>
            <a:r>
              <a:rPr lang="ko-KR" altLang="en-US" dirty="0" err="1"/>
              <a:t>비교값</a:t>
            </a:r>
            <a:r>
              <a:rPr lang="en-US" altLang="ko-KR" dirty="0"/>
              <a:t>1 -&gt; {  </a:t>
            </a:r>
            <a:r>
              <a:rPr lang="ko-KR" altLang="en-US" dirty="0"/>
              <a:t>파라미터와 </a:t>
            </a:r>
            <a:r>
              <a:rPr lang="ko-KR" altLang="en-US" dirty="0" err="1"/>
              <a:t>비교값</a:t>
            </a:r>
            <a:r>
              <a:rPr lang="en-US" altLang="ko-KR" dirty="0"/>
              <a:t>1</a:t>
            </a:r>
            <a:r>
              <a:rPr lang="ko-KR" altLang="en-US" dirty="0"/>
              <a:t>이 같을 때 실행하는 문 </a:t>
            </a:r>
            <a:r>
              <a:rPr lang="en-US" altLang="ko-KR" dirty="0"/>
              <a:t>}</a:t>
            </a:r>
          </a:p>
          <a:p>
            <a:pPr lvl="2"/>
            <a:r>
              <a:rPr lang="ko-KR" altLang="en-US" dirty="0" err="1"/>
              <a:t>비교값</a:t>
            </a:r>
            <a:r>
              <a:rPr lang="en-US" altLang="ko-KR" dirty="0"/>
              <a:t>2 -&gt; {  </a:t>
            </a:r>
            <a:r>
              <a:rPr lang="ko-KR" altLang="en-US" dirty="0"/>
              <a:t>파라미터와 </a:t>
            </a:r>
            <a:r>
              <a:rPr lang="ko-KR" altLang="en-US" dirty="0" err="1"/>
              <a:t>비교값</a:t>
            </a:r>
            <a:r>
              <a:rPr lang="en-US" altLang="ko-KR" dirty="0"/>
              <a:t>2</a:t>
            </a:r>
            <a:r>
              <a:rPr lang="ko-KR" altLang="en-US" dirty="0"/>
              <a:t>이 같을 때 실행하는 문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…</a:t>
            </a:r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{ </a:t>
            </a:r>
            <a:r>
              <a:rPr lang="ko-KR" altLang="en-US" dirty="0"/>
              <a:t>위의 조건에서 모두 일치하지 않을 때 실행하는 문 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ko-KR" altLang="en-US" dirty="0" err="1"/>
              <a:t>비교값은</a:t>
            </a:r>
            <a:r>
              <a:rPr lang="ko-KR" altLang="en-US" dirty="0"/>
              <a:t> 콤마로 구분하여 여러 값을 나열 가능</a:t>
            </a:r>
            <a:endParaRPr lang="en-US" altLang="ko-KR" dirty="0"/>
          </a:p>
          <a:p>
            <a:pPr lvl="1"/>
            <a:r>
              <a:rPr lang="ko-KR" altLang="en-US" dirty="0" err="1"/>
              <a:t>비교값은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값</a:t>
            </a:r>
            <a:r>
              <a:rPr lang="en-US" altLang="ko-KR" dirty="0"/>
              <a:t>1..</a:t>
            </a:r>
            <a:r>
              <a:rPr lang="ko-KR" altLang="en-US" dirty="0"/>
              <a:t>값</a:t>
            </a:r>
            <a:r>
              <a:rPr lang="en-US" altLang="ko-KR" dirty="0"/>
              <a:t>2 </a:t>
            </a:r>
            <a:r>
              <a:rPr lang="ko-KR" altLang="en-US" dirty="0"/>
              <a:t>형식으로 범위 지정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31705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985</TotalTime>
  <Words>3193</Words>
  <Application>Microsoft Office PowerPoint</Application>
  <PresentationFormat>와이드스크린</PresentationFormat>
  <Paragraphs>475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?</vt:lpstr>
      <vt:lpstr>Arial</vt:lpstr>
      <vt:lpstr>Candara</vt:lpstr>
      <vt:lpstr>Corbel</vt:lpstr>
      <vt:lpstr>Wingdings 3</vt:lpstr>
      <vt:lpstr>New_Education02</vt:lpstr>
      <vt:lpstr>03 코틀린 기본 문법</vt:lpstr>
      <vt:lpstr>코딩 준비하기</vt:lpstr>
      <vt:lpstr>PowerPoint 프레젠테이션</vt:lpstr>
      <vt:lpstr>코틀린 변수</vt:lpstr>
      <vt:lpstr>PowerPoint 프레젠테이션</vt:lpstr>
      <vt:lpstr>조건문</vt:lpstr>
      <vt:lpstr>PowerPoint 프레젠테이션</vt:lpstr>
      <vt:lpstr>PowerPoint 프레젠테이션</vt:lpstr>
      <vt:lpstr>PowerPoint 프레젠테이션</vt:lpstr>
      <vt:lpstr>PowerPoint 프레젠테이션</vt:lpstr>
      <vt:lpstr>배열과 컬렉션(Collection)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반복문</vt:lpstr>
      <vt:lpstr>PowerPoint 프레젠테이션</vt:lpstr>
      <vt:lpstr>PowerPoint 프레젠테이션</vt:lpstr>
      <vt:lpstr>PowerPoint 프레젠테이션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코틀린 기본 문법</dc:title>
  <dc:creator>병렬 이</dc:creator>
  <cp:lastModifiedBy>병렬 이</cp:lastModifiedBy>
  <cp:revision>16</cp:revision>
  <dcterms:created xsi:type="dcterms:W3CDTF">2024-03-27T09:06:22Z</dcterms:created>
  <dcterms:modified xsi:type="dcterms:W3CDTF">2024-04-17T13:15:14Z</dcterms:modified>
</cp:coreProperties>
</file>