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307" r:id="rId5"/>
    <p:sldId id="308" r:id="rId6"/>
    <p:sldId id="318" r:id="rId7"/>
    <p:sldId id="315" r:id="rId8"/>
    <p:sldId id="319" r:id="rId9"/>
    <p:sldId id="304" r:id="rId10"/>
    <p:sldId id="306" r:id="rId11"/>
    <p:sldId id="260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  <p:embeddedFont>
      <p:font typeface="Abadi" panose="020B0604020104020204" pitchFamily="34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EC4036"/>
    <a:srgbClr val="990000"/>
    <a:srgbClr val="A21818"/>
    <a:srgbClr val="FF6600"/>
    <a:srgbClr val="E20000"/>
    <a:srgbClr val="D00000"/>
    <a:srgbClr val="745950"/>
    <a:srgbClr val="F6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5" autoAdjust="0"/>
    <p:restoredTop sz="94660"/>
  </p:normalViewPr>
  <p:slideViewPr>
    <p:cSldViewPr>
      <p:cViewPr varScale="1">
        <p:scale>
          <a:sx n="63" d="100"/>
          <a:sy n="63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7E575-042A-4F75-8D24-5E8A217AF201}" type="datetimeFigureOut">
              <a:rPr lang="ko-KR" altLang="en-US" smtClean="0"/>
              <a:t>2019-04-22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D502B-7B24-427D-90BA-C63FD69D9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13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9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15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3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94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7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40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무료서식\02\표지.jp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80950" y="1628800"/>
            <a:ext cx="7772400" cy="745082"/>
          </a:xfrm>
        </p:spPr>
        <p:txBody>
          <a:bodyPr vert="horz" lIns="91440" tIns="45720" rIns="91440" bIns="45720" rtlCol="0" anchor="ctr">
            <a:normAutofit fontScale="90000"/>
            <a:scene3d>
              <a:camera prst="orthographicFront"/>
              <a:lightRig rig="threePt" dir="t"/>
            </a:scene3d>
            <a:sp3d contourW="38100">
              <a:bevelT w="0"/>
              <a:contourClr>
                <a:schemeClr val="bg1"/>
              </a:contourClr>
            </a:sp3d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900" b="1" kern="1200" dirty="0" smtClean="0">
                <a:solidFill>
                  <a:srgbClr val="C00000"/>
                </a:solidFill>
                <a:effectLst>
                  <a:outerShdw blurRad="50800" dist="38100" dir="5400000" sx="102000" sy="102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TOP SECRET </a:t>
            </a:r>
            <a:r>
              <a:rPr lang="en-US" altLang="ko-KR" dirty="0" err="1"/>
              <a:t>templet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67544" y="2492896"/>
            <a:ext cx="6400800" cy="432048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contourW="38100">
              <a:bevelT w="0"/>
              <a:contourClr>
                <a:schemeClr val="bg1"/>
              </a:contourClr>
            </a:sp3d>
          </a:bodyPr>
          <a:lstStyle>
            <a:lvl1pPr marL="0" indent="0" algn="l">
              <a:buNone/>
              <a:defRPr sz="2000" b="1">
                <a:solidFill>
                  <a:srgbClr val="292929"/>
                </a:solidFill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2012.00.00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3051" y="406400"/>
            <a:ext cx="8288215" cy="533400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>
              <a:defRPr lang="ko-KR" altLang="en-US" sz="2585" b="1" kern="12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>
              <a:defRPr lang="ko-KR" altLang="en-US" sz="2585" b="1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8791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075" y="169590"/>
            <a:ext cx="7714381" cy="562074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022920" y="980729"/>
            <a:ext cx="7509520" cy="576063"/>
          </a:xfr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>
              <a:bevelT w="0"/>
              <a:contourClr>
                <a:schemeClr val="bg1"/>
              </a:contourClr>
            </a:sp3d>
          </a:bodyPr>
          <a:lstStyle>
            <a:lvl1pPr algn="l" defTabSz="914400" rtl="0" eaLnBrk="1" latinLnBrk="1" hangingPunct="1">
              <a:spcBef>
                <a:spcPct val="0"/>
              </a:spcBef>
              <a:buSzPct val="110000"/>
              <a:buFontTx/>
              <a:buBlip>
                <a:blip r:embed="rId2"/>
              </a:buBlip>
              <a:defRPr lang="ko-KR" altLang="en-US" sz="2800" b="1" kern="1200" baseline="0" dirty="0" smtClean="0">
                <a:solidFill>
                  <a:srgbClr val="E20000"/>
                </a:solidFill>
                <a:effectLst/>
                <a:latin typeface="+mj-lt"/>
                <a:ea typeface="+mj-ea"/>
                <a:cs typeface="+mj-cs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강조 문장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1123503" y="1556792"/>
            <a:ext cx="7509520" cy="3600400"/>
          </a:xfrm>
        </p:spPr>
        <p:txBody>
          <a:bodyPr>
            <a:normAutofit/>
          </a:bodyPr>
          <a:lstStyle>
            <a:lvl1pPr marL="180975" indent="-180975">
              <a:buFontTx/>
              <a:buBlip>
                <a:blip r:embed="rId3"/>
              </a:buBlip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4373313" cy="615553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algn="l">
              <a:defRPr lang="ko-KR" altLang="en-US" sz="3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97F9F-F960-439B-8885-EF56389AE143}" type="datetimeFigureOut">
              <a:rPr lang="ko-KR" altLang="en-US" smtClean="0"/>
              <a:pPr/>
              <a:t>2019-04-22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5EB6EB-3A3C-405F-8BB6-AD32ECA64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무료서식\02\마스터.jpg"/>
          <p:cNvPicPr>
            <a:picLocks noChangeAspect="1" noChangeArrowheads="1"/>
          </p:cNvPicPr>
          <p:nvPr userDrawn="1"/>
        </p:nvPicPr>
        <p:blipFill>
          <a:blip r:embed="rId14" cstate="print"/>
          <a:stretch>
            <a:fillRect/>
          </a:stretch>
        </p:blipFill>
        <p:spPr bwMode="auto">
          <a:xfrm>
            <a:off x="0" y="-1"/>
            <a:ext cx="9144000" cy="6858000"/>
          </a:xfrm>
          <a:prstGeom prst="rect">
            <a:avLst/>
          </a:prstGeom>
          <a:noFill/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95536" y="1628800"/>
            <a:ext cx="55971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텐서플로</a:t>
            </a:r>
            <a:r>
              <a:rPr lang="ko-KR" altLang="en-US" sz="2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언어표현 수치화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데이터 매칭에 대한 연구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8487" y="5720618"/>
            <a:ext cx="3169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202020204" pitchFamily="34" charset="0"/>
                <a:ea typeface="나눔바른고딕" panose="020B0603020101020101" pitchFamily="50" charset="-127"/>
              </a:rPr>
              <a:t>20170269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202020204" pitchFamily="34" charset="0"/>
                <a:ea typeface="나눔바른고딕" panose="020B0603020101020101" pitchFamily="50" charset="-127"/>
              </a:rPr>
              <a:t>김은진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202020204" pitchFamily="34" charset="0"/>
                <a:ea typeface="나눔바른고딕" panose="020B0603020101020101" pitchFamily="50" charset="-127"/>
              </a:rPr>
              <a:t> 20170273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202020204" pitchFamily="34" charset="0"/>
                <a:ea typeface="나눔바른고딕" panose="020B0603020101020101" pitchFamily="50" charset="-127"/>
              </a:rPr>
              <a:t>김지혜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badi" panose="020B0604020202020204" pitchFamily="34" charset="0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202020204" pitchFamily="34" charset="0"/>
                <a:ea typeface="나눔바른고딕" panose="020B0603020101020101" pitchFamily="50" charset="-127"/>
              </a:rPr>
              <a:t>20170275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202020204" pitchFamily="34" charset="0"/>
                <a:ea typeface="나눔바른고딕" panose="020B0603020101020101" pitchFamily="50" charset="-127"/>
              </a:rPr>
              <a:t>김치훈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202020204" pitchFamily="34" charset="0"/>
                <a:ea typeface="나눔바른고딕" panose="020B0603020101020101" pitchFamily="50" charset="-127"/>
              </a:rPr>
              <a:t> 20170295 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202020204" pitchFamily="34" charset="0"/>
                <a:ea typeface="나눔바른고딕" panose="020B0603020101020101" pitchFamily="50" charset="-127"/>
              </a:rPr>
              <a:t>배채은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badi" panose="020B0604020202020204" pitchFamily="34" charset="0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>
          <a:xfrm>
            <a:off x="3132006" y="2386695"/>
            <a:ext cx="2595920" cy="2595920"/>
          </a:xfrm>
          <a:prstGeom prst="ellipse">
            <a:avLst/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 spc="-65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9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2483768" y="2882338"/>
            <a:ext cx="1196202" cy="119620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영화평</a:t>
            </a:r>
            <a:endParaRPr lang="en-US" altLang="ko-KR" sz="1662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244516" y="2819706"/>
            <a:ext cx="1196202" cy="1196201"/>
          </a:xfrm>
          <a:prstGeom prst="ellipse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음악평</a:t>
            </a:r>
            <a:endParaRPr lang="en-US" altLang="ko-KR" sz="1662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010775" y="4140277"/>
            <a:ext cx="1196202" cy="1196201"/>
          </a:xfrm>
          <a:prstGeom prst="ellipse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쇼핑후기</a:t>
            </a:r>
            <a:endParaRPr lang="en-US" altLang="ko-KR" sz="1662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68452" y="4135078"/>
            <a:ext cx="1196202" cy="1196201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1662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ETC..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4358886" cy="615553"/>
          </a:xfrm>
        </p:spPr>
        <p:txBody>
          <a:bodyPr/>
          <a:lstStyle/>
          <a:p>
            <a:r>
              <a:rPr lang="ko-KR" altLang="en-US" dirty="0"/>
              <a:t>기대효과</a:t>
            </a:r>
            <a:r>
              <a:rPr lang="en-US" altLang="ko-KR" dirty="0"/>
              <a:t> – </a:t>
            </a:r>
            <a:r>
              <a:rPr lang="ko-KR" altLang="en-US" dirty="0"/>
              <a:t>상용범위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20503B4-F3B4-4C2F-BA09-428FF3E25B82}"/>
              </a:ext>
            </a:extLst>
          </p:cNvPr>
          <p:cNvSpPr/>
          <p:nvPr/>
        </p:nvSpPr>
        <p:spPr>
          <a:xfrm>
            <a:off x="3804356" y="1772816"/>
            <a:ext cx="1196202" cy="1196201"/>
          </a:xfrm>
          <a:prstGeom prst="ellipse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spc="-6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강의평</a:t>
            </a:r>
            <a:endParaRPr lang="en-US" altLang="ko-KR" sz="1662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39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무료서식\02\엔딩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936777" y="2138114"/>
            <a:ext cx="327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9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4400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99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77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무료서식\02\목차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108520" y="0"/>
            <a:ext cx="9144000" cy="6858000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1336" y="1024920"/>
            <a:ext cx="1329210" cy="707886"/>
          </a:xfr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99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목  차</a:t>
            </a:r>
          </a:p>
        </p:txBody>
      </p:sp>
      <p:sp>
        <p:nvSpPr>
          <p:cNvPr id="14" name="내용 개체 틀 5"/>
          <p:cNvSpPr>
            <a:spLocks noGrp="1"/>
          </p:cNvSpPr>
          <p:nvPr>
            <p:ph idx="4294967295"/>
          </p:nvPr>
        </p:nvSpPr>
        <p:spPr>
          <a:xfrm>
            <a:off x="2598738" y="4207792"/>
            <a:ext cx="1415772" cy="461665"/>
          </a:xfr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</a:p>
        </p:txBody>
      </p:sp>
      <p:sp>
        <p:nvSpPr>
          <p:cNvPr id="13" name="내용 개체 틀 5"/>
          <p:cNvSpPr>
            <a:spLocks noGrp="1"/>
          </p:cNvSpPr>
          <p:nvPr>
            <p:ph idx="4294967295"/>
          </p:nvPr>
        </p:nvSpPr>
        <p:spPr>
          <a:xfrm>
            <a:off x="2598738" y="3458492"/>
            <a:ext cx="2637260" cy="461665"/>
          </a:xfr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구동 예시</a:t>
            </a:r>
          </a:p>
        </p:txBody>
      </p:sp>
      <p:sp>
        <p:nvSpPr>
          <p:cNvPr id="12" name="내용 개체 틀 5"/>
          <p:cNvSpPr>
            <a:spLocks noGrp="1"/>
          </p:cNvSpPr>
          <p:nvPr>
            <p:ph idx="4294967295"/>
          </p:nvPr>
        </p:nvSpPr>
        <p:spPr>
          <a:xfrm>
            <a:off x="2598738" y="2718717"/>
            <a:ext cx="1524776" cy="461665"/>
          </a:xfr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과정</a:t>
            </a:r>
          </a:p>
        </p:txBody>
      </p:sp>
      <p:sp>
        <p:nvSpPr>
          <p:cNvPr id="9" name="내용 개체 틀 5"/>
          <p:cNvSpPr>
            <a:spLocks noGrp="1"/>
          </p:cNvSpPr>
          <p:nvPr>
            <p:ph idx="4294967295"/>
          </p:nvPr>
        </p:nvSpPr>
        <p:spPr>
          <a:xfrm>
            <a:off x="2598738" y="1971005"/>
            <a:ext cx="1524776" cy="461665"/>
          </a:xfr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배경</a:t>
            </a:r>
          </a:p>
        </p:txBody>
      </p:sp>
      <p:pic>
        <p:nvPicPr>
          <p:cNvPr id="3075" name="Picture 3" descr="D:\무료서식\02\obj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95532"/>
            <a:ext cx="1018982" cy="915198"/>
          </a:xfrm>
          <a:prstGeom prst="rect">
            <a:avLst/>
          </a:prstGeom>
          <a:noFill/>
        </p:spPr>
      </p:pic>
      <p:pic>
        <p:nvPicPr>
          <p:cNvPr id="6" name="Picture 3" descr="D:\무료서식\02\obj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539615"/>
            <a:ext cx="1018982" cy="915198"/>
          </a:xfrm>
          <a:prstGeom prst="rect">
            <a:avLst/>
          </a:prstGeom>
          <a:noFill/>
        </p:spPr>
      </p:pic>
      <p:pic>
        <p:nvPicPr>
          <p:cNvPr id="7" name="Picture 3" descr="D:\무료서식\02\obj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283698"/>
            <a:ext cx="1018982" cy="915198"/>
          </a:xfrm>
          <a:prstGeom prst="rect">
            <a:avLst/>
          </a:prstGeom>
          <a:noFill/>
        </p:spPr>
      </p:pic>
      <p:pic>
        <p:nvPicPr>
          <p:cNvPr id="8" name="Picture 3" descr="D:\무료서식\02\obj-bi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4027780"/>
            <a:ext cx="1018982" cy="915198"/>
          </a:xfrm>
          <a:prstGeom prst="rect">
            <a:avLst/>
          </a:prstGeom>
          <a:noFill/>
        </p:spPr>
      </p:pic>
      <p:sp>
        <p:nvSpPr>
          <p:cNvPr id="18" name="내용 개체 틀 5"/>
          <p:cNvSpPr>
            <a:spLocks noGrp="1"/>
          </p:cNvSpPr>
          <p:nvPr>
            <p:ph idx="4294967295"/>
          </p:nvPr>
        </p:nvSpPr>
        <p:spPr>
          <a:xfrm>
            <a:off x="1822731" y="4242717"/>
            <a:ext cx="364202" cy="461665"/>
          </a:xfr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내용 개체 틀 5"/>
          <p:cNvSpPr>
            <a:spLocks noGrp="1"/>
          </p:cNvSpPr>
          <p:nvPr>
            <p:ph idx="4294967295"/>
          </p:nvPr>
        </p:nvSpPr>
        <p:spPr>
          <a:xfrm>
            <a:off x="1822731" y="3502942"/>
            <a:ext cx="364202" cy="461665"/>
          </a:xfr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내용 개체 틀 5"/>
          <p:cNvSpPr>
            <a:spLocks noGrp="1"/>
          </p:cNvSpPr>
          <p:nvPr>
            <p:ph idx="4294967295"/>
          </p:nvPr>
        </p:nvSpPr>
        <p:spPr>
          <a:xfrm>
            <a:off x="1822731" y="2748880"/>
            <a:ext cx="364202" cy="461665"/>
          </a:xfr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내용 개체 틀 5"/>
          <p:cNvSpPr>
            <a:spLocks noGrp="1"/>
          </p:cNvSpPr>
          <p:nvPr>
            <p:ph idx="4294967295"/>
          </p:nvPr>
        </p:nvSpPr>
        <p:spPr>
          <a:xfrm>
            <a:off x="1822731" y="1999580"/>
            <a:ext cx="364202" cy="461665"/>
          </a:xfr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944DCE-56FA-4E71-A07B-972EC8E27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7685117" cy="276164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45A8CF0C-6519-443E-831E-618172987FF2}"/>
              </a:ext>
            </a:extLst>
          </p:cNvPr>
          <p:cNvSpPr txBox="1">
            <a:spLocks/>
          </p:cNvSpPr>
          <p:nvPr/>
        </p:nvSpPr>
        <p:spPr>
          <a:xfrm>
            <a:off x="1059091" y="116632"/>
            <a:ext cx="1928733" cy="61555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/>
              </a:rPr>
              <a:t>연구배경</a:t>
            </a:r>
          </a:p>
        </p:txBody>
      </p:sp>
    </p:spTree>
    <p:extLst>
      <p:ext uri="{BB962C8B-B14F-4D97-AF65-F5344CB8AC3E}">
        <p14:creationId xmlns:p14="http://schemas.microsoft.com/office/powerpoint/2010/main" val="360310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156918" y="3672062"/>
            <a:ext cx="1398858" cy="2188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907" indent="-109907" latinLnBrk="0">
              <a:spcBef>
                <a:spcPts val="554"/>
              </a:spcBef>
              <a:buFont typeface="Arial" panose="020B0604020202020204" pitchFamily="34" charset="0"/>
              <a:buChar char="•"/>
              <a:tabLst>
                <a:tab pos="65944" algn="l"/>
                <a:tab pos="101115" algn="l"/>
              </a:tabLst>
            </a:pPr>
            <a:r>
              <a:rPr lang="ko-KR" altLang="en-US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대량의 데이터 수집</a:t>
            </a:r>
            <a:endParaRPr lang="en-US" altLang="ko-KR" spc="-2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71976" y="2850802"/>
            <a:ext cx="1124659" cy="1124658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385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</a:t>
            </a:r>
            <a:r>
              <a:rPr lang="ko-KR" altLang="en-US" sz="1385" b="1" spc="-6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크롤링</a:t>
            </a:r>
            <a:endParaRPr lang="en-US" altLang="ko-KR" sz="1385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6852116" y="2850802"/>
            <a:ext cx="1124659" cy="1124658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Matching!</a:t>
            </a:r>
            <a:endParaRPr lang="ko-KR" altLang="en-US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2301796" y="3360237"/>
            <a:ext cx="122717" cy="105789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 spc="-65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5400000">
            <a:off x="3751926" y="3360237"/>
            <a:ext cx="122717" cy="105789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 spc="-65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이등변 삼각형 19"/>
          <p:cNvSpPr/>
          <p:nvPr/>
        </p:nvSpPr>
        <p:spPr>
          <a:xfrm rot="5400000">
            <a:off x="5202057" y="3360237"/>
            <a:ext cx="122717" cy="105789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rot="5400000">
            <a:off x="6652188" y="3360237"/>
            <a:ext cx="122717" cy="105789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E839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97078" y="3692159"/>
            <a:ext cx="1398858" cy="2188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907" indent="-109907" latinLnBrk="0">
              <a:spcBef>
                <a:spcPts val="554"/>
              </a:spcBef>
              <a:buFont typeface="Arial" panose="020B0604020202020204" pitchFamily="34" charset="0"/>
              <a:buChar char="•"/>
              <a:tabLst>
                <a:tab pos="65944" algn="l"/>
                <a:tab pos="101115" algn="l"/>
              </a:tabLst>
            </a:pPr>
            <a:r>
              <a:rPr lang="ko-KR" altLang="en-US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관리</a:t>
            </a:r>
            <a:endParaRPr lang="en-US" altLang="ko-KR" spc="-2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09246" y="3672062"/>
            <a:ext cx="1398858" cy="2188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907" indent="-109907" latinLnBrk="0">
              <a:spcBef>
                <a:spcPts val="554"/>
              </a:spcBef>
              <a:buFont typeface="Arial" panose="020B0604020202020204" pitchFamily="34" charset="0"/>
              <a:buChar char="•"/>
              <a:tabLst>
                <a:tab pos="65944" algn="l"/>
                <a:tab pos="101115" algn="l"/>
              </a:tabLst>
            </a:pPr>
            <a:r>
              <a:rPr lang="ko-KR" altLang="en-US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</a:t>
            </a:r>
            <a:endParaRPr lang="en-US" altLang="ko-KR" spc="-2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05390" y="3672062"/>
            <a:ext cx="1398858" cy="2188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907" indent="-109907" latinLnBrk="0">
              <a:spcBef>
                <a:spcPts val="554"/>
              </a:spcBef>
              <a:buFont typeface="Arial" panose="020B0604020202020204" pitchFamily="34" charset="0"/>
              <a:buChar char="•"/>
              <a:tabLst>
                <a:tab pos="65944" algn="l"/>
                <a:tab pos="101115" algn="l"/>
              </a:tabLst>
            </a:pPr>
            <a:r>
              <a:rPr lang="ko-KR" altLang="en-US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패턴 분석</a:t>
            </a:r>
            <a:endParaRPr lang="en-US" altLang="ko-KR" spc="-28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20272" y="3672063"/>
            <a:ext cx="1398858" cy="2188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9907" indent="-109907" latinLnBrk="0">
              <a:spcBef>
                <a:spcPts val="554"/>
              </a:spcBef>
              <a:buFont typeface="Arial" panose="020B0604020202020204" pitchFamily="34" charset="0"/>
              <a:buChar char="•"/>
              <a:tabLst>
                <a:tab pos="65944" algn="l"/>
                <a:tab pos="101115" algn="l"/>
              </a:tabLst>
            </a:pPr>
            <a:r>
              <a:rPr lang="en-US" altLang="ko-KR" spc="-28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1928733" cy="615553"/>
          </a:xfrm>
        </p:spPr>
        <p:txBody>
          <a:bodyPr/>
          <a:lstStyle/>
          <a:p>
            <a:r>
              <a:rPr lang="ko-KR" altLang="en-US" dirty="0"/>
              <a:t>연구과정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80010" y="1912220"/>
            <a:ext cx="4943788" cy="468402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endParaRPr lang="ko-KR" altLang="en-US" sz="2585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1DEF97-A1EC-454F-8B89-8D4ACDD94D6F}"/>
              </a:ext>
            </a:extLst>
          </p:cNvPr>
          <p:cNvSpPr/>
          <p:nvPr/>
        </p:nvSpPr>
        <p:spPr>
          <a:xfrm>
            <a:off x="2555776" y="2880406"/>
            <a:ext cx="1124659" cy="1124658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endParaRPr lang="en-US" altLang="ko-KR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05F12B-2A63-440B-B570-9CE4F9DD0004}"/>
              </a:ext>
            </a:extLst>
          </p:cNvPr>
          <p:cNvSpPr/>
          <p:nvPr/>
        </p:nvSpPr>
        <p:spPr>
          <a:xfrm>
            <a:off x="3995936" y="2852936"/>
            <a:ext cx="1124659" cy="1124658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b="1" spc="-65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konLpy</a:t>
            </a:r>
            <a:endParaRPr lang="en-US" altLang="ko-KR" b="1" spc="-65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C34BB11-20DD-4CCF-ABCF-03F87413B909}"/>
              </a:ext>
            </a:extLst>
          </p:cNvPr>
          <p:cNvSpPr/>
          <p:nvPr/>
        </p:nvSpPr>
        <p:spPr>
          <a:xfrm>
            <a:off x="5436096" y="2852936"/>
            <a:ext cx="1124659" cy="1124658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en-US" altLang="ko-KR" b="1" spc="-65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TensorFlow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8DB059-FBB3-4F59-AD9D-9C3071A83E89}"/>
              </a:ext>
            </a:extLst>
          </p:cNvPr>
          <p:cNvSpPr/>
          <p:nvPr/>
        </p:nvSpPr>
        <p:spPr>
          <a:xfrm>
            <a:off x="755576" y="2057287"/>
            <a:ext cx="7848872" cy="3459945"/>
          </a:xfrm>
          <a:prstGeom prst="bracketPair">
            <a:avLst/>
          </a:prstGeom>
          <a:noFill/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3" grpId="0" animBg="1"/>
      <p:bldP spid="17" grpId="0" animBg="1"/>
      <p:bldP spid="3" grpId="0" animBg="1"/>
      <p:bldP spid="19" grpId="0" animBg="1"/>
      <p:bldP spid="20" grpId="0" animBg="1"/>
      <p:bldP spid="21" grpId="0" animBg="1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2276293" y="2090289"/>
            <a:ext cx="5852200" cy="49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85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한글 및 공백을 제외한 문자 제거 연구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44493" y="1761605"/>
            <a:ext cx="1085529" cy="108552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944493" y="3038944"/>
            <a:ext cx="1085529" cy="108552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944493" y="4316283"/>
            <a:ext cx="1085529" cy="1085526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5" name="이등변 삼각형 114"/>
          <p:cNvSpPr/>
          <p:nvPr/>
        </p:nvSpPr>
        <p:spPr>
          <a:xfrm rot="10800000">
            <a:off x="1432835" y="2896305"/>
            <a:ext cx="108844" cy="93831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276293" y="3379400"/>
            <a:ext cx="5852200" cy="49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85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형태소 나눔</a:t>
            </a: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불용어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제거 연구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276293" y="4588122"/>
            <a:ext cx="5852200" cy="49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85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모델링에 사용할 데이터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완료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이등변 삼각형 119"/>
          <p:cNvSpPr/>
          <p:nvPr/>
        </p:nvSpPr>
        <p:spPr>
          <a:xfrm rot="10800000">
            <a:off x="1432836" y="4180623"/>
            <a:ext cx="108844" cy="93831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4948791" cy="615553"/>
          </a:xfrm>
        </p:spPr>
        <p:txBody>
          <a:bodyPr/>
          <a:lstStyle/>
          <a:p>
            <a:r>
              <a:rPr lang="ko-KR" altLang="en-US" dirty="0"/>
              <a:t>연구과정 </a:t>
            </a:r>
            <a:r>
              <a:rPr lang="en-US" altLang="ko-KR" dirty="0"/>
              <a:t>– </a:t>
            </a:r>
            <a:r>
              <a:rPr lang="ko-KR" altLang="en-US" dirty="0"/>
              <a:t>자연어 처리</a:t>
            </a:r>
          </a:p>
        </p:txBody>
      </p:sp>
    </p:spTree>
    <p:extLst>
      <p:ext uri="{BB962C8B-B14F-4D97-AF65-F5344CB8AC3E}">
        <p14:creationId xmlns:p14="http://schemas.microsoft.com/office/powerpoint/2010/main" val="822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01" grpId="0" animBg="1"/>
      <p:bldP spid="113" grpId="0" animBg="1"/>
      <p:bldP spid="114" grpId="0" animBg="1"/>
      <p:bldP spid="115" grpId="0" animBg="1"/>
      <p:bldP spid="118" grpId="0"/>
      <p:bldP spid="119" grpId="0"/>
      <p:bldP spid="1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/>
        </p:nvSpPr>
        <p:spPr>
          <a:xfrm>
            <a:off x="2276293" y="2090289"/>
            <a:ext cx="5852200" cy="49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85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en-US" altLang="ko-KR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Train_data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모델 구축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44493" y="1761605"/>
            <a:ext cx="1085529" cy="108552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944493" y="3038944"/>
            <a:ext cx="1085529" cy="1085526"/>
          </a:xfrm>
          <a:prstGeom prst="ellipse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 </a:t>
            </a:r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944493" y="4316283"/>
            <a:ext cx="1085529" cy="1085526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매칭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준비완료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5" name="이등변 삼각형 114"/>
          <p:cNvSpPr/>
          <p:nvPr/>
        </p:nvSpPr>
        <p:spPr>
          <a:xfrm rot="10800000">
            <a:off x="1432835" y="2896305"/>
            <a:ext cx="108844" cy="93831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276293" y="3379400"/>
            <a:ext cx="5852200" cy="49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85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en-US" altLang="ko-KR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Test_data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유사도 검증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276293" y="4588122"/>
            <a:ext cx="5852200" cy="494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5" indent="-171455" latinLnBrk="0">
              <a:spcBef>
                <a:spcPts val="185"/>
              </a:spcBef>
              <a:buFont typeface="Arial" panose="020B0604020202020204" pitchFamily="34" charset="0"/>
              <a:buChar char="•"/>
              <a:tabLst>
                <a:tab pos="65944" algn="l"/>
                <a:tab pos="105510" algn="l"/>
              </a:tabLst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데이터로 속성 값 도출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E3D4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이등변 삼각형 119"/>
          <p:cNvSpPr/>
          <p:nvPr/>
        </p:nvSpPr>
        <p:spPr>
          <a:xfrm rot="10800000">
            <a:off x="1432836" y="4180623"/>
            <a:ext cx="108844" cy="93831"/>
          </a:xfrm>
          <a:prstGeom prst="triangle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ko-KR" altLang="en-US" sz="1662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21724"/>
            <a:ext cx="3768980" cy="615553"/>
          </a:xfrm>
        </p:spPr>
        <p:txBody>
          <a:bodyPr/>
          <a:lstStyle/>
          <a:p>
            <a:r>
              <a:rPr lang="ko-KR" altLang="en-US" dirty="0"/>
              <a:t>연구과정 </a:t>
            </a:r>
            <a:r>
              <a:rPr lang="en-US" altLang="ko-KR" dirty="0"/>
              <a:t>– </a:t>
            </a:r>
            <a:r>
              <a:rPr lang="ko-KR" altLang="en-US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9522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01" grpId="0" animBg="1"/>
      <p:bldP spid="113" grpId="0" animBg="1"/>
      <p:bldP spid="114" grpId="0" animBg="1"/>
      <p:bldP spid="115" grpId="0" animBg="1"/>
      <p:bldP spid="118" grpId="0"/>
      <p:bldP spid="119" grpId="0"/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62858" y="121724"/>
            <a:ext cx="1928733" cy="615553"/>
          </a:xfrm>
        </p:spPr>
        <p:txBody>
          <a:bodyPr/>
          <a:lstStyle/>
          <a:p>
            <a:r>
              <a:rPr lang="ko-KR" altLang="en-US" dirty="0"/>
              <a:t>연구과정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9BEBEC-A1E8-4146-99E7-27B93016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78" y="984011"/>
            <a:ext cx="6422998" cy="503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B373588E-07BA-475A-A7F8-606C6479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858" y="121724"/>
            <a:ext cx="3544560" cy="615553"/>
          </a:xfrm>
        </p:spPr>
        <p:txBody>
          <a:bodyPr/>
          <a:lstStyle/>
          <a:p>
            <a:r>
              <a:rPr lang="ko-KR" altLang="en-US" dirty="0"/>
              <a:t>사용자 구동 예시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E21684-0322-430E-BBB0-EB11F1D5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91" y="1340768"/>
            <a:ext cx="702305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4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810" y="2535703"/>
            <a:ext cx="2288550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 시작</a:t>
            </a:r>
            <a:endParaRPr lang="en-US" altLang="ko-KR" sz="166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51232" y="2535703"/>
            <a:ext cx="2288550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중요도 선택</a:t>
            </a:r>
            <a:endParaRPr lang="en-US" altLang="ko-KR" sz="166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35966" y="2535703"/>
            <a:ext cx="2288550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매칭 완료</a:t>
            </a:r>
            <a:r>
              <a:rPr lang="en-US" altLang="ko-KR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66498" y="5658535"/>
            <a:ext cx="2288550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29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51232" y="5658535"/>
            <a:ext cx="2288550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477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35966" y="5658535"/>
            <a:ext cx="2288550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477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80010" y="1737036"/>
            <a:ext cx="4943788" cy="468402"/>
          </a:xfrm>
          <a:prstGeom prst="rect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 구동 예시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2858" y="116632"/>
            <a:ext cx="3544560" cy="615553"/>
          </a:xfrm>
        </p:spPr>
        <p:txBody>
          <a:bodyPr/>
          <a:lstStyle/>
          <a:p>
            <a:r>
              <a:rPr lang="ko-KR" altLang="en-US" dirty="0"/>
              <a:t>사용자 구동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9290F-C7AF-47EE-9343-DC68C5D9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951596"/>
            <a:ext cx="1504950" cy="2619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F5D819-5834-4B2E-A8D1-18D135E6B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237" y="2922231"/>
            <a:ext cx="1533525" cy="2638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9636E7-A211-4326-854E-D3F248A51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202" y="2922231"/>
            <a:ext cx="1581150" cy="26289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C05FE6-330D-45F7-9EEE-F3608F35B2AA}"/>
              </a:ext>
            </a:extLst>
          </p:cNvPr>
          <p:cNvSpPr/>
          <p:nvPr/>
        </p:nvSpPr>
        <p:spPr>
          <a:xfrm>
            <a:off x="1037676" y="2535703"/>
            <a:ext cx="2288550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 시작</a:t>
            </a:r>
            <a:endParaRPr lang="en-US" altLang="ko-KR" sz="166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778A36-5E14-478E-9E2A-3AADF925E3C4}"/>
              </a:ext>
            </a:extLst>
          </p:cNvPr>
          <p:cNvSpPr/>
          <p:nvPr/>
        </p:nvSpPr>
        <p:spPr>
          <a:xfrm>
            <a:off x="3474098" y="2535703"/>
            <a:ext cx="2288550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중요도 선택</a:t>
            </a:r>
            <a:endParaRPr lang="en-US" altLang="ko-KR" sz="166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F90D81-6E9C-4610-884B-0ADBFFC513A0}"/>
              </a:ext>
            </a:extLst>
          </p:cNvPr>
          <p:cNvSpPr/>
          <p:nvPr/>
        </p:nvSpPr>
        <p:spPr>
          <a:xfrm>
            <a:off x="5858832" y="2535703"/>
            <a:ext cx="2288550" cy="334844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매칭 완료</a:t>
            </a:r>
            <a:r>
              <a:rPr lang="en-US" altLang="ko-KR" sz="1662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C0B541E-15DC-4EAD-8D72-1BF5D4268EBF}"/>
              </a:ext>
            </a:extLst>
          </p:cNvPr>
          <p:cNvSpPr/>
          <p:nvPr/>
        </p:nvSpPr>
        <p:spPr>
          <a:xfrm>
            <a:off x="1089364" y="5658535"/>
            <a:ext cx="2288550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292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CCDCD5-201E-42FF-A72C-79A210D534AE}"/>
              </a:ext>
            </a:extLst>
          </p:cNvPr>
          <p:cNvSpPr/>
          <p:nvPr/>
        </p:nvSpPr>
        <p:spPr>
          <a:xfrm>
            <a:off x="3474098" y="5658535"/>
            <a:ext cx="2288550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477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7760A4-B22B-417F-B7CE-AB4632961843}"/>
              </a:ext>
            </a:extLst>
          </p:cNvPr>
          <p:cNvSpPr/>
          <p:nvPr/>
        </p:nvSpPr>
        <p:spPr>
          <a:xfrm>
            <a:off x="5858832" y="5658535"/>
            <a:ext cx="2288550" cy="42202"/>
          </a:xfrm>
          <a:prstGeom prst="rect">
            <a:avLst/>
          </a:prstGeom>
          <a:solidFill>
            <a:srgbClr val="3E3D43"/>
          </a:solidFill>
          <a:ln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endParaRPr lang="en-US" altLang="ko-KR" sz="1477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C5A0B5C-D2E7-4E68-BDC7-BAC349FEA4F6}"/>
              </a:ext>
            </a:extLst>
          </p:cNvPr>
          <p:cNvSpPr/>
          <p:nvPr/>
        </p:nvSpPr>
        <p:spPr>
          <a:xfrm>
            <a:off x="2102876" y="1737036"/>
            <a:ext cx="4943788" cy="468402"/>
          </a:xfrm>
          <a:prstGeom prst="rect">
            <a:avLst/>
          </a:prstGeom>
          <a:solidFill>
            <a:srgbClr val="A2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85"/>
              </a:spcBef>
              <a:tabLst>
                <a:tab pos="65944" algn="l"/>
                <a:tab pos="105510" algn="l"/>
              </a:tabLst>
            </a:pPr>
            <a:r>
              <a:rPr lang="ko-KR" altLang="en-US" sz="2585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 구동 예시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20FB089-1DDC-4228-978C-BC69CBF9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14" y="2951596"/>
            <a:ext cx="1504950" cy="26193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1A9BD9D-99DD-438C-8D9B-81DC9D23D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103" y="2922231"/>
            <a:ext cx="1533525" cy="26384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E8B2035-1E01-471B-A1CE-6BFAA23AF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068" y="2922231"/>
            <a:ext cx="15811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159</Words>
  <Application>Microsoft Office PowerPoint</Application>
  <PresentationFormat>화면 슬라이드 쇼(4:3)</PresentationFormat>
  <Paragraphs>69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맑은 고딕</vt:lpstr>
      <vt:lpstr>Abadi</vt:lpstr>
      <vt:lpstr>나눔바른고딕</vt:lpstr>
      <vt:lpstr>Office 테마</vt:lpstr>
      <vt:lpstr>PowerPoint 프레젠테이션</vt:lpstr>
      <vt:lpstr>목  차</vt:lpstr>
      <vt:lpstr>PowerPoint 프레젠테이션</vt:lpstr>
      <vt:lpstr>연구과정</vt:lpstr>
      <vt:lpstr>연구과정 – 자연어 처리</vt:lpstr>
      <vt:lpstr>연구과정 – 모델링</vt:lpstr>
      <vt:lpstr>연구과정</vt:lpstr>
      <vt:lpstr>사용자 구동 예시</vt:lpstr>
      <vt:lpstr>사용자 구동 예시</vt:lpstr>
      <vt:lpstr>기대효과 – 상용범위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kwon</dc:creator>
  <cp:lastModifiedBy>kim jihye</cp:lastModifiedBy>
  <cp:revision>67</cp:revision>
  <dcterms:created xsi:type="dcterms:W3CDTF">2011-12-20T05:38:13Z</dcterms:created>
  <dcterms:modified xsi:type="dcterms:W3CDTF">2019-04-22T07:56:07Z</dcterms:modified>
</cp:coreProperties>
</file>