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78" r:id="rId2"/>
    <p:sldId id="294" r:id="rId3"/>
    <p:sldId id="336" r:id="rId4"/>
    <p:sldId id="295" r:id="rId5"/>
    <p:sldId id="296" r:id="rId6"/>
    <p:sldId id="297" r:id="rId7"/>
    <p:sldId id="298" r:id="rId8"/>
    <p:sldId id="302" r:id="rId9"/>
    <p:sldId id="303" r:id="rId10"/>
    <p:sldId id="341" r:id="rId11"/>
    <p:sldId id="304" r:id="rId12"/>
    <p:sldId id="273" r:id="rId13"/>
    <p:sldId id="274" r:id="rId14"/>
    <p:sldId id="307" r:id="rId15"/>
    <p:sldId id="276" r:id="rId16"/>
    <p:sldId id="277" r:id="rId17"/>
    <p:sldId id="305" r:id="rId18"/>
    <p:sldId id="312" r:id="rId19"/>
    <p:sldId id="340" r:id="rId20"/>
    <p:sldId id="339" r:id="rId21"/>
    <p:sldId id="266" r:id="rId22"/>
    <p:sldId id="308" r:id="rId23"/>
    <p:sldId id="309" r:id="rId24"/>
    <p:sldId id="342" r:id="rId25"/>
    <p:sldId id="315" r:id="rId26"/>
    <p:sldId id="311" r:id="rId27"/>
    <p:sldId id="299" r:id="rId28"/>
    <p:sldId id="316" r:id="rId29"/>
    <p:sldId id="317" r:id="rId30"/>
    <p:sldId id="325" r:id="rId31"/>
    <p:sldId id="326" r:id="rId32"/>
    <p:sldId id="267" r:id="rId33"/>
    <p:sldId id="301" r:id="rId34"/>
    <p:sldId id="327" r:id="rId35"/>
    <p:sldId id="328" r:id="rId36"/>
    <p:sldId id="319" r:id="rId37"/>
    <p:sldId id="337" r:id="rId38"/>
    <p:sldId id="320" r:id="rId39"/>
    <p:sldId id="330" r:id="rId40"/>
    <p:sldId id="331" r:id="rId41"/>
    <p:sldId id="334" r:id="rId42"/>
    <p:sldId id="270" r:id="rId43"/>
    <p:sldId id="25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C5C2B3"/>
    <a:srgbClr val="BEAD75"/>
    <a:srgbClr val="1282B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3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015A3-2029-4AAC-B2B2-AE679A9082D7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093C3-8D17-4D25-BC4E-46726D9B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9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4548-8F03-4322-8BAC-EE865D1D2C0F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316A-F79E-4A92-9F11-CE06472D1B6D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9ABA0-97B1-4C94-A7CC-6602CE102BB5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9E7C-BCC0-406F-A5F0-47B02E3ABB9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8B5A-7C08-4719-838B-D0AED389B91A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0E5-3941-45EC-AD1E-E7A9F15671D0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4186-20BE-4C3F-9A73-0810C5913F2F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2978-9722-41DA-994D-37C6EDE42456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BA69F-E205-45D3-BC56-8A6DAF589F0B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2F9F-172B-4914-B889-3427A4E508CE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E9EB06-1BB6-4F2E-8626-387F4AC6E755}"/>
              </a:ext>
            </a:extLst>
          </p:cNvPr>
          <p:cNvSpPr/>
          <p:nvPr userDrawn="1"/>
        </p:nvSpPr>
        <p:spPr>
          <a:xfrm>
            <a:off x="172720" y="6410960"/>
            <a:ext cx="12019280" cy="284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68F1-FD15-41DB-9DF5-E465F7CF8DD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E308-8964-4245-AC45-DD1422135B59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44103-80AF-4F6E-B4E9-51949132DD08}" type="datetime1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190.1.5.50:8080/Atlas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lawodud3920/CDM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lawodud3920/CD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tlas-demo.ohdsi.org/#/cohortdefinition/1770675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222031" y="2041245"/>
            <a:ext cx="1146628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OHDSI</a:t>
            </a:r>
            <a:r>
              <a: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TUTORIAL:</a:t>
            </a:r>
          </a:p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Population-Level Estimation</a:t>
            </a:r>
            <a:endParaRPr lang="ko-KR" altLang="en-US" sz="6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4AE1-6CA5-40B5-8FFA-568F692FB336}"/>
              </a:ext>
            </a:extLst>
          </p:cNvPr>
          <p:cNvSpPr txBox="1"/>
          <p:nvPr/>
        </p:nvSpPr>
        <p:spPr>
          <a:xfrm>
            <a:off x="10705951" y="117407"/>
            <a:ext cx="148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2020.07.22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15A5A1F-1A8D-44F2-9DFF-0CE6A8E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101303-693F-48CE-8573-A70B28669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27256"/>
              </p:ext>
            </p:extLst>
          </p:nvPr>
        </p:nvGraphicFramePr>
        <p:xfrm>
          <a:off x="1178115" y="2864352"/>
          <a:ext cx="10624417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71251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7253166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치료로 </a:t>
                      </a:r>
                      <a:r>
                        <a:rPr lang="en-US" altLang="ko-KR" sz="1600" dirty="0" smtClean="0"/>
                        <a:t>metformin</a:t>
                      </a:r>
                      <a:r>
                        <a:rPr lang="ko-KR" altLang="en-US" sz="1600" dirty="0" smtClean="0"/>
                        <a:t>을</a:t>
                      </a:r>
                      <a:r>
                        <a:rPr lang="ko-KR" altLang="en-US" sz="1600" baseline="0" dirty="0" smtClean="0"/>
                        <a:t> 복용한 </a:t>
                      </a:r>
                      <a:r>
                        <a:rPr lang="en-US" altLang="ko-KR" sz="1600" baseline="0" dirty="0" smtClean="0"/>
                        <a:t>18</a:t>
                      </a:r>
                      <a:r>
                        <a:rPr lang="ko-KR" altLang="en-US" sz="1600" baseline="0" dirty="0" smtClean="0"/>
                        <a:t>세 이상 </a:t>
                      </a:r>
                      <a:r>
                        <a:rPr lang="ko-KR" altLang="en-US" sz="1600" dirty="0" smtClean="0"/>
                        <a:t>환자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</a:t>
                      </a:r>
                      <a:r>
                        <a:rPr lang="ko-KR" altLang="en-US" sz="1600" dirty="0"/>
                        <a:t>치료로 </a:t>
                      </a:r>
                      <a:r>
                        <a:rPr lang="en-US" altLang="ko-KR" sz="1600" dirty="0" smtClean="0"/>
                        <a:t>metformin </a:t>
                      </a:r>
                      <a:r>
                        <a:rPr lang="ko-KR" altLang="en-US" sz="1600" dirty="0" smtClean="0"/>
                        <a:t>제외한 다른 </a:t>
                      </a:r>
                      <a:r>
                        <a:rPr lang="ko-KR" altLang="en-US" sz="1600" dirty="0" err="1" smtClean="0"/>
                        <a:t>당뇨약을</a:t>
                      </a:r>
                      <a:r>
                        <a:rPr lang="ko-KR" altLang="en-US" sz="1600" dirty="0" smtClean="0"/>
                        <a:t> 복용한 </a:t>
                      </a:r>
                      <a:r>
                        <a:rPr lang="en-US" altLang="ko-KR" sz="1600" dirty="0" smtClean="0"/>
                        <a:t>18</a:t>
                      </a:r>
                      <a:r>
                        <a:rPr lang="ko-KR" altLang="en-US" sz="1600" dirty="0" smtClean="0"/>
                        <a:t>세 이상 환자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위암 또는 대장암이 발생한 </a:t>
                      </a:r>
                      <a:r>
                        <a:rPr lang="ko-KR" altLang="en-US" sz="1600" dirty="0" err="1" smtClean="0"/>
                        <a:t>코호트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치료 시작 </a:t>
                      </a:r>
                      <a:r>
                        <a:rPr lang="en-US" altLang="ko-KR" sz="1600" dirty="0" smtClean="0"/>
                        <a:t>180</a:t>
                      </a:r>
                      <a:r>
                        <a:rPr lang="ko-KR" altLang="en-US" sz="1600" dirty="0" smtClean="0"/>
                        <a:t>일 이후부터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 대 다 매칭 후 </a:t>
                      </a:r>
                      <a:r>
                        <a:rPr lang="en-US" altLang="ko-KR" sz="1600" dirty="0"/>
                        <a:t>Cox</a:t>
                      </a:r>
                      <a:r>
                        <a:rPr lang="ko-KR" altLang="en-US" sz="1600" dirty="0"/>
                        <a:t> 비례위험모형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27899-0511-4C9D-9E80-28C758F9EA2A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실습예제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1675B5-FBD0-4C9E-B92D-06EF7B16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Target Cohort_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공단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#554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E5A643-181F-4E5F-BD73-56E197B6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820835"/>
            <a:ext cx="74866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E0A0AD-3133-4CEB-8CCC-5292FAB8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30" y="304270"/>
            <a:ext cx="98202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3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55" y="4971093"/>
            <a:ext cx="10325100" cy="12477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FFAFBA-6ACB-4D34-88A4-344BE5546FFC}"/>
              </a:ext>
            </a:extLst>
          </p:cNvPr>
          <p:cNvSpPr/>
          <p:nvPr/>
        </p:nvSpPr>
        <p:spPr>
          <a:xfrm>
            <a:off x="2733964" y="5216928"/>
            <a:ext cx="8467930" cy="10258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2BE398-9063-433C-943A-34513BF6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55" y="203715"/>
            <a:ext cx="8382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Comparator Cohort_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공단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#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555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D195C1E-1B82-4E79-BDA4-0234D24A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820835"/>
            <a:ext cx="800100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9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1BCC06-DAFA-410F-A9FC-E8BBAD70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47" y="19050"/>
            <a:ext cx="9782175" cy="3429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47" y="3448050"/>
            <a:ext cx="97059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0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06" y="5051425"/>
            <a:ext cx="10401300" cy="130492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368F47-15BC-400F-B239-B9EC1F3B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27" y="153982"/>
            <a:ext cx="8410575" cy="4724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47DE11-402C-4010-99BD-D80DA494078A}"/>
              </a:ext>
            </a:extLst>
          </p:cNvPr>
          <p:cNvSpPr/>
          <p:nvPr/>
        </p:nvSpPr>
        <p:spPr>
          <a:xfrm>
            <a:off x="2669309" y="5588000"/>
            <a:ext cx="8576830" cy="7683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Outcome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cohort_#556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59797B-2702-4F06-ACB2-966B0321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002125"/>
            <a:ext cx="5983174" cy="57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9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1DDC70-BAD5-4FFB-997D-246734A2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58" y="670453"/>
            <a:ext cx="10429875" cy="14192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47DE11-402C-4010-99BD-D80DA494078A}"/>
              </a:ext>
            </a:extLst>
          </p:cNvPr>
          <p:cNvSpPr/>
          <p:nvPr/>
        </p:nvSpPr>
        <p:spPr>
          <a:xfrm>
            <a:off x="2677910" y="1016000"/>
            <a:ext cx="8675890" cy="10736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9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Outcome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cohort_#557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59797B-2702-4F06-ACB2-966B0321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975360"/>
            <a:ext cx="5983174" cy="571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Population Level Estimation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435D685-E857-412B-B329-3CB891BFC18D}"/>
              </a:ext>
            </a:extLst>
          </p:cNvPr>
          <p:cNvGrpSpPr/>
          <p:nvPr/>
        </p:nvGrpSpPr>
        <p:grpSpPr>
          <a:xfrm>
            <a:off x="1577400" y="1564640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2BCD124-DCF0-4202-978A-108DDA10279A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64881C-1A3A-43E0-BF55-E4D9B160C388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041B92-B5B8-49CA-A106-DC0C14C31D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1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F63BFD-8055-4554-A9B6-1863C0822462}"/>
                </a:ext>
              </a:extLst>
            </p:cNvPr>
            <p:cNvSpPr txBox="1"/>
            <p:nvPr/>
          </p:nvSpPr>
          <p:spPr>
            <a:xfrm>
              <a:off x="2908300" y="1849800"/>
              <a:ext cx="4618444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Atlas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Estimation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설계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EFD358-B8A4-4BD6-841A-059043C1E70D}"/>
              </a:ext>
            </a:extLst>
          </p:cNvPr>
          <p:cNvGrpSpPr/>
          <p:nvPr/>
        </p:nvGrpSpPr>
        <p:grpSpPr>
          <a:xfrm>
            <a:off x="1577400" y="3145793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A8E27F-56A2-405A-8799-0E398AB4D89E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0AA8CD0-A394-4273-B961-404A536E487A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1EA45A-979E-430B-8841-BC99F2AA4C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2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281490-00FE-404E-BBE9-74CACC897D89}"/>
                </a:ext>
              </a:extLst>
            </p:cNvPr>
            <p:cNvSpPr txBox="1"/>
            <p:nvPr/>
          </p:nvSpPr>
          <p:spPr>
            <a:xfrm>
              <a:off x="2908300" y="1849800"/>
              <a:ext cx="1552028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 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실행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2AB0544-A33C-45F3-9854-1F7CC1F3CBAD}"/>
              </a:ext>
            </a:extLst>
          </p:cNvPr>
          <p:cNvGrpSpPr/>
          <p:nvPr/>
        </p:nvGrpSpPr>
        <p:grpSpPr>
          <a:xfrm>
            <a:off x="1577400" y="4726946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88B43D1-B0BC-4137-8F12-A68CD379A587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3E2101A-2AC4-4BB8-80E8-35355B45C8BF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F82FB2-821C-4422-BBBB-85412ACCB4F8}"/>
                </a:ext>
              </a:extLst>
            </p:cNvPr>
            <p:cNvSpPr txBox="1"/>
            <p:nvPr/>
          </p:nvSpPr>
          <p:spPr>
            <a:xfrm>
              <a:off x="1500291" y="1757468"/>
              <a:ext cx="527709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3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F1EBDC8-C41B-4FBE-A88D-FC5EEE524E94}"/>
                </a:ext>
              </a:extLst>
            </p:cNvPr>
            <p:cNvSpPr txBox="1"/>
            <p:nvPr/>
          </p:nvSpPr>
          <p:spPr>
            <a:xfrm>
              <a:off x="2908300" y="1849800"/>
              <a:ext cx="3482043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Shiny </a:t>
              </a:r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결과 해석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1C7A44-6EBA-4851-8A0D-0C82028B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3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794278"/>
            <a:ext cx="10391775" cy="12954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1DDC70-BAD5-4FFB-997D-246734A2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47DE11-402C-4010-99BD-D80DA494078A}"/>
              </a:ext>
            </a:extLst>
          </p:cNvPr>
          <p:cNvSpPr/>
          <p:nvPr/>
        </p:nvSpPr>
        <p:spPr>
          <a:xfrm>
            <a:off x="2677910" y="1016000"/>
            <a:ext cx="8675890" cy="10736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4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3224861" y="2921168"/>
              <a:ext cx="57422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Estimation</a:t>
              </a:r>
              <a:r>
                <a:rPr lang="ko-KR" altLang="en-US" sz="6000" dirty="0">
                  <a:solidFill>
                    <a:schemeClr val="bg1"/>
                  </a:solidFill>
                </a:rPr>
                <a:t> 기능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5BAFC-969A-428F-928C-839BA9A2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24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Estimation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URL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3FC4595-6447-4E43-A64D-5A0E9137FE44}"/>
              </a:ext>
            </a:extLst>
          </p:cNvPr>
          <p:cNvSpPr txBox="1">
            <a:spLocks/>
          </p:cNvSpPr>
          <p:nvPr/>
        </p:nvSpPr>
        <p:spPr>
          <a:xfrm>
            <a:off x="1005840" y="1531302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hlinkClick r:id="rId2"/>
              </a:rPr>
              <a:t>http://190.1.5.50:8080/Atlas/</a:t>
            </a:r>
            <a:endParaRPr lang="ko-KR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NHIS_Tutorial</a:t>
            </a:r>
            <a:r>
              <a:rPr lang="en-US" altLang="ko-KR" dirty="0" smtClean="0"/>
              <a:t>_#238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D3F357-18B0-4E98-99EE-D04FD103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0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Cohort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번호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62A4D-D934-4665-B190-7E3F9CF4E7BC}"/>
              </a:ext>
            </a:extLst>
          </p:cNvPr>
          <p:cNvSpPr txBox="1"/>
          <p:nvPr/>
        </p:nvSpPr>
        <p:spPr>
          <a:xfrm>
            <a:off x="1005840" y="1804131"/>
            <a:ext cx="74079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Target  </a:t>
            </a:r>
            <a:r>
              <a:rPr lang="en-US" altLang="ko-KR" sz="3200" dirty="0" smtClean="0">
                <a:solidFill>
                  <a:srgbClr val="0070C0"/>
                </a:solidFill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</a:rPr>
              <a:t>554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/>
              <a:t>Comparator </a:t>
            </a:r>
            <a:r>
              <a:rPr lang="en-US" altLang="ko-KR" sz="3200" dirty="0" smtClean="0">
                <a:solidFill>
                  <a:srgbClr val="0070C0"/>
                </a:solidFill>
              </a:rPr>
              <a:t>#555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 smtClean="0"/>
              <a:t>Outcome1 </a:t>
            </a:r>
            <a:r>
              <a:rPr lang="en-US" altLang="ko-KR" sz="3200" dirty="0" smtClean="0">
                <a:solidFill>
                  <a:srgbClr val="0070C0"/>
                </a:solidFill>
              </a:rPr>
              <a:t>#556</a:t>
            </a:r>
          </a:p>
          <a:p>
            <a:r>
              <a:rPr lang="en-US" altLang="ko-KR" sz="3200" dirty="0" smtClean="0"/>
              <a:t>Outcome2</a:t>
            </a:r>
            <a:r>
              <a:rPr lang="en-US" altLang="ko-KR" sz="3200" dirty="0" smtClean="0">
                <a:solidFill>
                  <a:srgbClr val="0070C0"/>
                </a:solidFill>
              </a:rPr>
              <a:t> #557</a:t>
            </a:r>
          </a:p>
          <a:p>
            <a:r>
              <a:rPr lang="en-US" altLang="ko-KR" sz="3200" dirty="0" smtClean="0"/>
              <a:t>Negative </a:t>
            </a:r>
            <a:r>
              <a:rPr lang="en-US" altLang="ko-KR" sz="3200" dirty="0"/>
              <a:t>control set</a:t>
            </a:r>
            <a:r>
              <a:rPr lang="ko-KR" altLang="en-US" sz="3200" dirty="0"/>
              <a:t> </a:t>
            </a:r>
            <a:r>
              <a:rPr lang="en-US" altLang="ko-KR" sz="3200" dirty="0" smtClean="0">
                <a:solidFill>
                  <a:srgbClr val="0070C0"/>
                </a:solidFill>
              </a:rPr>
              <a:t>#</a:t>
            </a:r>
            <a:r>
              <a:rPr lang="en-US" altLang="ko-KR" sz="3200" dirty="0" smtClean="0">
                <a:solidFill>
                  <a:srgbClr val="0070C0"/>
                </a:solidFill>
              </a:rPr>
              <a:t>259</a:t>
            </a:r>
            <a:endParaRPr lang="en-US" altLang="ko-KR" sz="3200" dirty="0">
              <a:solidFill>
                <a:srgbClr val="0070C0"/>
              </a:solidFill>
            </a:endParaRPr>
          </a:p>
          <a:p>
            <a:r>
              <a:rPr lang="en-US" altLang="ko-KR" sz="3200" dirty="0" smtClean="0"/>
              <a:t>Concepts </a:t>
            </a:r>
            <a:r>
              <a:rPr lang="en-US" altLang="ko-KR" sz="3200" dirty="0"/>
              <a:t>to exclude </a:t>
            </a:r>
            <a:r>
              <a:rPr lang="en-US" altLang="ko-KR" sz="3200" dirty="0" smtClean="0">
                <a:solidFill>
                  <a:srgbClr val="0070C0"/>
                </a:solidFill>
              </a:rPr>
              <a:t>#260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04218E-6E80-48CA-B573-921A17F7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93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4" y="220133"/>
            <a:ext cx="11860719" cy="588433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931025"/>
            <a:ext cx="2655561" cy="822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2464877"/>
            <a:ext cx="2655561" cy="8229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3685310"/>
            <a:ext cx="2655561" cy="24014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262205" y="5640206"/>
            <a:ext cx="2655561" cy="2248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6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F9F5FB-A1FB-4965-82ED-7FAA1CB2B5FD}"/>
              </a:ext>
            </a:extLst>
          </p:cNvPr>
          <p:cNvSpPr txBox="1"/>
          <p:nvPr/>
        </p:nvSpPr>
        <p:spPr>
          <a:xfrm flipH="1">
            <a:off x="244543" y="42203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Negative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CE69AF-8312-41D4-9DF1-1369D3EF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3" y="688534"/>
            <a:ext cx="11911731" cy="603294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5A5E4B7-FD5F-4CC9-8ED8-BE1024D2EA13}"/>
              </a:ext>
            </a:extLst>
          </p:cNvPr>
          <p:cNvSpPr/>
          <p:nvPr/>
        </p:nvSpPr>
        <p:spPr>
          <a:xfrm>
            <a:off x="9630650" y="2039799"/>
            <a:ext cx="1232452" cy="46816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Negative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control set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973B04-CD04-4A2B-8AE9-58C080A32EA9}"/>
              </a:ext>
            </a:extLst>
          </p:cNvPr>
          <p:cNvSpPr txBox="1">
            <a:spLocks/>
          </p:cNvSpPr>
          <p:nvPr/>
        </p:nvSpPr>
        <p:spPr>
          <a:xfrm>
            <a:off x="1005840" y="1106221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음성대조군 결과는 </a:t>
            </a:r>
            <a:r>
              <a:rPr lang="ko-KR" altLang="en-US" dirty="0" err="1"/>
              <a:t>표적군</a:t>
            </a:r>
            <a:r>
              <a:rPr lang="ko-KR" altLang="en-US" dirty="0"/>
              <a:t> 또는 대조군에 의해 야기된 것으로 생각되지 않는 결과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위험 노출에 독립적으로 발생한 결과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고혈압 약물 노출에 따른 항문 </a:t>
            </a:r>
            <a:r>
              <a:rPr lang="ko-KR" altLang="en-US" dirty="0" err="1"/>
              <a:t>용종</a:t>
            </a:r>
            <a:r>
              <a:rPr lang="ko-KR" altLang="en-US" dirty="0"/>
              <a:t> 발생 유무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*</a:t>
            </a:r>
            <a:r>
              <a:rPr lang="ko-KR" altLang="en-US" dirty="0"/>
              <a:t>음성 통제 컨셉 셋에는 음성 통제 당 하나의 </a:t>
            </a:r>
            <a:r>
              <a:rPr lang="ko-KR" altLang="en-US" dirty="0" err="1"/>
              <a:t>컨셉만을</a:t>
            </a:r>
            <a:r>
              <a:rPr lang="ko-KR" altLang="en-US" dirty="0"/>
              <a:t> 포함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하위 개념은 포함하지 않아야 함</a:t>
            </a:r>
            <a:r>
              <a:rPr lang="en-US" altLang="ko-K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C37ACA-9CB5-4DE2-A4C8-12FFF6C9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6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32884-0379-4BA1-A8FC-1A5126282058}"/>
              </a:ext>
            </a:extLst>
          </p:cNvPr>
          <p:cNvSpPr txBox="1">
            <a:spLocks/>
          </p:cNvSpPr>
          <p:nvPr/>
        </p:nvSpPr>
        <p:spPr>
          <a:xfrm>
            <a:off x="838200" y="1176374"/>
            <a:ext cx="10515600" cy="9316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Concepts to include </a:t>
            </a:r>
            <a:r>
              <a:rPr lang="ko-KR" altLang="en-US" dirty="0"/>
              <a:t>선택 시</a:t>
            </a:r>
            <a:r>
              <a:rPr lang="en-US" altLang="ko-KR" dirty="0"/>
              <a:t>, </a:t>
            </a:r>
            <a:r>
              <a:rPr lang="ko-KR" altLang="en-US" dirty="0"/>
              <a:t>성향 점수 모델 등에 추가로 어떠한 </a:t>
            </a:r>
            <a:r>
              <a:rPr lang="ko-KR" altLang="en-US" dirty="0" err="1"/>
              <a:t>공변량이</a:t>
            </a:r>
            <a:r>
              <a:rPr lang="ko-KR" altLang="en-US" dirty="0"/>
              <a:t> 생성되기를 원하는지 선택 가능</a:t>
            </a: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5FA416-2972-4B2B-9534-9CBC478E7840}"/>
              </a:ext>
            </a:extLst>
          </p:cNvPr>
          <p:cNvSpPr txBox="1">
            <a:spLocks/>
          </p:cNvSpPr>
          <p:nvPr/>
        </p:nvSpPr>
        <p:spPr>
          <a:xfrm>
            <a:off x="838200" y="4226718"/>
            <a:ext cx="10515600" cy="1498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배제할 컨셉을 제외한 모든 </a:t>
            </a:r>
            <a:r>
              <a:rPr lang="ko-KR" altLang="en-US" dirty="0" err="1"/>
              <a:t>공변량을</a:t>
            </a:r>
            <a:r>
              <a:rPr lang="ko-KR" altLang="en-US" dirty="0"/>
              <a:t> 사용한다는 의미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표적 치료 및 대조 치료에 해당하거나 이것과 직접적으로 관련된 컨셉은 배제해야 함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FD74E7-44B5-42B0-B471-39829A6BB1F5}"/>
              </a:ext>
            </a:extLst>
          </p:cNvPr>
          <p:cNvCxnSpPr/>
          <p:nvPr/>
        </p:nvCxnSpPr>
        <p:spPr>
          <a:xfrm>
            <a:off x="0" y="4025704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A56483-AAF9-4F75-8E06-16E2009F7CD0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Concepts to include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6FEC1-B7D6-43FD-A9D0-16EFB6A0B102}"/>
              </a:ext>
            </a:extLst>
          </p:cNvPr>
          <p:cNvSpPr txBox="1"/>
          <p:nvPr/>
        </p:nvSpPr>
        <p:spPr>
          <a:xfrm flipH="1">
            <a:off x="838200" y="3218286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Concepts to exclude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AB5F26-4C34-4F00-A476-FCAA2177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0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4" y="1108122"/>
            <a:ext cx="9890284" cy="57498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2203" y="2344188"/>
            <a:ext cx="5710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연구 시작 및 종료일 </a:t>
            </a:r>
            <a:endParaRPr lang="en-US" altLang="ko-KR" sz="1100" b="1" dirty="0"/>
          </a:p>
          <a:p>
            <a:r>
              <a:rPr lang="ko-KR" altLang="en-US" sz="1100" dirty="0"/>
              <a:t>연구 종료일 이후의 결과는 고려되지 않음</a:t>
            </a:r>
            <a:endParaRPr lang="en-US" altLang="ko-KR" sz="1100" dirty="0"/>
          </a:p>
          <a:p>
            <a:r>
              <a:rPr lang="ko-KR" altLang="en-US" sz="1100" dirty="0"/>
              <a:t>연구 중인 약물 중 하나가 새로운 것이며 전에는 존재하지 않았을 때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2202" y="3347507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환자의 첫번째 노출만 포함할 것인지</a:t>
            </a:r>
            <a:r>
              <a:rPr lang="en-US" altLang="ko-KR" sz="1100" dirty="0"/>
              <a:t>?</a:t>
            </a:r>
          </a:p>
          <a:p>
            <a:r>
              <a:rPr lang="ko-KR" altLang="en-US" sz="1100" dirty="0"/>
              <a:t>보통 </a:t>
            </a:r>
            <a:r>
              <a:rPr lang="ko-KR" altLang="en-US" sz="1100" dirty="0" err="1"/>
              <a:t>코호트</a:t>
            </a:r>
            <a:r>
              <a:rPr lang="ko-KR" altLang="en-US" sz="1100" dirty="0"/>
              <a:t> 설계 시 주는 조건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2202" y="3778394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두 군에 모두 포함되는 피험자를 제거할 것인지</a:t>
            </a:r>
            <a:r>
              <a:rPr lang="en-US" altLang="ko-KR" sz="1100" b="1" dirty="0"/>
              <a:t>?</a:t>
            </a:r>
          </a:p>
          <a:p>
            <a:r>
              <a:rPr lang="en-US" altLang="ko-KR" sz="1100" dirty="0"/>
              <a:t>Keep All / Keep First/ Remove All</a:t>
            </a:r>
            <a:endParaRPr lang="ko-KR" alt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5162202" y="4209281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두 노출이 모두 관찰되는 기간으로 분석을 제한할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2202" y="4632037"/>
            <a:ext cx="758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/>
              <a:t>코호트에</a:t>
            </a:r>
            <a:r>
              <a:rPr lang="ko-KR" altLang="en-US" sz="1000" b="1" dirty="0"/>
              <a:t> 포함되는 </a:t>
            </a:r>
            <a:r>
              <a:rPr lang="en-US" altLang="ko-KR" sz="1000" b="1" dirty="0"/>
              <a:t>index </a:t>
            </a:r>
            <a:r>
              <a:rPr lang="ko-KR" altLang="en-US" sz="1000" b="1" dirty="0"/>
              <a:t>기준일 전에 최소 몇 일의 관찰 기간을 둘 것인지</a:t>
            </a:r>
            <a:r>
              <a:rPr lang="en-US" altLang="ko-KR" sz="1000" b="1" dirty="0"/>
              <a:t>?</a:t>
            </a:r>
          </a:p>
          <a:p>
            <a:r>
              <a:rPr lang="ko-KR" altLang="en-US" sz="700" dirty="0" err="1"/>
              <a:t>코호트</a:t>
            </a:r>
            <a:r>
              <a:rPr lang="ko-KR" altLang="en-US" sz="700" dirty="0"/>
              <a:t> 설계 시 옵션을 주는 경우가 많음</a:t>
            </a:r>
            <a:endParaRPr lang="en-US" altLang="ko-KR" sz="700" dirty="0"/>
          </a:p>
          <a:p>
            <a:r>
              <a:rPr lang="ko-KR" altLang="en-US" sz="700" dirty="0"/>
              <a:t>성향 점수를 계산할 수 있는 환자에 대한 충분한 정보가 있음을 보장하고</a:t>
            </a:r>
            <a:r>
              <a:rPr lang="en-US" altLang="ko-KR" sz="700" dirty="0"/>
              <a:t>, </a:t>
            </a:r>
            <a:r>
              <a:rPr lang="ko-KR" altLang="en-US" sz="700" dirty="0"/>
              <a:t>환자가 치료에 대해 진정한 새로운 사용자 </a:t>
            </a:r>
            <a:r>
              <a:rPr lang="en-US" altLang="ko-KR" sz="700" dirty="0"/>
              <a:t>new user</a:t>
            </a:r>
            <a:r>
              <a:rPr lang="ko-KR" altLang="en-US" sz="700" dirty="0"/>
              <a:t>임을 보장하기 위해 자주 사용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62202" y="5422559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위험 노출 기간 시작 전에 결과가 발생한 피험자를 제거할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62202" y="6224918"/>
            <a:ext cx="73152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피험자가 여러 </a:t>
            </a:r>
            <a:r>
              <a:rPr lang="ko-KR" altLang="en-US" sz="1100" b="1" dirty="0" err="1"/>
              <a:t>코호트에</a:t>
            </a:r>
            <a:r>
              <a:rPr lang="ko-KR" altLang="en-US" sz="1100" b="1" dirty="0"/>
              <a:t> 중복 포함된다면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중복 포함을 막기 위해 새로운 위험 노출 시작 시 중도 절단할 것인지</a:t>
            </a:r>
            <a:r>
              <a:rPr lang="en-US" altLang="ko-KR" sz="1100" b="1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62202" y="5800338"/>
            <a:ext cx="571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이전 결과를 확인할 때 며칠 전까지 검토할 것인지</a:t>
            </a:r>
            <a:r>
              <a:rPr lang="en-US" altLang="ko-KR" sz="1100" b="1" dirty="0"/>
              <a:t>?</a:t>
            </a:r>
          </a:p>
          <a:p>
            <a:endParaRPr lang="ko-KR" alt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1ED16-3141-45B2-8CFC-B0CD3B5715B0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Study population options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B6EF10A-09AD-4D7D-A41F-16EB28333BCA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6262F3-C7A6-4537-91BC-B431FEC0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8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3A94511-F1D1-41D6-B8A6-BC72F0E9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723" y="1027906"/>
            <a:ext cx="10224554" cy="485957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E7CC30E-0930-4FFF-8D99-9EC7AAE3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0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420077"/>
            <a:ext cx="8477250" cy="21188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57955"/>
            <a:ext cx="8477250" cy="230505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621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0A241D-6D85-47B8-A901-EC641060D55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 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4F7DE-3A84-4452-99DB-AE84014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6087" y="1496290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4"/>
              </a:rPr>
              <a:t>https://</a:t>
            </a:r>
            <a:r>
              <a:rPr lang="en-US" altLang="ko-KR" sz="2400" dirty="0" smtClean="0">
                <a:hlinkClick r:id="rId4"/>
              </a:rPr>
              <a:t>github.com/rlawodud3920/CDM</a:t>
            </a:r>
            <a:endParaRPr lang="en-US" altLang="ko-KR" sz="2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98203" y="3865748"/>
            <a:ext cx="2346961" cy="39771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53082" y="5671811"/>
            <a:ext cx="715036" cy="2762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33F71-7860-4EB7-80BE-0D8BF55851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</a:t>
            </a:r>
            <a:r>
              <a:rPr lang="ko-KR" altLang="en-US" dirty="0"/>
              <a:t> 실행 시</a:t>
            </a:r>
            <a:r>
              <a:rPr lang="en-US" altLang="ko-KR" dirty="0"/>
              <a:t>, </a:t>
            </a:r>
            <a:r>
              <a:rPr lang="ko-KR" altLang="en-US" dirty="0"/>
              <a:t>많이 나오는 오류 메시지</a:t>
            </a:r>
            <a:endParaRPr lang="en-US" altLang="ko-KR" dirty="0"/>
          </a:p>
          <a:p>
            <a:r>
              <a:rPr lang="ko-KR" altLang="en-US" dirty="0" err="1"/>
              <a:t>공변량과</a:t>
            </a:r>
            <a:r>
              <a:rPr lang="ko-KR" altLang="en-US" dirty="0"/>
              <a:t> 치료가 높은 상관관계를 보인다는 것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성향 모델을 적용했을 때 일부 </a:t>
            </a:r>
            <a:r>
              <a:rPr lang="ko-KR" altLang="en-US" dirty="0" err="1"/>
              <a:t>공변량이</a:t>
            </a:r>
            <a:r>
              <a:rPr lang="ko-KR" altLang="en-US" dirty="0"/>
              <a:t> 노출과 높은 상관 관계가 있음을 나타냄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오류 메시지에 언급된 </a:t>
            </a:r>
            <a:r>
              <a:rPr lang="ko-KR" altLang="en-US" dirty="0" err="1">
                <a:sym typeface="Wingdings" panose="05000000000000000000" pitchFamily="2" charset="2"/>
              </a:rPr>
              <a:t>공변량을</a:t>
            </a:r>
            <a:r>
              <a:rPr lang="ko-KR" altLang="en-US" dirty="0">
                <a:sym typeface="Wingdings" panose="05000000000000000000" pitchFamily="2" charset="2"/>
              </a:rPr>
              <a:t> 검토하고 적절한 경우 해당 </a:t>
            </a:r>
            <a:r>
              <a:rPr lang="ko-KR" altLang="en-US" dirty="0" err="1">
                <a:sym typeface="Wingdings" panose="05000000000000000000" pitchFamily="2" charset="2"/>
              </a:rPr>
              <a:t>공변량을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exclude </a:t>
            </a:r>
            <a:r>
              <a:rPr lang="ko-KR" altLang="en-US" dirty="0">
                <a:sym typeface="Wingdings" panose="05000000000000000000" pitchFamily="2" charset="2"/>
              </a:rPr>
              <a:t>해주면 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High correlation error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975360"/>
            <a:ext cx="5597525" cy="52994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Download the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65380" y="5218545"/>
            <a:ext cx="1154545" cy="316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65380" y="5726545"/>
            <a:ext cx="840511" cy="367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649D55-36CA-4597-9442-355034AD42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977CCC50-97AB-4DED-A4F2-4E6F6F6F4999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71FA8E-9608-43A1-8B58-C81799AF43D3}"/>
                </a:ext>
              </a:extLst>
            </p:cNvPr>
            <p:cNvSpPr txBox="1"/>
            <p:nvPr/>
          </p:nvSpPr>
          <p:spPr>
            <a:xfrm>
              <a:off x="4849503" y="2921168"/>
              <a:ext cx="24929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R </a:t>
              </a:r>
              <a:r>
                <a:rPr lang="ko-KR" altLang="en-US" sz="6000" dirty="0">
                  <a:solidFill>
                    <a:schemeClr val="bg1"/>
                  </a:solidFill>
                </a:rPr>
                <a:t>실행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AD6CE-8360-452F-ABB5-AEA4D8D3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82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Upload the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025890" y="1551709"/>
            <a:ext cx="241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패키지 다운받은 폴더에 가서 패키지 </a:t>
            </a:r>
            <a:r>
              <a:rPr lang="en-US" altLang="ko-KR" dirty="0" smtClean="0"/>
              <a:t>open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129886"/>
            <a:ext cx="8020050" cy="44767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660650" y="1634514"/>
            <a:ext cx="324658" cy="323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13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184" y="1420591"/>
            <a:ext cx="4438650" cy="3248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87" y="1420591"/>
            <a:ext cx="3886318" cy="394745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Install R package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77742" y="1420591"/>
            <a:ext cx="485604" cy="2081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18945" y="1665421"/>
            <a:ext cx="1209532" cy="2093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5840" y="4387272"/>
            <a:ext cx="1324986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798695" y="3120769"/>
            <a:ext cx="491489" cy="464060"/>
          </a:xfrm>
          <a:prstGeom prst="rightArrow">
            <a:avLst/>
          </a:prstGeom>
          <a:solidFill>
            <a:srgbClr val="024B8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5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87" y="1420591"/>
            <a:ext cx="3886318" cy="394745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CodeToRun.R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5840" y="3463635"/>
            <a:ext cx="712124" cy="3130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798695" y="3120769"/>
            <a:ext cx="491489" cy="464060"/>
          </a:xfrm>
          <a:prstGeom prst="rightArrow">
            <a:avLst/>
          </a:prstGeom>
          <a:solidFill>
            <a:srgbClr val="024B8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44" y="2688965"/>
            <a:ext cx="3733801" cy="99509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942675" y="3241962"/>
            <a:ext cx="1058489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4F466A-FC33-4E2F-8EAA-0533F6B7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1927" cy="67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1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4301213"/>
            <a:ext cx="8477250" cy="15760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" y="1931497"/>
            <a:ext cx="8477250" cy="230505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621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0A241D-6D85-47B8-A901-EC641060D55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자료 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4F7DE-3A84-4452-99DB-AE84014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6087" y="1496290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linkClick r:id="rId4"/>
              </a:rPr>
              <a:t>https://</a:t>
            </a:r>
            <a:r>
              <a:rPr lang="en-US" altLang="ko-KR" sz="2400" dirty="0" smtClean="0">
                <a:hlinkClick r:id="rId4"/>
              </a:rPr>
              <a:t>github.com/rlawodud3920/CDM</a:t>
            </a:r>
            <a:endParaRPr lang="en-US" altLang="ko-KR" sz="24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1005840" y="2446455"/>
            <a:ext cx="2211185" cy="38238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01181" y="5198736"/>
            <a:ext cx="618837" cy="32353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9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2520"/>
            <a:ext cx="10515600" cy="4891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metforminDM</a:t>
            </a:r>
            <a:r>
              <a:rPr lang="en-US" altLang="ko-KR" sz="900" dirty="0"/>
              <a:t>)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Optional: specify where the temporary files (used by the </a:t>
            </a:r>
            <a:r>
              <a:rPr lang="en-US" altLang="ko-KR" sz="900" dirty="0" err="1"/>
              <a:t>ff</a:t>
            </a:r>
            <a:r>
              <a:rPr lang="en-US" altLang="ko-KR" sz="900" dirty="0"/>
              <a:t> package) will be created:</a:t>
            </a:r>
          </a:p>
          <a:p>
            <a:pPr marL="0" indent="0">
              <a:buNone/>
            </a:pPr>
            <a:r>
              <a:rPr lang="en-US" altLang="ko-KR" sz="900" dirty="0"/>
              <a:t>options(</a:t>
            </a:r>
            <a:r>
              <a:rPr lang="en-US" altLang="ko-KR" sz="900" dirty="0" err="1"/>
              <a:t>fftempdir</a:t>
            </a:r>
            <a:r>
              <a:rPr lang="en-US" altLang="ko-KR" sz="900" dirty="0"/>
              <a:t> = "C:/Users/user/Downloads/temp")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Maximum number of cores to be used:</a:t>
            </a:r>
          </a:p>
          <a:p>
            <a:pPr marL="0" indent="0">
              <a:buNone/>
            </a:pPr>
            <a:r>
              <a:rPr lang="en-US" altLang="ko-KR" sz="900" dirty="0" err="1"/>
              <a:t>maxCores</a:t>
            </a:r>
            <a:r>
              <a:rPr lang="en-US" altLang="ko-KR" sz="900" dirty="0"/>
              <a:t> &lt;- parallel::</a:t>
            </a:r>
            <a:r>
              <a:rPr lang="en-US" altLang="ko-KR" sz="900" dirty="0" err="1"/>
              <a:t>detectCores</a:t>
            </a:r>
            <a:r>
              <a:rPr lang="en-US" altLang="ko-KR" sz="900" dirty="0" smtClean="0"/>
              <a:t>()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en-US" altLang="ko-KR" sz="900" dirty="0"/>
              <a:t>The folder where the study intermediate and result files will be written:</a:t>
            </a:r>
          </a:p>
          <a:p>
            <a:pPr marL="0" indent="0">
              <a:buNone/>
            </a:pPr>
            <a:r>
              <a:rPr lang="en-US" altLang="ko-KR" sz="900" dirty="0" err="1"/>
              <a:t>outputFolder</a:t>
            </a:r>
            <a:r>
              <a:rPr lang="en-US" altLang="ko-KR" sz="900" dirty="0"/>
              <a:t> &lt;- "C:/</a:t>
            </a:r>
            <a:r>
              <a:rPr lang="en-US" altLang="ko-KR" sz="900" dirty="0"/>
              <a:t>Users/user/Downloads/output/metforminDM “</a:t>
            </a: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900" dirty="0"/>
              <a:t># Details for connecting to the server:</a:t>
            </a:r>
          </a:p>
          <a:p>
            <a:pPr marL="0" indent="0">
              <a:buNone/>
            </a:pPr>
            <a:r>
              <a:rPr lang="en-US" altLang="ko-KR" sz="900" dirty="0" err="1"/>
              <a:t>connectionDetails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DatabaseConnector</a:t>
            </a:r>
            <a:r>
              <a:rPr lang="en-US" altLang="ko-KR" sz="900" dirty="0"/>
              <a:t>::</a:t>
            </a:r>
            <a:r>
              <a:rPr lang="en-US" altLang="ko-KR" sz="900" dirty="0" err="1"/>
              <a:t>createConnectionDetails</a:t>
            </a:r>
            <a:r>
              <a:rPr lang="en-US" altLang="ko-KR" sz="900" dirty="0"/>
              <a:t>(</a:t>
            </a:r>
            <a:r>
              <a:rPr lang="en-US" altLang="ko-KR" sz="900" dirty="0" err="1"/>
              <a:t>dbms</a:t>
            </a:r>
            <a:r>
              <a:rPr lang="en-US" altLang="ko-KR" sz="900" dirty="0"/>
              <a:t> = "</a:t>
            </a:r>
            <a:r>
              <a:rPr lang="en-US" altLang="ko-KR" sz="900" dirty="0" err="1"/>
              <a:t>sql</a:t>
            </a:r>
            <a:r>
              <a:rPr lang="en-US" altLang="ko-KR" sz="900" dirty="0"/>
              <a:t> server",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server = "190.1.5.50",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user = '</a:t>
            </a:r>
            <a:r>
              <a:rPr lang="en-US" altLang="ko-KR" sz="900" dirty="0" err="1"/>
              <a:t>sa</a:t>
            </a:r>
            <a:r>
              <a:rPr lang="en-US" altLang="ko-KR" sz="900" dirty="0"/>
              <a:t>',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password = '@kdcom2162',</a:t>
            </a:r>
          </a:p>
          <a:p>
            <a:pPr marL="0" indent="0">
              <a:buNone/>
            </a:pPr>
            <a:r>
              <a:rPr lang="en-US" altLang="ko-KR" sz="900" dirty="0"/>
              <a:t>                                                                port = '1433')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The name of the database schema where the CDM data can be found:</a:t>
            </a:r>
          </a:p>
          <a:p>
            <a:pPr marL="0" indent="0">
              <a:buNone/>
            </a:pPr>
            <a:r>
              <a:rPr lang="en-US" altLang="ko-KR" sz="900" dirty="0" err="1"/>
              <a:t>cdmDatabaseSchema</a:t>
            </a:r>
            <a:r>
              <a:rPr lang="en-US" altLang="ko-KR" sz="900" dirty="0"/>
              <a:t> &lt;- "</a:t>
            </a:r>
            <a:r>
              <a:rPr lang="en-US" altLang="ko-KR" sz="900" dirty="0" err="1"/>
              <a:t>NHIS_CDM_Sample.dbo</a:t>
            </a:r>
            <a:r>
              <a:rPr lang="en-US" altLang="ko-KR" sz="900" dirty="0"/>
              <a:t>"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The name of the database schema and table where the study-specific cohorts will be instantiated:</a:t>
            </a:r>
          </a:p>
          <a:p>
            <a:pPr marL="0" indent="0">
              <a:buNone/>
            </a:pPr>
            <a:r>
              <a:rPr lang="en-US" altLang="ko-KR" sz="900" dirty="0" err="1"/>
              <a:t>cohortDatabaseSchema</a:t>
            </a:r>
            <a:r>
              <a:rPr lang="en-US" altLang="ko-KR" sz="900" dirty="0"/>
              <a:t> &lt;- "</a:t>
            </a:r>
            <a:r>
              <a:rPr lang="en-US" altLang="ko-KR" sz="900" dirty="0" err="1"/>
              <a:t>datathon_test.dbo</a:t>
            </a:r>
            <a:r>
              <a:rPr lang="en-US" altLang="ko-KR" sz="900" dirty="0"/>
              <a:t>"</a:t>
            </a:r>
          </a:p>
          <a:p>
            <a:pPr marL="0" indent="0">
              <a:buNone/>
            </a:pPr>
            <a:r>
              <a:rPr lang="en-US" altLang="ko-KR" sz="900" dirty="0" err="1"/>
              <a:t>cohortTable</a:t>
            </a:r>
            <a:r>
              <a:rPr lang="en-US" altLang="ko-KR" sz="900" dirty="0"/>
              <a:t> &lt;- </a:t>
            </a:r>
            <a:r>
              <a:rPr lang="en-US" altLang="ko-KR" sz="900" dirty="0"/>
              <a:t>"</a:t>
            </a:r>
            <a:r>
              <a:rPr lang="en-US" altLang="ko-KR" sz="900" dirty="0" err="1"/>
              <a:t>metforminDM</a:t>
            </a:r>
            <a:r>
              <a:rPr lang="en-US" altLang="ko-KR" sz="900" dirty="0"/>
              <a:t>"</a:t>
            </a:r>
            <a:endParaRPr lang="ko-KR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3E56D-0B42-4642-9857-5885D2080339}"/>
              </a:ext>
            </a:extLst>
          </p:cNvPr>
          <p:cNvSpPr txBox="1"/>
          <p:nvPr/>
        </p:nvSpPr>
        <p:spPr>
          <a:xfrm flipH="1">
            <a:off x="838200" y="72526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 code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5674FA-D663-49AD-B9A8-519D7E661EE1}"/>
              </a:ext>
            </a:extLst>
          </p:cNvPr>
          <p:cNvCxnSpPr/>
          <p:nvPr/>
        </p:nvCxnSpPr>
        <p:spPr>
          <a:xfrm>
            <a:off x="0" y="81068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8528AE-0B5F-4975-83BB-E936A23E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1403925"/>
            <a:ext cx="2874818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198" y="2917197"/>
            <a:ext cx="3392057" cy="22167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198" y="3647720"/>
            <a:ext cx="4602020" cy="12586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8198" y="5386300"/>
            <a:ext cx="2874820" cy="2565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8198" y="6122732"/>
            <a:ext cx="2874820" cy="4785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Connection 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Details/ Schema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391568"/>
            <a:ext cx="8425563" cy="210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6210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20A241D-6D85-47B8-A901-EC641060D55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Population Level Estimation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D16E122-D085-4085-AC2D-945AB2C00F3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ATLAS </a:t>
            </a:r>
            <a:r>
              <a:rPr lang="ko-KR" altLang="en-US" dirty="0"/>
              <a:t>및 </a:t>
            </a:r>
            <a:r>
              <a:rPr lang="en-US" altLang="ko-KR" dirty="0"/>
              <a:t>R</a:t>
            </a:r>
            <a:r>
              <a:rPr lang="ko-KR" altLang="en-US" dirty="0"/>
              <a:t>을 사용하여 설계를 구현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NHIS</a:t>
            </a:r>
            <a:r>
              <a:rPr lang="ko-KR" altLang="en-US" dirty="0"/>
              <a:t> 분석 사이트</a:t>
            </a:r>
            <a:endParaRPr lang="en-US" altLang="ko-KR" sz="4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4400" b="1" dirty="0">
                <a:solidFill>
                  <a:srgbClr val="FF0000"/>
                </a:solidFill>
              </a:rPr>
              <a:t>http://</a:t>
            </a:r>
            <a:r>
              <a:rPr lang="en-US" altLang="ko-KR" sz="4400" b="1" dirty="0" smtClean="0">
                <a:solidFill>
                  <a:srgbClr val="FF0000"/>
                </a:solidFill>
              </a:rPr>
              <a:t>190.1.5.50:8080/Atlas</a:t>
            </a:r>
            <a:endParaRPr lang="en-US" altLang="ko-KR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OHDSI demo </a:t>
            </a:r>
            <a:r>
              <a:rPr lang="ko-KR" altLang="en-US" dirty="0"/>
              <a:t>사이트</a:t>
            </a:r>
            <a:endParaRPr lang="en-US" altLang="ko-KR" dirty="0">
              <a:hlinkClick r:id="rId2"/>
            </a:endParaRPr>
          </a:p>
          <a:p>
            <a:pPr marL="0" indent="0">
              <a:buNone/>
            </a:pPr>
            <a:r>
              <a:rPr lang="en-US" altLang="ko-KR" sz="4400" dirty="0">
                <a:hlinkClick r:id="rId2"/>
              </a:rPr>
              <a:t>http://atlas-demo.ohdsi.org</a:t>
            </a:r>
            <a:endParaRPr lang="ko-KR" altLang="en-US" sz="44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4F7DE-3A84-4452-99DB-AE840149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Cdm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Database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Schema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56FB29-1FE0-4199-AC86-98EF5EAAD985}"/>
              </a:ext>
            </a:extLst>
          </p:cNvPr>
          <p:cNvSpPr txBox="1">
            <a:spLocks/>
          </p:cNvSpPr>
          <p:nvPr/>
        </p:nvSpPr>
        <p:spPr>
          <a:xfrm>
            <a:off x="1005840" y="133566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# The name of the database schema where the CDM data can be found: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NHIS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cdmDatabaseSchema</a:t>
            </a:r>
            <a:r>
              <a:rPr lang="en-US" altLang="ko-KR" dirty="0" smtClean="0"/>
              <a:t> &lt;-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ko-KR" dirty="0" err="1" smtClean="0">
                <a:solidFill>
                  <a:schemeClr val="accent2">
                    <a:lumMod val="75000"/>
                  </a:schemeClr>
                </a:solidFill>
              </a:rPr>
              <a:t>NHIS_CDM_Sample.dbo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 dirty="0" smtClean="0"/>
              <a:t>KDH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 smtClean="0"/>
              <a:t>cdmDatabaseSchema</a:t>
            </a:r>
            <a:r>
              <a:rPr lang="en-US" altLang="ko-KR" dirty="0" smtClean="0"/>
              <a:t> &lt;-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“CDMPv1.dbo"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4667117"/>
            <a:ext cx="8008852" cy="1689233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E83A2D3-BAC2-4D31-9C10-808A6114A651}"/>
              </a:ext>
            </a:extLst>
          </p:cNvPr>
          <p:cNvSpPr txBox="1"/>
          <p:nvPr/>
        </p:nvSpPr>
        <p:spPr>
          <a:xfrm flipH="1">
            <a:off x="1005839" y="174504"/>
            <a:ext cx="1010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Excute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the Code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E93029-E2B8-40C6-9C2C-7A34B7BF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39" y="1285135"/>
            <a:ext cx="8267700" cy="31908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43582" y="4219500"/>
            <a:ext cx="1119910" cy="2565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87490" y="4861428"/>
            <a:ext cx="521855" cy="20933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1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987258-12E2-42E5-8ACF-599D7307741B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4D95ED12-BB67-4B57-9F8D-5B5122A80A06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D1A29F-AAE6-4384-AFDB-62CA1A71266F}"/>
                </a:ext>
              </a:extLst>
            </p:cNvPr>
            <p:cNvSpPr txBox="1"/>
            <p:nvPr/>
          </p:nvSpPr>
          <p:spPr>
            <a:xfrm>
              <a:off x="3288982" y="2921168"/>
              <a:ext cx="561403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</a:rPr>
                <a:t>Shiny</a:t>
              </a:r>
              <a:r>
                <a:rPr lang="ko-KR" altLang="en-US" sz="6000" dirty="0">
                  <a:solidFill>
                    <a:schemeClr val="bg1"/>
                  </a:solidFill>
                </a:rPr>
                <a:t> 결과 해석</a:t>
              </a: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CC53D-17D1-4621-B8CC-55641790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4290867" y="3013501"/>
            <a:ext cx="3640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60D37A-4FBB-4ADA-9B02-FCED90E5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F935A-2376-4A7F-BCFD-03141281FFC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하나의 치료를 시작한 환자는 다른 치료를 시작한 환자와 비교되고</a:t>
            </a:r>
            <a:r>
              <a:rPr lang="en-US" altLang="ko-KR"/>
              <a:t>, </a:t>
            </a:r>
            <a:r>
              <a:rPr lang="ko-KR" altLang="en-US"/>
              <a:t> 치료를 받은 후 특정기간 추적 관찰됨</a:t>
            </a:r>
            <a:endParaRPr lang="en-US" altLang="ko-KR"/>
          </a:p>
          <a:p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363A85-2C1A-49BA-A409-616538B35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69036"/>
              </p:ext>
            </p:extLst>
          </p:nvPr>
        </p:nvGraphicFramePr>
        <p:xfrm>
          <a:off x="1176711" y="2864350"/>
          <a:ext cx="9838578" cy="2433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1895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6716683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치료를 받은 환자군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치료를 받은 환자군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관심 결과 </a:t>
                      </a:r>
                      <a:r>
                        <a:rPr lang="en-US" altLang="ko-KR" sz="1600" dirty="0"/>
                        <a:t>outcome of interest</a:t>
                      </a:r>
                      <a:r>
                        <a:rPr lang="ko-KR" altLang="en-US" sz="1600" dirty="0"/>
                        <a:t>가 발생한 환자군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발생을 살펴볼 기간의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표적군과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대조군의</a:t>
                      </a:r>
                      <a:r>
                        <a:rPr lang="ko-KR" altLang="en-US" sz="1600" dirty="0"/>
                        <a:t> 차이를 보정하여 효과 </a:t>
                      </a:r>
                      <a:r>
                        <a:rPr lang="en-US" altLang="ko-KR" sz="1600" dirty="0"/>
                        <a:t>effect</a:t>
                      </a:r>
                      <a:r>
                        <a:rPr lang="ko-KR" altLang="en-US" sz="1600" dirty="0"/>
                        <a:t>를 추정할</a:t>
                      </a:r>
                      <a:r>
                        <a:rPr lang="ko-KR" altLang="en-US" sz="1600" baseline="0" dirty="0"/>
                        <a:t> 때 사용하는 통계 모델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E5CB14-91F0-487A-B112-955523AF44A5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코호트 방법론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5A739F-40BE-45F0-B0B9-C42E038D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7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101303-693F-48CE-8573-A70B28669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735131"/>
              </p:ext>
            </p:extLst>
          </p:nvPr>
        </p:nvGraphicFramePr>
        <p:xfrm>
          <a:off x="1178115" y="2864352"/>
          <a:ext cx="10624417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71251">
                  <a:extLst>
                    <a:ext uri="{9D8B030D-6E8A-4147-A177-3AD203B41FA5}">
                      <a16:colId xmlns:a16="http://schemas.microsoft.com/office/drawing/2014/main" val="3266318652"/>
                    </a:ext>
                  </a:extLst>
                </a:gridCol>
                <a:gridCol w="7253166">
                  <a:extLst>
                    <a:ext uri="{9D8B030D-6E8A-4147-A177-3AD203B41FA5}">
                      <a16:colId xmlns:a16="http://schemas.microsoft.com/office/drawing/2014/main" val="2558432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22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표적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Target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치료로 </a:t>
                      </a:r>
                      <a:r>
                        <a:rPr lang="en-US" altLang="ko-KR" sz="1600" dirty="0" smtClean="0"/>
                        <a:t>metformin</a:t>
                      </a:r>
                      <a:r>
                        <a:rPr lang="ko-KR" altLang="en-US" sz="1600" dirty="0" smtClean="0"/>
                        <a:t>을</a:t>
                      </a:r>
                      <a:r>
                        <a:rPr lang="ko-KR" altLang="en-US" sz="1600" baseline="0" dirty="0" smtClean="0"/>
                        <a:t> 복용한 </a:t>
                      </a:r>
                      <a:r>
                        <a:rPr lang="en-US" altLang="ko-KR" sz="1600" baseline="0" dirty="0" smtClean="0"/>
                        <a:t>18</a:t>
                      </a:r>
                      <a:r>
                        <a:rPr lang="ko-KR" altLang="en-US" sz="1600" baseline="0" dirty="0" smtClean="0"/>
                        <a:t>세 이상 </a:t>
                      </a:r>
                      <a:r>
                        <a:rPr lang="ko-KR" altLang="en-US" sz="1600" dirty="0" smtClean="0"/>
                        <a:t>환자 </a:t>
                      </a:r>
                      <a:r>
                        <a:rPr lang="en-US" altLang="ko-KR" sz="1600" dirty="0"/>
                        <a:t>cohort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98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대조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Comparator 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당뇨 </a:t>
                      </a:r>
                      <a:r>
                        <a:rPr lang="ko-KR" altLang="en-US" sz="1600" dirty="0"/>
                        <a:t>치료로 </a:t>
                      </a:r>
                      <a:r>
                        <a:rPr lang="en-US" altLang="ko-KR" sz="1600" dirty="0" smtClean="0"/>
                        <a:t>metformin </a:t>
                      </a:r>
                      <a:r>
                        <a:rPr lang="ko-KR" altLang="en-US" sz="1600" dirty="0" smtClean="0"/>
                        <a:t>제외한 다른 </a:t>
                      </a:r>
                      <a:r>
                        <a:rPr lang="ko-KR" altLang="en-US" sz="1600" dirty="0" err="1" smtClean="0"/>
                        <a:t>당뇨약을</a:t>
                      </a:r>
                      <a:r>
                        <a:rPr lang="ko-KR" altLang="en-US" sz="1600" dirty="0" smtClean="0"/>
                        <a:t> 복용한 </a:t>
                      </a:r>
                      <a:r>
                        <a:rPr lang="en-US" altLang="ko-KR" sz="1600" dirty="0" smtClean="0"/>
                        <a:t>18</a:t>
                      </a:r>
                      <a:r>
                        <a:rPr lang="ko-KR" altLang="en-US" sz="1600" dirty="0" smtClean="0"/>
                        <a:t>세 이상 환자 </a:t>
                      </a:r>
                      <a:r>
                        <a:rPr lang="en-US" altLang="ko-KR" sz="1600" dirty="0"/>
                        <a:t>cohort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1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결과 </a:t>
                      </a:r>
                      <a:r>
                        <a:rPr lang="ko-KR" altLang="en-US" sz="1600" dirty="0" err="1"/>
                        <a:t>코호트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Outcome cohort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위암 또는 대장암이 발생한 </a:t>
                      </a:r>
                      <a:r>
                        <a:rPr lang="ko-KR" altLang="en-US" sz="1600" dirty="0" err="1" smtClean="0"/>
                        <a:t>코호트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68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위험 </a:t>
                      </a:r>
                      <a:r>
                        <a:rPr lang="ko-KR" altLang="en-US" sz="1600" dirty="0" err="1"/>
                        <a:t>노출기간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Time-</a:t>
                      </a:r>
                      <a:r>
                        <a:rPr lang="en-US" altLang="ko-KR" sz="1600" baseline="0" dirty="0"/>
                        <a:t>at-</a:t>
                      </a:r>
                      <a:r>
                        <a:rPr lang="en-US" altLang="ko-KR" sz="1600" baseline="0" dirty="0" err="1"/>
                        <a:t>rist</a:t>
                      </a:r>
                      <a:r>
                        <a:rPr lang="en-US" altLang="ko-KR" sz="1600" baseline="0" dirty="0"/>
                        <a:t> (TAR)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치료 시작 </a:t>
                      </a:r>
                      <a:r>
                        <a:rPr lang="en-US" altLang="ko-KR" sz="1600" dirty="0" smtClean="0"/>
                        <a:t>180</a:t>
                      </a:r>
                      <a:r>
                        <a:rPr lang="ko-KR" altLang="en-US" sz="1600" dirty="0" smtClean="0"/>
                        <a:t>일 이후부터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35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일 대 다 매칭 후 </a:t>
                      </a:r>
                      <a:r>
                        <a:rPr lang="en-US" altLang="ko-KR" sz="1600" dirty="0"/>
                        <a:t>Cox</a:t>
                      </a:r>
                      <a:r>
                        <a:rPr lang="ko-KR" altLang="en-US" sz="1600" dirty="0"/>
                        <a:t> 비례위험모형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9506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27899-0511-4C9D-9E80-28C758F9EA2A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실습예제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설계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1675B5-FBD0-4C9E-B92D-06EF7B16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1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 선택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93DD0A5-0F77-4176-871C-566361D4D3A2}"/>
              </a:ext>
            </a:extLst>
          </p:cNvPr>
          <p:cNvSpPr txBox="1">
            <a:spLocks/>
          </p:cNvSpPr>
          <p:nvPr/>
        </p:nvSpPr>
        <p:spPr>
          <a:xfrm>
            <a:off x="838590" y="1101752"/>
            <a:ext cx="10936459" cy="5486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결과 모델의 유형을 지정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F6E21C-4E45-43E6-83FA-8B3B60FE2196}"/>
              </a:ext>
            </a:extLst>
          </p:cNvPr>
          <p:cNvSpPr txBox="1"/>
          <p:nvPr/>
        </p:nvSpPr>
        <p:spPr>
          <a:xfrm>
            <a:off x="3420890" y="2016430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결과 발생했는지 평가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교차비</a:t>
            </a:r>
            <a:r>
              <a:rPr lang="en-US" altLang="ko-KR" dirty="0"/>
              <a:t>(odds ratio) </a:t>
            </a:r>
            <a:r>
              <a:rPr lang="ko-KR" altLang="en-US" dirty="0"/>
              <a:t>산출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AFC80-B7D8-4674-9CF1-F33AF650FFDD}"/>
              </a:ext>
            </a:extLst>
          </p:cNvPr>
          <p:cNvSpPr txBox="1"/>
          <p:nvPr/>
        </p:nvSpPr>
        <p:spPr>
          <a:xfrm>
            <a:off x="3420890" y="4609706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위험 비율</a:t>
            </a:r>
            <a:r>
              <a:rPr lang="en-US" altLang="ko-KR" dirty="0"/>
              <a:t>(hazard ratio)</a:t>
            </a:r>
            <a:r>
              <a:rPr lang="ko-KR" altLang="en-US" dirty="0"/>
              <a:t>을 추정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대상 질병이 처음 발생할 때까지의</a:t>
            </a:r>
            <a:r>
              <a:rPr lang="en-US" altLang="ko-KR" dirty="0"/>
              <a:t> </a:t>
            </a:r>
            <a:r>
              <a:rPr lang="ko-KR" altLang="en-US" dirty="0"/>
              <a:t>시간을 고려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D2842-A3F0-46A2-9FF1-3311CBF3E897}"/>
              </a:ext>
            </a:extLst>
          </p:cNvPr>
          <p:cNvSpPr txBox="1"/>
          <p:nvPr/>
        </p:nvSpPr>
        <p:spPr>
          <a:xfrm>
            <a:off x="3420890" y="3313068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발생 비율을 추정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일정한 발생률을 가정</a:t>
            </a:r>
            <a:endParaRPr lang="en-US" altLang="ko-KR" dirty="0"/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520AB5A1-9D17-47AE-8F17-B74B8FDD3EA6}"/>
              </a:ext>
            </a:extLst>
          </p:cNvPr>
          <p:cNvSpPr/>
          <p:nvPr/>
        </p:nvSpPr>
        <p:spPr>
          <a:xfrm>
            <a:off x="1153551" y="1825893"/>
            <a:ext cx="2138289" cy="1125416"/>
          </a:xfrm>
          <a:prstGeom prst="flowChartAlternateProcess">
            <a:avLst/>
          </a:prstGeom>
          <a:solidFill>
            <a:srgbClr val="128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Logistic 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1DF8FC23-1AB4-47F1-8F09-418B75B9FF23}"/>
              </a:ext>
            </a:extLst>
          </p:cNvPr>
          <p:cNvSpPr/>
          <p:nvPr/>
        </p:nvSpPr>
        <p:spPr>
          <a:xfrm>
            <a:off x="1153550" y="3137558"/>
            <a:ext cx="2138289" cy="1125416"/>
          </a:xfrm>
          <a:prstGeom prst="flowChartAlternateProcess">
            <a:avLst/>
          </a:prstGeom>
          <a:solidFill>
            <a:srgbClr val="BEA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Poisson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109E95A8-9AFB-4606-940D-99A3353728D5}"/>
              </a:ext>
            </a:extLst>
          </p:cNvPr>
          <p:cNvSpPr/>
          <p:nvPr/>
        </p:nvSpPr>
        <p:spPr>
          <a:xfrm>
            <a:off x="1153550" y="4458794"/>
            <a:ext cx="2138289" cy="1125416"/>
          </a:xfrm>
          <a:prstGeom prst="flowChartAlternateProcess">
            <a:avLst/>
          </a:prstGeom>
          <a:solidFill>
            <a:srgbClr val="C5C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Cox </a:t>
            </a:r>
          </a:p>
          <a:p>
            <a:pPr algn="ctr"/>
            <a:r>
              <a:rPr lang="en-US" altLang="ko-KR" sz="2800" dirty="0"/>
              <a:t>Regression</a:t>
            </a:r>
            <a:endParaRPr lang="ko-KR" altLang="en-US" sz="2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8D15E-F1F1-40E5-87A6-7D6F4FD8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교란변수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confounder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4162E2-F2F7-4405-B4FE-0722A2E5F373}"/>
              </a:ext>
            </a:extLst>
          </p:cNvPr>
          <p:cNvSpPr/>
          <p:nvPr/>
        </p:nvSpPr>
        <p:spPr>
          <a:xfrm>
            <a:off x="846771" y="2663684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COFFEE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0212DE-30A2-457F-9663-5BD5A4DBF9ED}"/>
              </a:ext>
            </a:extLst>
          </p:cNvPr>
          <p:cNvSpPr/>
          <p:nvPr/>
        </p:nvSpPr>
        <p:spPr>
          <a:xfrm>
            <a:off x="8872330" y="2650429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CANCER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6FDD78-FA56-47AC-85B4-2A6F22ABC0D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821345" y="3127508"/>
            <a:ext cx="6050985" cy="132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D71F6-E676-488B-8D4D-38E250587973}"/>
              </a:ext>
            </a:extLst>
          </p:cNvPr>
          <p:cNvSpPr/>
          <p:nvPr/>
        </p:nvSpPr>
        <p:spPr>
          <a:xfrm>
            <a:off x="4718542" y="3968258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SMOKING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2A6B8-609D-4FE1-B9E9-B4FEC48D7508}"/>
              </a:ext>
            </a:extLst>
          </p:cNvPr>
          <p:cNvSpPr/>
          <p:nvPr/>
        </p:nvSpPr>
        <p:spPr>
          <a:xfrm>
            <a:off x="4716455" y="1389890"/>
            <a:ext cx="1974574" cy="9541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058B2-2270-4631-920F-E580986F7225}"/>
              </a:ext>
            </a:extLst>
          </p:cNvPr>
          <p:cNvSpPr txBox="1"/>
          <p:nvPr/>
        </p:nvSpPr>
        <p:spPr>
          <a:xfrm>
            <a:off x="4797287" y="2771431"/>
            <a:ext cx="2099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Effect of interest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3CB2D9-4976-487C-8072-C2FCD18FF966}"/>
              </a:ext>
            </a:extLst>
          </p:cNvPr>
          <p:cNvSpPr txBox="1"/>
          <p:nvPr/>
        </p:nvSpPr>
        <p:spPr>
          <a:xfrm>
            <a:off x="5300870" y="3140763"/>
            <a:ext cx="147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RR=??</a:t>
            </a:r>
            <a:endParaRPr lang="ko-KR" altLang="en-US" sz="20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9AB1E9E-0997-44B9-B85E-6693F78DFA07}"/>
              </a:ext>
            </a:extLst>
          </p:cNvPr>
          <p:cNvCxnSpPr>
            <a:cxnSpLocks/>
            <a:stCxn id="9" idx="1"/>
            <a:endCxn id="5" idx="0"/>
          </p:cNvCxnSpPr>
          <p:nvPr/>
        </p:nvCxnSpPr>
        <p:spPr>
          <a:xfrm rot="10800000" flipV="1">
            <a:off x="1834059" y="1866968"/>
            <a:ext cx="2882397" cy="796715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3B0171F-E31E-408C-B689-7D716A890A0B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2862552" y="2589347"/>
            <a:ext cx="827496" cy="2884484"/>
          </a:xfrm>
          <a:prstGeom prst="bent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FAABA15-7878-4ECD-AAFC-4193DBEE7621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>
            <a:off x="6691029" y="1866969"/>
            <a:ext cx="3168588" cy="78346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B907E22-2A0F-46D2-B9CC-222C008E2B8A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6693116" y="3604586"/>
            <a:ext cx="3166501" cy="84075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79650E-29C0-4547-B48B-FB126A85E8FE}"/>
              </a:ext>
            </a:extLst>
          </p:cNvPr>
          <p:cNvSpPr txBox="1"/>
          <p:nvPr/>
        </p:nvSpPr>
        <p:spPr>
          <a:xfrm>
            <a:off x="1328960" y="2930453"/>
            <a:ext cx="1065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COFFEE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A9C80-1D5B-4F85-8B50-ED894AAEB478}"/>
              </a:ext>
            </a:extLst>
          </p:cNvPr>
          <p:cNvSpPr txBox="1"/>
          <p:nvPr/>
        </p:nvSpPr>
        <p:spPr>
          <a:xfrm>
            <a:off x="5339023" y="1682301"/>
            <a:ext cx="661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AGE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97B2E-F382-43CA-9392-A9300C8EEB92}"/>
              </a:ext>
            </a:extLst>
          </p:cNvPr>
          <p:cNvSpPr txBox="1"/>
          <p:nvPr/>
        </p:nvSpPr>
        <p:spPr>
          <a:xfrm>
            <a:off x="9290017" y="2917199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CANCER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843C1-1158-4F77-B804-69FB77B2DF81}"/>
              </a:ext>
            </a:extLst>
          </p:cNvPr>
          <p:cNvSpPr txBox="1"/>
          <p:nvPr/>
        </p:nvSpPr>
        <p:spPr>
          <a:xfrm>
            <a:off x="5049079" y="4245281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SMOKING</a:t>
            </a:r>
            <a:endParaRPr lang="ko-KR" altLang="en-US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BEF9EC-AF36-4E1E-A22E-CD367E0C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3E5E53-B1E2-4424-8042-4D989985F2E3}"/>
              </a:ext>
            </a:extLst>
          </p:cNvPr>
          <p:cNvSpPr txBox="1"/>
          <p:nvPr/>
        </p:nvSpPr>
        <p:spPr>
          <a:xfrm flipH="1">
            <a:off x="1005840" y="174504"/>
            <a:ext cx="7476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성향점수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propensity score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AE9A95B-F494-41C3-A3FD-54F91BBF2979}"/>
              </a:ext>
            </a:extLst>
          </p:cNvPr>
          <p:cNvSpPr txBox="1">
            <a:spLocks/>
          </p:cNvSpPr>
          <p:nvPr/>
        </p:nvSpPr>
        <p:spPr>
          <a:xfrm>
            <a:off x="419100" y="1769355"/>
            <a:ext cx="117729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Propensity Score: </a:t>
            </a:r>
            <a:r>
              <a:rPr lang="ko-KR" altLang="en-US" dirty="0"/>
              <a:t>환자가 대조 치료군과 비교하여 표적 치료를 받을 확률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치료개시 시점과 치료개시전에 관찰할 수 있는 것에 근거해 표적 치료를 받을 환자의 확률을 추정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종류</a:t>
            </a:r>
            <a:r>
              <a:rPr lang="en-US" altLang="ko-KR" dirty="0"/>
              <a:t>: Ps matching, Ps stratification, IPTW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5F9D99A-0A93-4AB2-B561-C4BBDF00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951</Words>
  <Application>Microsoft Office PowerPoint</Application>
  <PresentationFormat>와이드스크린</PresentationFormat>
  <Paragraphs>226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나눔스퀘어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47</cp:revision>
  <dcterms:created xsi:type="dcterms:W3CDTF">2019-12-23T00:32:35Z</dcterms:created>
  <dcterms:modified xsi:type="dcterms:W3CDTF">2020-07-20T07:09:10Z</dcterms:modified>
</cp:coreProperties>
</file>