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77" r:id="rId8"/>
    <p:sldId id="261" r:id="rId9"/>
    <p:sldId id="262" r:id="rId10"/>
    <p:sldId id="263" r:id="rId11"/>
    <p:sldId id="264" r:id="rId12"/>
    <p:sldId id="265" r:id="rId13"/>
    <p:sldId id="278" r:id="rId14"/>
    <p:sldId id="266" r:id="rId15"/>
    <p:sldId id="267" r:id="rId16"/>
    <p:sldId id="268" r:id="rId17"/>
    <p:sldId id="28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2A6"/>
    <a:srgbClr val="293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FD184-69B9-4A40-8006-C43898B3D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12C0FA-5293-473C-83B8-792EF6C90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6CF5A-C525-449B-A3B0-194C5AD8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65F7-4032-463A-8EB5-4BCE6E10AFC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5895E-1C60-46FD-A97E-26DA78FF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C5B93-E836-4D62-AF1E-390F9CB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AC7A-F5B3-4AD7-A23A-00AA6BDC8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3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6EDB3-A726-4766-ABBE-B629A404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3C6674-CF3C-4450-999E-768AE8698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40682-DB84-4864-97BF-C020025A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65F7-4032-463A-8EB5-4BCE6E10AFC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6062D-2FCA-44E1-AF31-F478C067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A7C00-0E3C-495B-8B5F-7AD98A3B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AC7A-F5B3-4AD7-A23A-00AA6BDC8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45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BD1D9C-0D87-4AC1-AD19-C99A3DC2E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1AABD4-6AFD-4416-9201-457BD877B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D9F09-9551-404D-9028-C1B444B2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65F7-4032-463A-8EB5-4BCE6E10AFC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447EB-0F46-4FAD-9F0F-B8D8BD90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B5D48-AC75-4EB9-BF06-A1A7E45C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AC7A-F5B3-4AD7-A23A-00AA6BDC8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7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496AE-2A0B-4129-8750-D8E00C60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86028-156A-4313-834F-26C4AE60F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D24AA-9025-482D-878C-28E54501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65F7-4032-463A-8EB5-4BCE6E10AFC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B36B4-9378-4F33-B007-1082A429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63735-89BA-4312-93EB-DDD872A4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AC7A-F5B3-4AD7-A23A-00AA6BDC8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39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7C8E9-D71D-445C-B4DB-7D4D49AA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7D1DE-792B-4F6A-82CD-F8F4689AC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08B44-8ECD-4E1A-8848-1CC56A0B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65F7-4032-463A-8EB5-4BCE6E10AFC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D32A3-D48C-441F-8A36-4FB83FC5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5BE35-9E05-4CDB-9394-918C5928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AC7A-F5B3-4AD7-A23A-00AA6BDC8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02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1D50-41C3-488F-9F79-FE9623CD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413EC-B344-4F63-A9A7-04913BEDD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E3C876-0A32-470C-907F-011A8AC6E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1B61A-1BC5-4BC4-90BC-8D28A1E7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65F7-4032-463A-8EB5-4BCE6E10AFC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468C9-2142-4B8E-828C-DCFE87E3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AA94A6-77B8-4BB3-968F-2EDCDE3B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AC7A-F5B3-4AD7-A23A-00AA6BDC8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5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DCAE8-0F8C-4019-B807-20AC12F7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B7015-F3E6-4B12-91B6-A9ACB9CA4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B98A94-87F7-4B3B-AEDC-A36F01FC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4C9AF3-CC52-4031-B792-112B66451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FDF168-B022-4301-984F-A20DB8DBB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83F0E6-C918-46CF-BCDF-8D7BD8DC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65F7-4032-463A-8EB5-4BCE6E10AFC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62D0C0-BC32-48E8-8E09-1B573E89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DF80A4-E73C-485B-83A1-EC059FDB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AC7A-F5B3-4AD7-A23A-00AA6BDC8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5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7BBEE-AAF4-46C0-BA8C-6FCDB5F4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BD723D-B270-4921-87A2-050A40CF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65F7-4032-463A-8EB5-4BCE6E10AFC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BCDD20-40CC-4627-8E7C-5F8CAA67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18C65C-F500-4956-AF0B-78E9CA93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AC7A-F5B3-4AD7-A23A-00AA6BDC8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11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FC973-E93A-4B00-A908-9967A5F1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65F7-4032-463A-8EB5-4BCE6E10AFC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90C1CD-BEBA-491F-B4D7-4348328D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68C4D-3C3E-4D8A-BE2C-D4790E24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AC7A-F5B3-4AD7-A23A-00AA6BDC8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0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DE390-7D26-4938-AF17-90CB92CF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BE6D3-8ED0-44B1-A8BB-04FF7FFA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BB2DC0-9651-418A-BBE2-2356DCCB2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33E1BB-D547-4051-A344-729A88B4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65F7-4032-463A-8EB5-4BCE6E10AFC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C777A-3B88-42B9-8C83-8BB3B817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30B04-197F-4F2D-8F38-BE9600C8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AC7A-F5B3-4AD7-A23A-00AA6BDC8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0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6CC17-1327-40D5-8977-A1611C3A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A2E0B4-C623-41B9-888F-A793E200D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702699-6C88-4FB0-86B0-F4043F7D0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9438D-2417-48B6-906C-FBFB1D02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65F7-4032-463A-8EB5-4BCE6E10AFC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AF4985-3DAD-4B80-A88F-66EF7BDC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3798E4-DF03-4132-9B95-88994604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AC7A-F5B3-4AD7-A23A-00AA6BDC8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39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A2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CD9480-C62B-485C-87C5-49DA1FE8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E541C0-2F7D-4792-B6A6-B31407342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12F2C-4D18-4AE0-AA87-A6EAC3A78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65F7-4032-463A-8EB5-4BCE6E10AFC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B7C0D-7E1B-4D14-BE4F-1AD266909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153E4-5BA0-4271-AFAE-18ADA87AF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AC7A-F5B3-4AD7-A23A-00AA6BDC8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24720-BF38-4CF2-AEFB-2BA3E36D1843}"/>
              </a:ext>
            </a:extLst>
          </p:cNvPr>
          <p:cNvSpPr/>
          <p:nvPr/>
        </p:nvSpPr>
        <p:spPr>
          <a:xfrm>
            <a:off x="0" y="0"/>
            <a:ext cx="12192000" cy="4772025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10452-E820-440A-A827-B32EA611FE82}"/>
              </a:ext>
            </a:extLst>
          </p:cNvPr>
          <p:cNvSpPr txBox="1"/>
          <p:nvPr/>
        </p:nvSpPr>
        <p:spPr>
          <a:xfrm>
            <a:off x="276690" y="1862253"/>
            <a:ext cx="10353210" cy="836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딥러닝을 기반으로 한 자율 주행 기술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E5A44-344C-4D28-AF83-5C561EF16FE8}"/>
              </a:ext>
            </a:extLst>
          </p:cNvPr>
          <p:cNvSpPr txBox="1"/>
          <p:nvPr/>
        </p:nvSpPr>
        <p:spPr>
          <a:xfrm>
            <a:off x="7686675" y="4063314"/>
            <a:ext cx="4400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지도 교수 </a:t>
            </a:r>
            <a:r>
              <a:rPr lang="en-US" altLang="ko-KR" sz="28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: </a:t>
            </a:r>
            <a:r>
              <a:rPr lang="ko-KR" altLang="en-US" sz="28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김기천 교수님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D779F3-A0E3-43BC-A29B-724A7D9EE7AD}"/>
              </a:ext>
            </a:extLst>
          </p:cNvPr>
          <p:cNvSpPr txBox="1"/>
          <p:nvPr/>
        </p:nvSpPr>
        <p:spPr>
          <a:xfrm>
            <a:off x="8629650" y="5400675"/>
            <a:ext cx="369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Team : AI GO</a:t>
            </a:r>
            <a:endParaRPr lang="ko-KR" altLang="en-US" sz="4000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16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94D8EC-6E22-4D80-9113-1039EAB06045}"/>
              </a:ext>
            </a:extLst>
          </p:cNvPr>
          <p:cNvSpPr/>
          <p:nvPr/>
        </p:nvSpPr>
        <p:spPr>
          <a:xfrm>
            <a:off x="0" y="1"/>
            <a:ext cx="12192000" cy="882580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17803-7CCA-427B-94CB-99F907B0DA14}"/>
              </a:ext>
            </a:extLst>
          </p:cNvPr>
          <p:cNvSpPr txBox="1"/>
          <p:nvPr/>
        </p:nvSpPr>
        <p:spPr>
          <a:xfrm>
            <a:off x="133350" y="87348"/>
            <a:ext cx="2809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Index</a:t>
            </a:r>
            <a:endParaRPr lang="ko-KR" altLang="en-US" sz="4000" b="1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612801-76F7-4A55-8C76-86601AC800D1}"/>
              </a:ext>
            </a:extLst>
          </p:cNvPr>
          <p:cNvSpPr/>
          <p:nvPr/>
        </p:nvSpPr>
        <p:spPr>
          <a:xfrm>
            <a:off x="0" y="1"/>
            <a:ext cx="12192000" cy="955536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E3FF2-F05E-4631-826A-88AA5645375E}"/>
              </a:ext>
            </a:extLst>
          </p:cNvPr>
          <p:cNvSpPr txBox="1"/>
          <p:nvPr/>
        </p:nvSpPr>
        <p:spPr>
          <a:xfrm>
            <a:off x="133350" y="123826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프로젝트 상세 </a:t>
            </a:r>
            <a:r>
              <a:rPr lang="en-US" altLang="ko-KR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: </a:t>
            </a:r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기능</a:t>
            </a:r>
            <a:endParaRPr lang="en-US" altLang="ko-KR" sz="4400" b="1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13BE94C9-DAE3-4DC8-BDEE-078ED229AE9D}"/>
              </a:ext>
            </a:extLst>
          </p:cNvPr>
          <p:cNvSpPr/>
          <p:nvPr/>
        </p:nvSpPr>
        <p:spPr>
          <a:xfrm>
            <a:off x="7101840" y="1470660"/>
            <a:ext cx="998220" cy="2472488"/>
          </a:xfrm>
          <a:prstGeom prst="cube">
            <a:avLst/>
          </a:prstGeom>
          <a:solidFill>
            <a:srgbClr val="85A2A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서버</a:t>
            </a:r>
          </a:p>
        </p:txBody>
      </p:sp>
      <p:sp>
        <p:nvSpPr>
          <p:cNvPr id="25" name="설명선: 왼쪽 화살표 24">
            <a:extLst>
              <a:ext uri="{FF2B5EF4-FFF2-40B4-BE49-F238E27FC236}">
                <a16:creationId xmlns:a16="http://schemas.microsoft.com/office/drawing/2014/main" id="{DEA20D5F-D07B-4907-8950-BBD6A0DD705C}"/>
              </a:ext>
            </a:extLst>
          </p:cNvPr>
          <p:cNvSpPr/>
          <p:nvPr/>
        </p:nvSpPr>
        <p:spPr>
          <a:xfrm>
            <a:off x="8100060" y="1874520"/>
            <a:ext cx="2141220" cy="594360"/>
          </a:xfrm>
          <a:prstGeom prst="leftArrowCallout">
            <a:avLst/>
          </a:prstGeom>
          <a:solidFill>
            <a:srgbClr val="85A2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CNN</a:t>
            </a:r>
            <a:endParaRPr lang="ko-KR" altLang="en-US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26" name="설명선: 왼쪽 화살표 25">
            <a:extLst>
              <a:ext uri="{FF2B5EF4-FFF2-40B4-BE49-F238E27FC236}">
                <a16:creationId xmlns:a16="http://schemas.microsoft.com/office/drawing/2014/main" id="{54C9FBA0-ABEE-47DA-9B73-EC840F28058E}"/>
              </a:ext>
            </a:extLst>
          </p:cNvPr>
          <p:cNvSpPr/>
          <p:nvPr/>
        </p:nvSpPr>
        <p:spPr>
          <a:xfrm>
            <a:off x="8100060" y="2834640"/>
            <a:ext cx="2141220" cy="594360"/>
          </a:xfrm>
          <a:prstGeom prst="leftArrowCallout">
            <a:avLst/>
          </a:prstGeom>
          <a:solidFill>
            <a:srgbClr val="85A2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분류기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774A7A-9EBE-488E-90BA-4BC27CD3B6D2}"/>
              </a:ext>
            </a:extLst>
          </p:cNvPr>
          <p:cNvSpPr/>
          <p:nvPr/>
        </p:nvSpPr>
        <p:spPr>
          <a:xfrm>
            <a:off x="554353" y="1103207"/>
            <a:ext cx="4291963" cy="4477315"/>
          </a:xfrm>
          <a:prstGeom prst="rect">
            <a:avLst/>
          </a:prstGeom>
          <a:solidFill>
            <a:srgbClr val="85A2A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algn="ctr"/>
            <a:endParaRPr lang="ko-KR" altLang="en-US" sz="2400"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EA86DF-377E-442A-B852-51082F28CADB}"/>
              </a:ext>
            </a:extLst>
          </p:cNvPr>
          <p:cNvSpPr txBox="1"/>
          <p:nvPr/>
        </p:nvSpPr>
        <p:spPr>
          <a:xfrm>
            <a:off x="637699" y="1302974"/>
            <a:ext cx="180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서버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450EE64-82DA-433A-8757-5C3BA9D66378}"/>
              </a:ext>
            </a:extLst>
          </p:cNvPr>
          <p:cNvCxnSpPr/>
          <p:nvPr/>
        </p:nvCxnSpPr>
        <p:spPr>
          <a:xfrm>
            <a:off x="4846316" y="3464170"/>
            <a:ext cx="22555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A50583-5057-4CFE-93AB-EFC95485A247}"/>
              </a:ext>
            </a:extLst>
          </p:cNvPr>
          <p:cNvSpPr txBox="1"/>
          <p:nvPr/>
        </p:nvSpPr>
        <p:spPr>
          <a:xfrm>
            <a:off x="637699" y="2106441"/>
            <a:ext cx="39824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- RC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카로부터 받은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320 * 160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크기의 이미지를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64 * 64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로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Resizing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하여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CNN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으로 전달한다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- RC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카로부터 받은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320 * 160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크기의 이미지를 분류기로 전달한다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</a:p>
          <a:p>
            <a:endParaRPr lang="en-US" altLang="ko-KR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- CNN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과 분류기의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Output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을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RC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카로 전송한다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917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B11313-4FB7-47E6-932B-F71B54DB9892}"/>
              </a:ext>
            </a:extLst>
          </p:cNvPr>
          <p:cNvSpPr/>
          <p:nvPr/>
        </p:nvSpPr>
        <p:spPr>
          <a:xfrm>
            <a:off x="0" y="1"/>
            <a:ext cx="12192000" cy="882580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94D4F-76A0-48CF-9BB9-D71A9604A394}"/>
              </a:ext>
            </a:extLst>
          </p:cNvPr>
          <p:cNvSpPr txBox="1"/>
          <p:nvPr/>
        </p:nvSpPr>
        <p:spPr>
          <a:xfrm>
            <a:off x="133350" y="87348"/>
            <a:ext cx="2809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Index</a:t>
            </a:r>
            <a:endParaRPr lang="ko-KR" altLang="en-US" sz="4000" b="1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34C2C5-D7A4-4E28-9E20-DCC5AFC25F9E}"/>
              </a:ext>
            </a:extLst>
          </p:cNvPr>
          <p:cNvSpPr/>
          <p:nvPr/>
        </p:nvSpPr>
        <p:spPr>
          <a:xfrm>
            <a:off x="0" y="1"/>
            <a:ext cx="12192000" cy="955536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37DEF6-C2CD-4653-A32E-9AA4B356F8E5}"/>
              </a:ext>
            </a:extLst>
          </p:cNvPr>
          <p:cNvSpPr txBox="1"/>
          <p:nvPr/>
        </p:nvSpPr>
        <p:spPr>
          <a:xfrm>
            <a:off x="133350" y="123826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프로젝트 상세 </a:t>
            </a:r>
            <a:r>
              <a:rPr lang="en-US" altLang="ko-KR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: </a:t>
            </a:r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신경망 </a:t>
            </a:r>
            <a:r>
              <a:rPr lang="en-US" altLang="ko-KR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( CNN &amp; </a:t>
            </a:r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분류기 </a:t>
            </a:r>
            <a:r>
              <a:rPr lang="en-US" altLang="ko-KR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)</a:t>
            </a:r>
            <a:endParaRPr lang="ko-KR" altLang="en-US" sz="4400" b="1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F80DB1-B76D-4964-8C50-22BDDE5809CD}"/>
              </a:ext>
            </a:extLst>
          </p:cNvPr>
          <p:cNvSpPr/>
          <p:nvPr/>
        </p:nvSpPr>
        <p:spPr>
          <a:xfrm>
            <a:off x="133349" y="1408378"/>
            <a:ext cx="5458559" cy="600075"/>
          </a:xfrm>
          <a:prstGeom prst="rect">
            <a:avLst/>
          </a:prstGeom>
          <a:solidFill>
            <a:srgbClr val="85A2A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1" u="sng" dirty="0"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CNN(Convolutional Neural Network)</a:t>
            </a:r>
            <a:endParaRPr lang="ko-KR" altLang="en-US" sz="2000" b="1" i="1" u="sng" dirty="0"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444565-7A47-41C9-A426-4E897DC92A9D}"/>
              </a:ext>
            </a:extLst>
          </p:cNvPr>
          <p:cNvSpPr txBox="1"/>
          <p:nvPr/>
        </p:nvSpPr>
        <p:spPr>
          <a:xfrm>
            <a:off x="7181849" y="2008453"/>
            <a:ext cx="4810125" cy="421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딥러닝 방법의 일종으로 이미지 인식에 많이 사용되는 방법</a:t>
            </a:r>
            <a:endParaRPr lang="en-US" altLang="ko-KR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전통적인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Neural Network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앞에 여러 계층의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Convolutional Layer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와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Pooling Layer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를 붙인 모양</a:t>
            </a:r>
            <a:endParaRPr lang="en-US" altLang="ko-KR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Convolutional Layer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를 이용해 입력받은 이미지에 대해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Feature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를 추출하고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추출된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Feature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를 기반으로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Pooling Layer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를 거쳐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Activation Map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의 크기를 줄이거나 특정 데이터를 강조</a:t>
            </a:r>
          </a:p>
        </p:txBody>
      </p:sp>
      <p:pic>
        <p:nvPicPr>
          <p:cNvPr id="3076" name="Picture 4" descr="https://cdn-images-1.medium.com/freeze/max/1000/1*5HA3lTFOGyc5TCi4uDCHlw.png?q=20">
            <a:extLst>
              <a:ext uri="{FF2B5EF4-FFF2-40B4-BE49-F238E27FC236}">
                <a16:creationId xmlns:a16="http://schemas.microsoft.com/office/drawing/2014/main" id="{1B57A529-B0A6-4FF3-8255-920B82AD8DB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" y="2728799"/>
            <a:ext cx="6953911" cy="27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320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7AF25A-498A-4E83-BC12-B72A0D78C4BC}"/>
              </a:ext>
            </a:extLst>
          </p:cNvPr>
          <p:cNvSpPr/>
          <p:nvPr/>
        </p:nvSpPr>
        <p:spPr>
          <a:xfrm>
            <a:off x="0" y="1"/>
            <a:ext cx="12192000" cy="882580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842FD-B38A-4827-829A-BF37A469F7F2}"/>
              </a:ext>
            </a:extLst>
          </p:cNvPr>
          <p:cNvSpPr txBox="1"/>
          <p:nvPr/>
        </p:nvSpPr>
        <p:spPr>
          <a:xfrm>
            <a:off x="133350" y="87348"/>
            <a:ext cx="2809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Index</a:t>
            </a:r>
            <a:endParaRPr lang="ko-KR" altLang="en-US" sz="4000" b="1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162BBA-B4C8-4B92-A4BA-2F678EA36DD8}"/>
              </a:ext>
            </a:extLst>
          </p:cNvPr>
          <p:cNvSpPr/>
          <p:nvPr/>
        </p:nvSpPr>
        <p:spPr>
          <a:xfrm>
            <a:off x="0" y="1"/>
            <a:ext cx="12192000" cy="955536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AE904-B48D-4713-AD64-C31CD593C26B}"/>
              </a:ext>
            </a:extLst>
          </p:cNvPr>
          <p:cNvSpPr txBox="1"/>
          <p:nvPr/>
        </p:nvSpPr>
        <p:spPr>
          <a:xfrm>
            <a:off x="133350" y="123826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프로젝트 상세 </a:t>
            </a:r>
            <a:r>
              <a:rPr lang="en-US" altLang="ko-KR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: </a:t>
            </a:r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신경망 </a:t>
            </a:r>
            <a:r>
              <a:rPr lang="en-US" altLang="ko-KR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( CNN &amp; </a:t>
            </a:r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분류기 </a:t>
            </a:r>
            <a:r>
              <a:rPr lang="en-US" altLang="ko-KR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)</a:t>
            </a:r>
            <a:endParaRPr lang="ko-KR" altLang="en-US" sz="4400" b="1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16D5F-8F78-4D66-A9EC-824C2F0C03F7}"/>
              </a:ext>
            </a:extLst>
          </p:cNvPr>
          <p:cNvSpPr/>
          <p:nvPr/>
        </p:nvSpPr>
        <p:spPr>
          <a:xfrm>
            <a:off x="133349" y="1085850"/>
            <a:ext cx="4895851" cy="600075"/>
          </a:xfrm>
          <a:prstGeom prst="rect">
            <a:avLst/>
          </a:prstGeom>
          <a:solidFill>
            <a:srgbClr val="85A2A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1" u="sng" dirty="0"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CNN(Convolutional Neural Network)</a:t>
            </a:r>
            <a:endParaRPr lang="ko-KR" altLang="en-US" sz="2000" b="1" i="1" u="sng" dirty="0"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23D585-ACA0-4C62-9756-02485CCB4F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349" y="1816238"/>
            <a:ext cx="3781426" cy="49179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AA8461-EC08-4250-8F32-59104D7212EF}"/>
              </a:ext>
            </a:extLst>
          </p:cNvPr>
          <p:cNvSpPr txBox="1"/>
          <p:nvPr/>
        </p:nvSpPr>
        <p:spPr>
          <a:xfrm>
            <a:off x="4171950" y="1781070"/>
            <a:ext cx="78867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본 프로젝트에서는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RC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카의 주행 정보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조향각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)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계산을 위해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NVDIA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의 </a:t>
            </a:r>
            <a:endParaRPr lang="en-US" altLang="ko-KR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‘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End-to-End Learning for Self-Driving Cars’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논문을 바탕으로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Convolutional Neural Network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을 모델링 하였다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 </a:t>
            </a:r>
          </a:p>
          <a:p>
            <a:endParaRPr lang="en-US" altLang="ko-KR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NVDIA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에서 사용한 구조를 바탕으로 기본 모델을 생성한 후 아래의 사항을 변경하여 신경망 구조를 생성하였다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</a:p>
          <a:p>
            <a:endParaRPr lang="en-US" altLang="ko-KR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데이터를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Normalization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하기 위해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Lambda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계층을 추가하였다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</a:p>
          <a:p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신경망 성능 향상을 위해 다음 두 가지 방법을 사용했다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</a:p>
          <a:p>
            <a:pPr lvl="1"/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A.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활성화 함수로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PReLU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함수 사용</a:t>
            </a:r>
          </a:p>
          <a:p>
            <a:pPr lvl="2"/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PReLU(Parametric Rectified Linear Unit)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함수는 적은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Overfitting Risk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를 가지며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거의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0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에 가까운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Extra Computational Cost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를 통하여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Model Fitting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을 향상시킨다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</a:p>
          <a:p>
            <a:pPr lvl="1"/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B. ‘he_normal’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초기화 함수 사용</a:t>
            </a:r>
          </a:p>
          <a:p>
            <a:pPr lvl="2"/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비선형성을 고려한 강력한 초기화 방법인 ‘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he_normal’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함수를 사용한다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</a:p>
          <a:p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3. Inner Covariate Shift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현상을 해결하기 위하여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Batch Normalization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을 사용하여 레이어 입력을 정규화 한다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</a:p>
          <a:p>
            <a:endParaRPr lang="en-US" altLang="ko-KR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67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7AF25A-498A-4E83-BC12-B72A0D78C4BC}"/>
              </a:ext>
            </a:extLst>
          </p:cNvPr>
          <p:cNvSpPr/>
          <p:nvPr/>
        </p:nvSpPr>
        <p:spPr>
          <a:xfrm>
            <a:off x="0" y="1"/>
            <a:ext cx="12192000" cy="882580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842FD-B38A-4827-829A-BF37A469F7F2}"/>
              </a:ext>
            </a:extLst>
          </p:cNvPr>
          <p:cNvSpPr txBox="1"/>
          <p:nvPr/>
        </p:nvSpPr>
        <p:spPr>
          <a:xfrm>
            <a:off x="133350" y="87348"/>
            <a:ext cx="2809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Index</a:t>
            </a:r>
            <a:endParaRPr lang="ko-KR" altLang="en-US" sz="4000" b="1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162BBA-B4C8-4B92-A4BA-2F678EA36DD8}"/>
              </a:ext>
            </a:extLst>
          </p:cNvPr>
          <p:cNvSpPr/>
          <p:nvPr/>
        </p:nvSpPr>
        <p:spPr>
          <a:xfrm>
            <a:off x="0" y="1"/>
            <a:ext cx="12192000" cy="955536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AE904-B48D-4713-AD64-C31CD593C26B}"/>
              </a:ext>
            </a:extLst>
          </p:cNvPr>
          <p:cNvSpPr txBox="1"/>
          <p:nvPr/>
        </p:nvSpPr>
        <p:spPr>
          <a:xfrm>
            <a:off x="133350" y="123826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프로젝트 상세 </a:t>
            </a:r>
            <a:r>
              <a:rPr lang="en-US" altLang="ko-KR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: </a:t>
            </a:r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신경망 </a:t>
            </a:r>
            <a:r>
              <a:rPr lang="en-US" altLang="ko-KR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( CNN &amp; </a:t>
            </a:r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분류기 </a:t>
            </a:r>
            <a:r>
              <a:rPr lang="en-US" altLang="ko-KR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)</a:t>
            </a:r>
            <a:endParaRPr lang="ko-KR" altLang="en-US" sz="4400" b="1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16D5F-8F78-4D66-A9EC-824C2F0C03F7}"/>
              </a:ext>
            </a:extLst>
          </p:cNvPr>
          <p:cNvSpPr/>
          <p:nvPr/>
        </p:nvSpPr>
        <p:spPr>
          <a:xfrm>
            <a:off x="133349" y="1085850"/>
            <a:ext cx="4810125" cy="600075"/>
          </a:xfrm>
          <a:prstGeom prst="rect">
            <a:avLst/>
          </a:prstGeom>
          <a:solidFill>
            <a:srgbClr val="85A2A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1" u="sng" dirty="0"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CNN(Convolutional Neural Network)</a:t>
            </a:r>
            <a:endParaRPr lang="ko-KR" altLang="en-US" sz="2000" b="1" i="1" u="sng" dirty="0"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78F74F-B174-4253-A181-F78CA825C363}"/>
              </a:ext>
            </a:extLst>
          </p:cNvPr>
          <p:cNvSpPr/>
          <p:nvPr/>
        </p:nvSpPr>
        <p:spPr>
          <a:xfrm>
            <a:off x="10541377" y="3199658"/>
            <a:ext cx="1336851" cy="804860"/>
          </a:xfrm>
          <a:prstGeom prst="rect">
            <a:avLst/>
          </a:prstGeom>
          <a:solidFill>
            <a:srgbClr val="85A2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RC</a:t>
            </a:r>
            <a:r>
              <a:rPr lang="ko-KR" altLang="en-US" sz="2400"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카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84A86E9-1F6C-42E6-A099-8864E5CBAF25}"/>
              </a:ext>
            </a:extLst>
          </p:cNvPr>
          <p:cNvGrpSpPr/>
          <p:nvPr/>
        </p:nvGrpSpPr>
        <p:grpSpPr>
          <a:xfrm>
            <a:off x="133349" y="1877593"/>
            <a:ext cx="9617320" cy="4738185"/>
            <a:chOff x="71805" y="1868801"/>
            <a:chExt cx="9617320" cy="473818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45C85B5-C798-4B3E-92BF-F7729AB6EB05}"/>
                </a:ext>
              </a:extLst>
            </p:cNvPr>
            <p:cNvGrpSpPr/>
            <p:nvPr/>
          </p:nvGrpSpPr>
          <p:grpSpPr>
            <a:xfrm>
              <a:off x="71805" y="1868801"/>
              <a:ext cx="9617320" cy="4738185"/>
              <a:chOff x="71805" y="1851218"/>
              <a:chExt cx="9617320" cy="4259699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AB20674-7C92-4B6C-B90B-5DB58F0EF58C}"/>
                  </a:ext>
                </a:extLst>
              </p:cNvPr>
              <p:cNvSpPr/>
              <p:nvPr/>
            </p:nvSpPr>
            <p:spPr>
              <a:xfrm>
                <a:off x="71805" y="2031294"/>
                <a:ext cx="9617320" cy="4079623"/>
              </a:xfrm>
              <a:prstGeom prst="roundRect">
                <a:avLst/>
              </a:prstGeom>
              <a:solidFill>
                <a:srgbClr val="85A2A6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185D1642-A903-4C23-A027-7F9B73A4ED71}"/>
                  </a:ext>
                </a:extLst>
              </p:cNvPr>
              <p:cNvSpPr/>
              <p:nvPr/>
            </p:nvSpPr>
            <p:spPr>
              <a:xfrm>
                <a:off x="3734310" y="1851218"/>
                <a:ext cx="2051961" cy="412538"/>
              </a:xfrm>
              <a:prstGeom prst="roundRect">
                <a:avLst/>
              </a:prstGeom>
              <a:solidFill>
                <a:srgbClr val="85A2A6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서버</a:t>
                </a: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DFEB49-CF31-4635-B385-C3E88AAB0054}"/>
                </a:ext>
              </a:extLst>
            </p:cNvPr>
            <p:cNvSpPr/>
            <p:nvPr/>
          </p:nvSpPr>
          <p:spPr>
            <a:xfrm>
              <a:off x="568325" y="2444751"/>
              <a:ext cx="1600200" cy="804860"/>
            </a:xfrm>
            <a:prstGeom prst="rect">
              <a:avLst/>
            </a:prstGeom>
            <a:solidFill>
              <a:srgbClr val="85A2A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320*160 Image</a:t>
              </a:r>
              <a:endParaRPr lang="ko-KR" altLang="en-US" sz="2000">
                <a:latin typeface="배달의민족 도현 OTF" panose="020B0600000101010101" pitchFamily="34" charset="-127"/>
                <a:ea typeface="배달의민족 도현 OTF" panose="020B0600000101010101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0BA8FAE-3F9D-4241-8D8D-9C5925D9C604}"/>
                </a:ext>
              </a:extLst>
            </p:cNvPr>
            <p:cNvSpPr/>
            <p:nvPr/>
          </p:nvSpPr>
          <p:spPr>
            <a:xfrm>
              <a:off x="568325" y="4899820"/>
              <a:ext cx="1600200" cy="804860"/>
            </a:xfrm>
            <a:prstGeom prst="rect">
              <a:avLst/>
            </a:prstGeom>
            <a:solidFill>
              <a:srgbClr val="85A2A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64*64</a:t>
              </a:r>
            </a:p>
            <a:p>
              <a:pPr algn="ctr"/>
              <a:r>
                <a:rPr lang="en-US" altLang="ko-KR" sz="2000"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Image</a:t>
              </a:r>
              <a:endParaRPr lang="ko-KR" altLang="en-US" sz="2000">
                <a:latin typeface="배달의민족 도현 OTF" panose="020B0600000101010101" pitchFamily="34" charset="-127"/>
                <a:ea typeface="배달의민족 도현 OTF" panose="020B0600000101010101" pitchFamily="34" charset="-127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2B830F7-DC0C-418A-A4D0-62AA955D986D}"/>
                </a:ext>
              </a:extLst>
            </p:cNvPr>
            <p:cNvCxnSpPr>
              <a:stCxn id="5" idx="2"/>
              <a:endCxn id="12" idx="0"/>
            </p:cNvCxnSpPr>
            <p:nvPr/>
          </p:nvCxnSpPr>
          <p:spPr>
            <a:xfrm>
              <a:off x="1368425" y="3249611"/>
              <a:ext cx="0" cy="16502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E38BAA-2A9B-4030-920B-538B845E47E2}"/>
                </a:ext>
              </a:extLst>
            </p:cNvPr>
            <p:cNvSpPr txBox="1"/>
            <p:nvPr/>
          </p:nvSpPr>
          <p:spPr>
            <a:xfrm>
              <a:off x="225425" y="3835400"/>
              <a:ext cx="1476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Resizing</a:t>
              </a:r>
              <a:endParaRPr lang="ko-KR" altLang="en-US">
                <a:latin typeface="배달의민족 도현 OTF" panose="020B0600000101010101" pitchFamily="34" charset="-127"/>
                <a:ea typeface="배달의민족 도현 OTF" panose="020B0600000101010101" pitchFamily="34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6FA8425-EFF6-49FE-A0BB-83A3FAC89A44}"/>
                </a:ext>
              </a:extLst>
            </p:cNvPr>
            <p:cNvGrpSpPr/>
            <p:nvPr/>
          </p:nvGrpSpPr>
          <p:grpSpPr>
            <a:xfrm>
              <a:off x="3495985" y="2487697"/>
              <a:ext cx="2528613" cy="2228782"/>
              <a:chOff x="3738826" y="2851656"/>
              <a:chExt cx="2139840" cy="1828665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727D72C4-DEB9-484A-B86A-FA5972F016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542"/>
              <a:stretch/>
            </p:blipFill>
            <p:spPr>
              <a:xfrm>
                <a:off x="3738826" y="2851656"/>
                <a:ext cx="2139840" cy="1828665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EF602D-8AD0-4F03-9B88-739170B57BC2}"/>
                  </a:ext>
                </a:extLst>
              </p:cNvPr>
              <p:cNvSpPr txBox="1"/>
              <p:nvPr/>
            </p:nvSpPr>
            <p:spPr>
              <a:xfrm>
                <a:off x="4555881" y="4084970"/>
                <a:ext cx="1058928" cy="429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chemeClr val="bg1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CNN</a:t>
                </a:r>
                <a:endParaRPr lang="ko-KR" altLang="en-US" sz="2800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endParaRP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A3FB20F8-6DD3-4FD3-81A5-CA8AA766C101}"/>
                </a:ext>
              </a:extLst>
            </p:cNvPr>
            <p:cNvCxnSpPr>
              <a:cxnSpLocks/>
              <a:stCxn id="12" idx="3"/>
              <a:endCxn id="16" idx="1"/>
            </p:cNvCxnSpPr>
            <p:nvPr/>
          </p:nvCxnSpPr>
          <p:spPr>
            <a:xfrm flipV="1">
              <a:off x="2168525" y="3602088"/>
              <a:ext cx="1327460" cy="1700162"/>
            </a:xfrm>
            <a:prstGeom prst="bentConnector3">
              <a:avLst>
                <a:gd name="adj1" fmla="val 3469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1C1E0B3-B0C9-46E3-A62D-1BD07BB3C8BD}"/>
                </a:ext>
              </a:extLst>
            </p:cNvPr>
            <p:cNvCxnSpPr>
              <a:cxnSpLocks/>
            </p:cNvCxnSpPr>
            <p:nvPr/>
          </p:nvCxnSpPr>
          <p:spPr>
            <a:xfrm>
              <a:off x="6034456" y="3602088"/>
              <a:ext cx="11499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740759-1304-41DB-B765-1745F4F6FC16}"/>
                </a:ext>
              </a:extLst>
            </p:cNvPr>
            <p:cNvSpPr/>
            <p:nvPr/>
          </p:nvSpPr>
          <p:spPr>
            <a:xfrm>
              <a:off x="7268930" y="3199658"/>
              <a:ext cx="1600200" cy="804860"/>
            </a:xfrm>
            <a:prstGeom prst="rect">
              <a:avLst/>
            </a:prstGeom>
            <a:solidFill>
              <a:srgbClr val="85A2A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조향각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5768DF-CF40-4D8D-8487-58D006410081}"/>
                </a:ext>
              </a:extLst>
            </p:cNvPr>
            <p:cNvSpPr txBox="1"/>
            <p:nvPr/>
          </p:nvSpPr>
          <p:spPr>
            <a:xfrm>
              <a:off x="6045200" y="3216445"/>
              <a:ext cx="984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Output</a:t>
              </a:r>
              <a:endPara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124465-39B1-4CC0-957C-0A6E09883B6D}"/>
                </a:ext>
              </a:extLst>
            </p:cNvPr>
            <p:cNvSpPr txBox="1"/>
            <p:nvPr/>
          </p:nvSpPr>
          <p:spPr>
            <a:xfrm>
              <a:off x="2651721" y="3216445"/>
              <a:ext cx="984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Input</a:t>
              </a:r>
              <a:endPara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6707C0-A50B-43E9-81AF-B3D623E78D66}"/>
                </a:ext>
              </a:extLst>
            </p:cNvPr>
            <p:cNvSpPr txBox="1"/>
            <p:nvPr/>
          </p:nvSpPr>
          <p:spPr>
            <a:xfrm>
              <a:off x="2943225" y="4806625"/>
              <a:ext cx="6411790" cy="171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서버로 전달된 </a:t>
              </a:r>
              <a:r>
                <a:rPr lang="en-US" altLang="ko-KR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320*160 </a:t>
              </a:r>
              <a:r>
                <a:rPr lang="ko-KR" altLang="en-US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사이즈의 이미지를 </a:t>
              </a:r>
              <a:r>
                <a:rPr lang="en-US" altLang="ko-KR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64*64 </a:t>
              </a:r>
              <a:r>
                <a:rPr lang="ko-KR" altLang="en-US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사이즈로 </a:t>
              </a:r>
              <a:r>
                <a:rPr lang="en-US" altLang="ko-KR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Resizing </a:t>
              </a:r>
              <a:r>
                <a:rPr lang="ko-KR" altLang="en-US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하여 </a:t>
              </a:r>
              <a:r>
                <a:rPr lang="en-US" altLang="ko-KR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CNN</a:t>
              </a:r>
              <a:r>
                <a:rPr lang="ko-KR" altLang="en-US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의 </a:t>
              </a:r>
              <a:r>
                <a:rPr lang="en-US" altLang="ko-KR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Input</a:t>
              </a:r>
              <a:r>
                <a:rPr lang="ko-KR" altLang="en-US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으로 적용한다</a:t>
              </a:r>
              <a:r>
                <a:rPr lang="en-US" altLang="ko-KR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CNN</a:t>
              </a:r>
              <a:r>
                <a:rPr lang="ko-KR" altLang="en-US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의 결과로 도출된 </a:t>
              </a:r>
              <a:r>
                <a:rPr lang="en-US" altLang="ko-KR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RC</a:t>
              </a:r>
              <a:r>
                <a:rPr lang="ko-KR" altLang="en-US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카의 앞 바퀴 회전각</a:t>
              </a:r>
              <a:r>
                <a:rPr lang="en-US" altLang="ko-KR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(</a:t>
              </a:r>
              <a:r>
                <a:rPr lang="ko-KR" altLang="en-US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조향각</a:t>
              </a:r>
              <a:r>
                <a:rPr lang="en-US" altLang="ko-KR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)</a:t>
              </a:r>
              <a:r>
                <a:rPr lang="ko-KR" altLang="en-US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을 </a:t>
              </a:r>
              <a:endPara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RC</a:t>
              </a:r>
              <a:r>
                <a:rPr lang="ko-KR" altLang="en-US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카로 전송한다</a:t>
              </a:r>
              <a:r>
                <a:rPr lang="en-US" altLang="ko-KR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.</a:t>
              </a:r>
              <a:r>
                <a:rPr lang="ko-KR" altLang="en-US">
                  <a:solidFill>
                    <a:schemeClr val="bg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 </a:t>
              </a: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63CF2F6-F074-422D-AEE7-2328D8F0527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8930674" y="3602088"/>
            <a:ext cx="1610703" cy="8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396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4EE22E-65D1-4BC5-8F1F-03BF64EC0017}"/>
              </a:ext>
            </a:extLst>
          </p:cNvPr>
          <p:cNvSpPr/>
          <p:nvPr/>
        </p:nvSpPr>
        <p:spPr>
          <a:xfrm>
            <a:off x="0" y="1"/>
            <a:ext cx="12192000" cy="882580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377C8-B4BF-4623-AD22-3229B3AE834A}"/>
              </a:ext>
            </a:extLst>
          </p:cNvPr>
          <p:cNvSpPr txBox="1"/>
          <p:nvPr/>
        </p:nvSpPr>
        <p:spPr>
          <a:xfrm>
            <a:off x="133350" y="87348"/>
            <a:ext cx="2809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Index</a:t>
            </a:r>
            <a:endParaRPr lang="ko-KR" altLang="en-US" sz="4000" b="1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2DC089-7C27-4D92-800F-5091BEF5F7B9}"/>
              </a:ext>
            </a:extLst>
          </p:cNvPr>
          <p:cNvSpPr/>
          <p:nvPr/>
        </p:nvSpPr>
        <p:spPr>
          <a:xfrm>
            <a:off x="0" y="1"/>
            <a:ext cx="12192000" cy="955536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A46BC-6083-4E7A-A15A-576A8F7B95CC}"/>
              </a:ext>
            </a:extLst>
          </p:cNvPr>
          <p:cNvSpPr txBox="1"/>
          <p:nvPr/>
        </p:nvSpPr>
        <p:spPr>
          <a:xfrm>
            <a:off x="133350" y="123826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프로젝트 상세 </a:t>
            </a:r>
            <a:r>
              <a:rPr lang="en-US" altLang="ko-KR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: </a:t>
            </a:r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신경망 </a:t>
            </a:r>
            <a:r>
              <a:rPr lang="en-US" altLang="ko-KR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( CNN &amp; </a:t>
            </a:r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분류기 </a:t>
            </a:r>
            <a:r>
              <a:rPr lang="en-US" altLang="ko-KR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)</a:t>
            </a:r>
            <a:endParaRPr lang="ko-KR" altLang="en-US" sz="4400" b="1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2A626-C9E2-48D6-8396-28EC1715E15C}"/>
              </a:ext>
            </a:extLst>
          </p:cNvPr>
          <p:cNvSpPr/>
          <p:nvPr/>
        </p:nvSpPr>
        <p:spPr>
          <a:xfrm>
            <a:off x="133350" y="1085850"/>
            <a:ext cx="3031882" cy="600075"/>
          </a:xfrm>
          <a:prstGeom prst="rect">
            <a:avLst/>
          </a:prstGeom>
          <a:solidFill>
            <a:srgbClr val="85A2A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i="1" u="sng" dirty="0"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분류기 </a:t>
            </a:r>
            <a:r>
              <a:rPr lang="en-US" altLang="ko-KR" sz="2000" b="1" i="1" u="sng" dirty="0"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(</a:t>
            </a:r>
            <a:r>
              <a:rPr lang="en-US" altLang="ko-KR" sz="2000" b="1" i="1" u="sng" dirty="0" err="1"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Haar</a:t>
            </a:r>
            <a:r>
              <a:rPr lang="en-US" altLang="ko-KR" sz="2000" b="1" i="1" u="sng" dirty="0"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Cascade)</a:t>
            </a:r>
            <a:endParaRPr lang="ko-KR" altLang="en-US" sz="2000" b="1" i="1" u="sng" dirty="0"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pic>
        <p:nvPicPr>
          <p:cNvPr id="1026" name="Picture 2" descr="haar.png">
            <a:extLst>
              <a:ext uri="{FF2B5EF4-FFF2-40B4-BE49-F238E27FC236}">
                <a16:creationId xmlns:a16="http://schemas.microsoft.com/office/drawing/2014/main" id="{399C6457-B3C4-44D4-928F-E9AA61DED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816237"/>
            <a:ext cx="28098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ar Cascadeì ëí ì´ë¯¸ì§ ê²ìê²°ê³¼">
            <a:extLst>
              <a:ext uri="{FF2B5EF4-FFF2-40B4-BE49-F238E27FC236}">
                <a16:creationId xmlns:a16="http://schemas.microsoft.com/office/drawing/2014/main" id="{0DE81730-0FFB-43D7-87D5-26040E192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589585"/>
            <a:ext cx="3480288" cy="220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5749A7-5135-4C60-99B6-E7D0DEB43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1816238"/>
            <a:ext cx="3048000" cy="2581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F6606-B142-453E-AE9B-56FDB2165F2D}"/>
              </a:ext>
            </a:extLst>
          </p:cNvPr>
          <p:cNvSpPr txBox="1"/>
          <p:nvPr/>
        </p:nvSpPr>
        <p:spPr>
          <a:xfrm>
            <a:off x="6411830" y="2028263"/>
            <a:ext cx="5486400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2010</a:t>
            </a:r>
            <a:r>
              <a:rPr lang="ko-KR" altLang="en-US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년 </a:t>
            </a:r>
            <a:r>
              <a:rPr lang="en-US" altLang="ko-KR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Paul Viola,</a:t>
            </a:r>
            <a:r>
              <a:rPr lang="ko-KR" altLang="en-US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</a:t>
            </a:r>
            <a:r>
              <a:rPr lang="en-US" altLang="ko-KR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Michael</a:t>
            </a:r>
            <a:r>
              <a:rPr lang="ko-KR" altLang="en-US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</a:t>
            </a:r>
            <a:r>
              <a:rPr lang="en-US" altLang="ko-KR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Jones</a:t>
            </a:r>
            <a:r>
              <a:rPr lang="ko-KR" altLang="en-US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의 논문 ‘</a:t>
            </a:r>
            <a:r>
              <a:rPr lang="en-US" altLang="ko-KR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Rapid Object Dtection using a Boosted Cascade of Simple Features’</a:t>
            </a:r>
            <a:r>
              <a:rPr lang="ko-KR" altLang="en-US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에서 제안된 효과적인 객체 검출 방법</a:t>
            </a:r>
            <a:endParaRPr lang="en-US" altLang="ko-KR" sz="2000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다수의 </a:t>
            </a:r>
            <a:r>
              <a:rPr lang="en-US" altLang="ko-KR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Object</a:t>
            </a:r>
            <a:r>
              <a:rPr lang="ko-KR" altLang="en-US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이미지와 </a:t>
            </a:r>
            <a:r>
              <a:rPr lang="en-US" altLang="ko-KR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Object</a:t>
            </a:r>
            <a:r>
              <a:rPr lang="ko-KR" altLang="en-US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가 아닌 이미지를 </a:t>
            </a:r>
            <a:r>
              <a:rPr lang="en-US" altLang="ko-KR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cascade </a:t>
            </a:r>
            <a:r>
              <a:rPr lang="ko-KR" altLang="en-US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함수로 학습 시켜 객체 검출을 달성하는 방법</a:t>
            </a:r>
            <a:endParaRPr lang="en-US" altLang="ko-KR" sz="2000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Object </a:t>
            </a:r>
            <a:r>
              <a:rPr lang="ko-KR" altLang="en-US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이미지를 </a:t>
            </a:r>
            <a:r>
              <a:rPr lang="en-US" altLang="ko-KR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Positive </a:t>
            </a:r>
            <a:r>
              <a:rPr lang="ko-KR" altLang="en-US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이미지</a:t>
            </a:r>
            <a:r>
              <a:rPr lang="en-US" altLang="ko-KR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, Object</a:t>
            </a:r>
            <a:r>
              <a:rPr lang="ko-KR" altLang="en-US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가 아닌 이미지를 </a:t>
            </a:r>
            <a:r>
              <a:rPr lang="en-US" altLang="ko-KR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Negative </a:t>
            </a:r>
            <a:r>
              <a:rPr lang="ko-KR" altLang="en-US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이미지라고 한다</a:t>
            </a:r>
            <a:r>
              <a:rPr lang="en-US" altLang="ko-KR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  <a:endParaRPr lang="ko-KR" altLang="en-US" sz="2000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58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E6C81A2-66A7-4A72-A4BB-6F3AEC8186D6}"/>
              </a:ext>
            </a:extLst>
          </p:cNvPr>
          <p:cNvSpPr/>
          <p:nvPr/>
        </p:nvSpPr>
        <p:spPr>
          <a:xfrm>
            <a:off x="0" y="1"/>
            <a:ext cx="12192000" cy="955536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FD2549-D1F6-4160-AACD-2281A9910324}"/>
              </a:ext>
            </a:extLst>
          </p:cNvPr>
          <p:cNvSpPr txBox="1"/>
          <p:nvPr/>
        </p:nvSpPr>
        <p:spPr>
          <a:xfrm>
            <a:off x="133350" y="123826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프로젝트 상세 </a:t>
            </a:r>
            <a:r>
              <a:rPr lang="en-US" altLang="ko-KR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: </a:t>
            </a:r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신경망 </a:t>
            </a:r>
            <a:r>
              <a:rPr lang="en-US" altLang="ko-KR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( CNN &amp; </a:t>
            </a:r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분류기 </a:t>
            </a:r>
            <a:r>
              <a:rPr lang="en-US" altLang="ko-KR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)</a:t>
            </a:r>
            <a:endParaRPr lang="ko-KR" altLang="en-US" sz="4400" b="1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70515E-EB73-4C2D-96B0-BE5CC796BF22}"/>
              </a:ext>
            </a:extLst>
          </p:cNvPr>
          <p:cNvSpPr/>
          <p:nvPr/>
        </p:nvSpPr>
        <p:spPr>
          <a:xfrm>
            <a:off x="133350" y="1085850"/>
            <a:ext cx="3031882" cy="600075"/>
          </a:xfrm>
          <a:prstGeom prst="rect">
            <a:avLst/>
          </a:prstGeom>
          <a:solidFill>
            <a:srgbClr val="85A2A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i="1" u="sng" dirty="0"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분류기 </a:t>
            </a:r>
            <a:r>
              <a:rPr lang="en-US" altLang="ko-KR" sz="2000" b="1" i="1" u="sng" dirty="0"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(</a:t>
            </a:r>
            <a:r>
              <a:rPr lang="en-US" altLang="ko-KR" sz="2000" b="1" i="1" u="sng" dirty="0" err="1"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Haar</a:t>
            </a:r>
            <a:r>
              <a:rPr lang="en-US" altLang="ko-KR" sz="2000" b="1" i="1" u="sng" dirty="0"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Cascade)</a:t>
            </a:r>
            <a:endParaRPr lang="ko-KR" altLang="en-US" sz="2000" b="1" i="1" u="sng" dirty="0"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9DF11B-2F54-4B5D-A022-5E02A1DF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0" y="2008225"/>
            <a:ext cx="686441" cy="16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3130B7-BFFC-4D33-BBF2-47FF1FCEF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14" y="1991906"/>
            <a:ext cx="686441" cy="16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951FAF-30EC-403D-A16F-75B61DD2E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34" y="1999256"/>
            <a:ext cx="686441" cy="162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838B6C-65BB-42F6-918D-0503BD266E5B}"/>
              </a:ext>
            </a:extLst>
          </p:cNvPr>
          <p:cNvSpPr txBox="1"/>
          <p:nvPr/>
        </p:nvSpPr>
        <p:spPr>
          <a:xfrm>
            <a:off x="5997359" y="5091776"/>
            <a:ext cx="5486400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본 프로젝트에서는 분류기를 통하여 신호등</a:t>
            </a:r>
            <a:r>
              <a:rPr lang="en-US" altLang="ko-KR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, </a:t>
            </a:r>
            <a:r>
              <a:rPr lang="ko-KR" altLang="en-US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여러 가지의 표지판을 인식하여 </a:t>
            </a:r>
            <a:r>
              <a:rPr lang="en-US" altLang="ko-KR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RC</a:t>
            </a:r>
            <a:r>
              <a:rPr lang="ko-KR" altLang="en-US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카의 주행에 영향을 준다</a:t>
            </a:r>
            <a:r>
              <a:rPr lang="en-US" altLang="ko-KR" sz="20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  <a:endParaRPr lang="ko-KR" altLang="en-US" sz="2000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DB342A-A562-46FF-9028-58806BC92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7" y="3993398"/>
            <a:ext cx="552771" cy="12562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01AF044-F93E-4F1E-9682-19B8C438E9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07" y="3993398"/>
            <a:ext cx="552770" cy="12562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09AFEAF-3884-42D0-8318-909353390B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0" y="5447786"/>
            <a:ext cx="2165690" cy="10828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A9CE482-91CB-4474-B007-4807AF2F4F0F}"/>
              </a:ext>
            </a:extLst>
          </p:cNvPr>
          <p:cNvSpPr txBox="1"/>
          <p:nvPr/>
        </p:nvSpPr>
        <p:spPr>
          <a:xfrm>
            <a:off x="2825262" y="446641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Positive Image</a:t>
            </a:r>
            <a:endParaRPr lang="ko-KR" altLang="en-US" b="1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3BA01F-3AD3-4CE0-A2CE-31966A9BC888}"/>
              </a:ext>
            </a:extLst>
          </p:cNvPr>
          <p:cNvSpPr txBox="1"/>
          <p:nvPr/>
        </p:nvSpPr>
        <p:spPr>
          <a:xfrm>
            <a:off x="2825262" y="5744515"/>
            <a:ext cx="229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Negative Image</a:t>
            </a:r>
            <a:endParaRPr lang="ko-KR" altLang="en-US" b="1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142EDD5-9581-4179-80AB-3AA91FA904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0682" y="1839367"/>
            <a:ext cx="5572658" cy="299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30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922CE9-36E1-4E9C-BB44-3BCE54275195}"/>
              </a:ext>
            </a:extLst>
          </p:cNvPr>
          <p:cNvSpPr/>
          <p:nvPr/>
        </p:nvSpPr>
        <p:spPr>
          <a:xfrm>
            <a:off x="0" y="1"/>
            <a:ext cx="12192000" cy="882580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82E5A-1AB1-4F84-AB3C-EAFB5FB9D02F}"/>
              </a:ext>
            </a:extLst>
          </p:cNvPr>
          <p:cNvSpPr txBox="1"/>
          <p:nvPr/>
        </p:nvSpPr>
        <p:spPr>
          <a:xfrm>
            <a:off x="133350" y="87348"/>
            <a:ext cx="2809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Index</a:t>
            </a:r>
            <a:endParaRPr lang="ko-KR" altLang="en-US" sz="4000" b="1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1402DC-F33A-4549-BFFE-1069DD32FF29}"/>
              </a:ext>
            </a:extLst>
          </p:cNvPr>
          <p:cNvSpPr/>
          <p:nvPr/>
        </p:nvSpPr>
        <p:spPr>
          <a:xfrm>
            <a:off x="0" y="1"/>
            <a:ext cx="12192000" cy="955536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7C15B-2029-48FC-B800-2F068151B468}"/>
              </a:ext>
            </a:extLst>
          </p:cNvPr>
          <p:cNvSpPr txBox="1"/>
          <p:nvPr/>
        </p:nvSpPr>
        <p:spPr>
          <a:xfrm>
            <a:off x="133350" y="123826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발전 방향 및 결론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7EFBF-F488-4C3E-A73C-22F3BC6CB302}"/>
              </a:ext>
            </a:extLst>
          </p:cNvPr>
          <p:cNvSpPr txBox="1"/>
          <p:nvPr/>
        </p:nvSpPr>
        <p:spPr>
          <a:xfrm>
            <a:off x="333375" y="1000234"/>
            <a:ext cx="11588994" cy="585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본 프로젝트에서는 자율 주행을 위해서 트랙을 설계한 뒤에 그에 따라 신경망과 분류기를 위한 학습 데이터를 생성하였다</a:t>
            </a:r>
            <a:r>
              <a:rPr lang="en-US" altLang="ko-KR" sz="28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 </a:t>
            </a:r>
            <a:r>
              <a:rPr lang="ko-KR" altLang="en-US" sz="28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그 후 생성한 학습 데이터로 신경망과 분류기를 학습하여 </a:t>
            </a:r>
            <a:r>
              <a:rPr lang="en-US" altLang="ko-KR" sz="28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RC </a:t>
            </a:r>
            <a:r>
              <a:rPr lang="ko-KR" altLang="en-US" sz="28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카의 주행을 가능하게 했다</a:t>
            </a:r>
            <a:r>
              <a:rPr lang="en-US" altLang="ko-KR" sz="28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하지만 실제 자동차에 본 기술을 적용하기 위해서는 새로운 학습 데이터를 생성해야 한다</a:t>
            </a:r>
            <a:r>
              <a:rPr lang="en-US" altLang="ko-KR" sz="28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 </a:t>
            </a:r>
            <a:r>
              <a:rPr lang="ko-KR" altLang="en-US" sz="28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또한 실제 도로 상황에서는 다양한 경로가 존재하고 다양한 상황이 발생하므로 신경망과 분류기를 학습하기 위해 필요한 학습 데이터의 양이 매우 많을 것이라 추측된다</a:t>
            </a:r>
            <a:r>
              <a:rPr lang="en-US" altLang="ko-KR" sz="28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또한 본 기술에 추적</a:t>
            </a:r>
            <a:r>
              <a:rPr lang="en-US" altLang="ko-KR" sz="28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, </a:t>
            </a:r>
            <a:r>
              <a:rPr lang="ko-KR" altLang="en-US" sz="28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차선 변경 등의 부가적인 기술이 더해진다면 더욱 완성도 높은 기술로 발전할 가능성이 클 것이라 판단된다</a:t>
            </a:r>
            <a:r>
              <a:rPr lang="en-US" altLang="ko-KR" sz="28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  <a:r>
              <a:rPr lang="ko-KR" altLang="en-US" sz="28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0019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24720-BF38-4CF2-AEFB-2BA3E36D1843}"/>
              </a:ext>
            </a:extLst>
          </p:cNvPr>
          <p:cNvSpPr/>
          <p:nvPr/>
        </p:nvSpPr>
        <p:spPr>
          <a:xfrm>
            <a:off x="0" y="0"/>
            <a:ext cx="12192000" cy="4772025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10452-E820-440A-A827-B32EA611FE82}"/>
              </a:ext>
            </a:extLst>
          </p:cNvPr>
          <p:cNvSpPr txBox="1"/>
          <p:nvPr/>
        </p:nvSpPr>
        <p:spPr>
          <a:xfrm>
            <a:off x="919395" y="3010829"/>
            <a:ext cx="10353210" cy="836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T H E   </a:t>
            </a:r>
            <a:r>
              <a:rPr lang="en-US" altLang="ko-KR" sz="4800" b="1" dirty="0" err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E</a:t>
            </a:r>
            <a:r>
              <a:rPr lang="en-US" altLang="ko-KR" sz="4800" b="1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N D</a:t>
            </a:r>
            <a:endParaRPr lang="ko-KR" altLang="en-US" sz="4800" b="1" dirty="0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00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D92C43A-8818-4C4C-9E36-14DCEAB844F4}"/>
              </a:ext>
            </a:extLst>
          </p:cNvPr>
          <p:cNvSpPr/>
          <p:nvPr/>
        </p:nvSpPr>
        <p:spPr>
          <a:xfrm>
            <a:off x="0" y="1"/>
            <a:ext cx="12192000" cy="955536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B668FC-1505-4DB0-802C-5D6B91AB67BD}"/>
              </a:ext>
            </a:extLst>
          </p:cNvPr>
          <p:cNvSpPr txBox="1"/>
          <p:nvPr/>
        </p:nvSpPr>
        <p:spPr>
          <a:xfrm>
            <a:off x="133350" y="123826"/>
            <a:ext cx="2809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Index</a:t>
            </a:r>
            <a:endParaRPr lang="ko-KR" altLang="en-US" sz="4400" b="1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55E3B-ECA3-435A-919C-F9B8196F9287}"/>
              </a:ext>
            </a:extLst>
          </p:cNvPr>
          <p:cNvSpPr txBox="1"/>
          <p:nvPr/>
        </p:nvSpPr>
        <p:spPr>
          <a:xfrm>
            <a:off x="133350" y="888862"/>
            <a:ext cx="117729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b="1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주제 선정 배경</a:t>
            </a:r>
            <a:endParaRPr lang="en-US" altLang="ko-KR" sz="3200" b="1" dirty="0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b="1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개발 목표</a:t>
            </a:r>
            <a:endParaRPr lang="en-US" altLang="ko-KR" sz="3200" b="1" dirty="0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b="1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팀 구성원</a:t>
            </a:r>
            <a:endParaRPr lang="en-US" altLang="ko-KR" sz="3200" b="1" dirty="0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b="1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프로젝트 개발 환경</a:t>
            </a:r>
            <a:endParaRPr lang="en-US" altLang="ko-KR" sz="3200" b="1" dirty="0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b="1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프로젝트 요약</a:t>
            </a:r>
            <a:endParaRPr lang="en-US" altLang="ko-KR" sz="3200" b="1" dirty="0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b="1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프로젝트 상세 </a:t>
            </a:r>
            <a:r>
              <a:rPr lang="en-US" altLang="ko-KR" sz="3200" b="1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: </a:t>
            </a:r>
            <a:r>
              <a:rPr lang="ko-KR" altLang="en-US" sz="3200" b="1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기능</a:t>
            </a:r>
            <a:endParaRPr lang="en-US" altLang="ko-KR" sz="3200" b="1" dirty="0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b="1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프로젝트 상세 </a:t>
            </a:r>
            <a:r>
              <a:rPr lang="en-US" altLang="ko-KR" sz="3200" b="1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: </a:t>
            </a:r>
            <a:r>
              <a:rPr lang="ko-KR" altLang="en-US" sz="3200" b="1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신경망 </a:t>
            </a:r>
            <a:r>
              <a:rPr lang="en-US" altLang="ko-KR" sz="3200" b="1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( CNN &amp; </a:t>
            </a:r>
            <a:r>
              <a:rPr lang="ko-KR" altLang="en-US" sz="3200" b="1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분류기 </a:t>
            </a:r>
            <a:r>
              <a:rPr lang="en-US" altLang="ko-KR" sz="3200" b="1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b="1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발전 방향 및 결론</a:t>
            </a:r>
            <a:endParaRPr lang="en-US" altLang="ko-KR" sz="3200" b="1" dirty="0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3200" b="1" dirty="0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68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12B323-15A1-47AA-B036-806FEB7180BF}"/>
              </a:ext>
            </a:extLst>
          </p:cNvPr>
          <p:cNvSpPr/>
          <p:nvPr/>
        </p:nvSpPr>
        <p:spPr>
          <a:xfrm>
            <a:off x="0" y="1"/>
            <a:ext cx="12192000" cy="882580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907850-F951-4435-AB79-201D88932B5D}"/>
              </a:ext>
            </a:extLst>
          </p:cNvPr>
          <p:cNvSpPr txBox="1"/>
          <p:nvPr/>
        </p:nvSpPr>
        <p:spPr>
          <a:xfrm>
            <a:off x="142875" y="-131727"/>
            <a:ext cx="49149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개발 동기 및 목표</a:t>
            </a:r>
            <a:endParaRPr lang="en-US" altLang="ko-KR" sz="4000" b="1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56E7A9-E121-4429-9706-06DD16ED905D}"/>
              </a:ext>
            </a:extLst>
          </p:cNvPr>
          <p:cNvSpPr/>
          <p:nvPr/>
        </p:nvSpPr>
        <p:spPr>
          <a:xfrm>
            <a:off x="0" y="1"/>
            <a:ext cx="12192000" cy="955536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90B00-D279-46AF-855A-E5F1CAD10550}"/>
              </a:ext>
            </a:extLst>
          </p:cNvPr>
          <p:cNvSpPr txBox="1"/>
          <p:nvPr/>
        </p:nvSpPr>
        <p:spPr>
          <a:xfrm>
            <a:off x="133350" y="123826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주제 선정 배경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3B20D-7F5B-4AA9-95D3-0F54B84E9F7D}"/>
              </a:ext>
            </a:extLst>
          </p:cNvPr>
          <p:cNvSpPr txBox="1"/>
          <p:nvPr/>
        </p:nvSpPr>
        <p:spPr>
          <a:xfrm>
            <a:off x="447675" y="4248759"/>
            <a:ext cx="1129665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2016</a:t>
            </a:r>
            <a:r>
              <a:rPr lang="ko-KR" altLang="en-US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년 알파고 이 후</a:t>
            </a:r>
            <a:r>
              <a:rPr lang="en-US" altLang="ko-KR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인공지능에 대한 대중의 관심이 높아져 해당 분야에 대한 투자가 크게 늘었다</a:t>
            </a:r>
            <a:r>
              <a:rPr lang="en-US" altLang="ko-KR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인공지능은 계속해서 상승세를 유지할 분야이고</a:t>
            </a:r>
            <a:r>
              <a:rPr lang="en-US" altLang="ko-KR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팀원들 모두 관심이 있는 분야이기에 졸업작품 주제 선정에 상당 부분 영향을 미쳤다</a:t>
            </a:r>
            <a:r>
              <a:rPr lang="en-US" altLang="ko-KR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또한</a:t>
            </a:r>
            <a:r>
              <a:rPr lang="en-US" altLang="ko-KR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평소 강태준 팀원이 자동차에 대한 관심이 있었고</a:t>
            </a:r>
            <a:r>
              <a:rPr lang="en-US" altLang="ko-KR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최근 </a:t>
            </a:r>
            <a:r>
              <a:rPr lang="ko-KR" altLang="en-US" dirty="0" err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자율주행차</a:t>
            </a:r>
            <a:r>
              <a:rPr lang="ko-KR" altLang="en-US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부문에서 인공지능을 결합한 기술들을 여러 회사에서 연구하고 있다는 소식을 들었다</a:t>
            </a:r>
            <a:r>
              <a:rPr lang="en-US" altLang="ko-KR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관심이 가는 기술이기에 해당 기술과 향후 </a:t>
            </a:r>
            <a:r>
              <a:rPr lang="ko-KR" altLang="en-US" dirty="0" err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자율주행차에</a:t>
            </a:r>
            <a:r>
              <a:rPr lang="ko-KR" altLang="en-US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필요한 기술이라 생각되는 앞 차량 추적에 관한 부분을 포함한 시스템을 구현하기로 하였다</a:t>
            </a:r>
            <a:r>
              <a:rPr lang="en-US" altLang="ko-KR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pic>
        <p:nvPicPr>
          <p:cNvPr id="8" name="그림 7" descr="íë¡ í¸ ëìì¸">
            <a:extLst>
              <a:ext uri="{FF2B5EF4-FFF2-40B4-BE49-F238E27FC236}">
                <a16:creationId xmlns:a16="http://schemas.microsoft.com/office/drawing/2014/main" id="{E0DB56E6-6D75-479F-9E56-DB1A8036D5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5" y="1152318"/>
            <a:ext cx="4686300" cy="2915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post-phinf.pstatic.net/MjAxODAzMzBfNDAg/MDAxNTIyMzc5MjQyNDg5.8TIYV0YMxY1PbLIKCKgpZ0FIY2av1apCVCkQnWEdp6cg.b6ceSrRyhKH9CRggTc0YMvUA6W9L0uFIyIevkbI5dNEg.JPEG/NV_Car_678x452.jpg?type=w1200">
            <a:extLst>
              <a:ext uri="{FF2B5EF4-FFF2-40B4-BE49-F238E27FC236}">
                <a16:creationId xmlns:a16="http://schemas.microsoft.com/office/drawing/2014/main" id="{F33CC49E-002C-4169-B2A7-79FDAFEA3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34" y="1152318"/>
            <a:ext cx="4544106" cy="291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40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12B323-15A1-47AA-B036-806FEB7180BF}"/>
              </a:ext>
            </a:extLst>
          </p:cNvPr>
          <p:cNvSpPr/>
          <p:nvPr/>
        </p:nvSpPr>
        <p:spPr>
          <a:xfrm>
            <a:off x="0" y="1"/>
            <a:ext cx="12192000" cy="882580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907850-F951-4435-AB79-201D88932B5D}"/>
              </a:ext>
            </a:extLst>
          </p:cNvPr>
          <p:cNvSpPr txBox="1"/>
          <p:nvPr/>
        </p:nvSpPr>
        <p:spPr>
          <a:xfrm>
            <a:off x="142875" y="-131727"/>
            <a:ext cx="49149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개발 동기 및 목표</a:t>
            </a:r>
            <a:endParaRPr lang="en-US" altLang="ko-KR" sz="4000" b="1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56E7A9-E121-4429-9706-06DD16ED905D}"/>
              </a:ext>
            </a:extLst>
          </p:cNvPr>
          <p:cNvSpPr/>
          <p:nvPr/>
        </p:nvSpPr>
        <p:spPr>
          <a:xfrm>
            <a:off x="0" y="1"/>
            <a:ext cx="12192000" cy="955536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90B00-D279-46AF-855A-E5F1CAD10550}"/>
              </a:ext>
            </a:extLst>
          </p:cNvPr>
          <p:cNvSpPr txBox="1"/>
          <p:nvPr/>
        </p:nvSpPr>
        <p:spPr>
          <a:xfrm>
            <a:off x="133350" y="123826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개발 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51457-572E-4DC1-A9E2-033D32C1AD65}"/>
              </a:ext>
            </a:extLst>
          </p:cNvPr>
          <p:cNvSpPr txBox="1"/>
          <p:nvPr/>
        </p:nvSpPr>
        <p:spPr>
          <a:xfrm>
            <a:off x="371474" y="3654607"/>
            <a:ext cx="1149667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기술 패러다임의 변화는 인간에게 편의성을 제공하는 기술의 개발 속도를 가속시켰다</a:t>
            </a:r>
            <a:r>
              <a:rPr lang="en-US" altLang="ko-KR" sz="2000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최근 </a:t>
            </a:r>
            <a:r>
              <a:rPr lang="en-US" altLang="ko-KR" sz="2000" dirty="0" err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IoT</a:t>
            </a:r>
            <a:r>
              <a:rPr lang="en-US" altLang="ko-KR" sz="2000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시장이 급격하게 발전하면서 많은 기업들이 </a:t>
            </a:r>
            <a:r>
              <a:rPr lang="en-US" altLang="ko-KR" sz="2000" dirty="0" err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IoT</a:t>
            </a:r>
            <a:r>
              <a:rPr lang="en-US" altLang="ko-KR" sz="2000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시대의 </a:t>
            </a:r>
            <a:r>
              <a:rPr lang="ko-KR" altLang="en-US" sz="2000" dirty="0" err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촉발점으로</a:t>
            </a:r>
            <a:r>
              <a:rPr lang="ko-KR" altLang="en-US" sz="2000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자율주행자동차 시장을 주목하고 있으며 이미 많은 기업들이 자율주행자동차를 개발 및 상용화 진행 중에 있다</a:t>
            </a:r>
            <a:r>
              <a:rPr lang="en-US" altLang="ko-KR" sz="2000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이에 따라 본 프로젝트는 실제 자동차에 적용하기 전에 </a:t>
            </a:r>
            <a:r>
              <a:rPr lang="en-US" altLang="ko-KR" sz="2000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Deep-learning</a:t>
            </a:r>
            <a:r>
              <a:rPr lang="ko-KR" altLang="en-US" sz="2000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을 기반으로 한 자율 주행 기술을 적용한 </a:t>
            </a:r>
            <a:r>
              <a:rPr lang="en-US" altLang="ko-KR" sz="2000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RC </a:t>
            </a:r>
            <a:r>
              <a:rPr lang="ko-KR" altLang="en-US" sz="2000" dirty="0" err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카를</a:t>
            </a:r>
            <a:r>
              <a:rPr lang="ko-KR" altLang="en-US" sz="2000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구현하는 것을 목표로 둔다</a:t>
            </a:r>
            <a:r>
              <a:rPr lang="en-US" altLang="ko-KR" sz="2000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0C2C72-AED1-494B-BBB4-406BB6E4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7" b="13874"/>
          <a:stretch/>
        </p:blipFill>
        <p:spPr>
          <a:xfrm>
            <a:off x="6429375" y="1061810"/>
            <a:ext cx="3903971" cy="26210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C8A75E-6583-47A3-9A32-95520B9D97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42"/>
          <a:stretch/>
        </p:blipFill>
        <p:spPr>
          <a:xfrm>
            <a:off x="1759147" y="1087265"/>
            <a:ext cx="3089584" cy="26402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DF2BA0-78B4-4B88-A61B-CD99AD516B48}"/>
              </a:ext>
            </a:extLst>
          </p:cNvPr>
          <p:cNvSpPr txBox="1"/>
          <p:nvPr/>
        </p:nvSpPr>
        <p:spPr>
          <a:xfrm>
            <a:off x="5119940" y="2028828"/>
            <a:ext cx="1038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+</a:t>
            </a:r>
            <a:endParaRPr lang="ko-KR" altLang="en-US" sz="8800" b="1"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5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26E44DE-E12F-47A1-B464-CA929453539E}"/>
              </a:ext>
            </a:extLst>
          </p:cNvPr>
          <p:cNvSpPr/>
          <p:nvPr/>
        </p:nvSpPr>
        <p:spPr>
          <a:xfrm>
            <a:off x="0" y="1"/>
            <a:ext cx="12192000" cy="882580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C747D-CF90-45B6-B45B-F9E55B9ECE03}"/>
              </a:ext>
            </a:extLst>
          </p:cNvPr>
          <p:cNvSpPr txBox="1"/>
          <p:nvPr/>
        </p:nvSpPr>
        <p:spPr>
          <a:xfrm>
            <a:off x="133350" y="87348"/>
            <a:ext cx="2809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팀원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D374FD-1F1F-4996-9B16-737C125F16F7}"/>
              </a:ext>
            </a:extLst>
          </p:cNvPr>
          <p:cNvSpPr/>
          <p:nvPr/>
        </p:nvSpPr>
        <p:spPr>
          <a:xfrm>
            <a:off x="0" y="1"/>
            <a:ext cx="12192000" cy="955536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E5759-9D69-4C57-914F-8074C4F60F45}"/>
              </a:ext>
            </a:extLst>
          </p:cNvPr>
          <p:cNvSpPr txBox="1"/>
          <p:nvPr/>
        </p:nvSpPr>
        <p:spPr>
          <a:xfrm>
            <a:off x="133350" y="123826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팀 구성원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ED8317E-5B07-499B-88A1-A3B0A88C2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116405"/>
              </p:ext>
            </p:extLst>
          </p:nvPr>
        </p:nvGraphicFramePr>
        <p:xfrm>
          <a:off x="138112" y="1828800"/>
          <a:ext cx="11915775" cy="387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0351">
                  <a:extLst>
                    <a:ext uri="{9D8B030D-6E8A-4147-A177-3AD203B41FA5}">
                      <a16:colId xmlns:a16="http://schemas.microsoft.com/office/drawing/2014/main" val="3970282017"/>
                    </a:ext>
                  </a:extLst>
                </a:gridCol>
                <a:gridCol w="3790950">
                  <a:extLst>
                    <a:ext uri="{9D8B030D-6E8A-4147-A177-3AD203B41FA5}">
                      <a16:colId xmlns:a16="http://schemas.microsoft.com/office/drawing/2014/main" val="3823302477"/>
                    </a:ext>
                  </a:extLst>
                </a:gridCol>
                <a:gridCol w="5324474">
                  <a:extLst>
                    <a:ext uri="{9D8B030D-6E8A-4147-A177-3AD203B41FA5}">
                      <a16:colId xmlns:a16="http://schemas.microsoft.com/office/drawing/2014/main" val="3467204733"/>
                    </a:ext>
                  </a:extLst>
                </a:gridCol>
              </a:tblGrid>
              <a:tr h="77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>
                          <a:solidFill>
                            <a:schemeClr val="bg1"/>
                          </a:solidFill>
                          <a:latin typeface="배달의민족 도현 OTF" panose="020B0600000101010101" pitchFamily="34" charset="-127"/>
                          <a:ea typeface="배달의민족 도현 OTF" panose="020B0600000101010101" pitchFamily="34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>
                          <a:solidFill>
                            <a:schemeClr val="bg1"/>
                          </a:solidFill>
                          <a:latin typeface="배달의민족 도현 OTF" panose="020B0600000101010101" pitchFamily="34" charset="-127"/>
                          <a:ea typeface="배달의민족 도현 OTF" panose="020B0600000101010101" pitchFamily="34" charset="-127"/>
                        </a:rPr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배달의민족 도현 OTF" panose="020B0600000101010101" pitchFamily="34" charset="-127"/>
                          <a:ea typeface="배달의민족 도현 OTF" panose="020B0600000101010101" pitchFamily="34" charset="-127"/>
                        </a:rPr>
                        <a:t>E-Mail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배달의민족 도현 OTF" panose="020B0600000101010101" pitchFamily="34" charset="-127"/>
                        <a:ea typeface="배달의민족 도현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407964"/>
                  </a:ext>
                </a:extLst>
              </a:tr>
              <a:tr h="77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배달의민족 도현 OTF" panose="020B0600000101010101" pitchFamily="34" charset="-127"/>
                          <a:ea typeface="배달의민족 도현 OTF" panose="020B0600000101010101" pitchFamily="34" charset="-127"/>
                        </a:rPr>
                        <a:t>송종원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배달의민족 도현 OTF" panose="020B0600000101010101" pitchFamily="34" charset="-127"/>
                          <a:ea typeface="배달의민족 도현 OTF" panose="020B0600000101010101" pitchFamily="34" charset="-127"/>
                        </a:rPr>
                        <a:t>201311281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배달의민족 도현 OTF" panose="020B0600000101010101" pitchFamily="34" charset="-127"/>
                        <a:ea typeface="배달의민족 도현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배달의민족 도현 OTF" panose="020B0600000101010101" pitchFamily="34" charset="-127"/>
                          <a:ea typeface="배달의민족 도현 OTF" panose="020B0600000101010101" pitchFamily="34" charset="-127"/>
                        </a:rPr>
                        <a:t>foemzos@konkuk.ac.kr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배달의민족 도현 OTF" panose="020B0600000101010101" pitchFamily="34" charset="-127"/>
                        <a:ea typeface="배달의민족 도현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5218559"/>
                  </a:ext>
                </a:extLst>
              </a:tr>
              <a:tr h="77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배달의민족 도현 OTF" panose="020B0600000101010101" pitchFamily="34" charset="-127"/>
                          <a:ea typeface="배달의민족 도현 OTF" panose="020B0600000101010101" pitchFamily="34" charset="-127"/>
                        </a:rPr>
                        <a:t>강태준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배달의민족 도현 OTF" panose="020B0600000101010101" pitchFamily="34" charset="-127"/>
                          <a:ea typeface="배달의민족 도현 OTF" panose="020B0600000101010101" pitchFamily="34" charset="-127"/>
                        </a:rPr>
                        <a:t>201411258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배달의민족 도현 OTF" panose="020B0600000101010101" pitchFamily="34" charset="-127"/>
                        <a:ea typeface="배달의민족 도현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배달의민족 도현 OTF" panose="020B0600000101010101" pitchFamily="34" charset="-127"/>
                          <a:ea typeface="배달의민족 도현 OTF" panose="020B0600000101010101" pitchFamily="34" charset="-127"/>
                        </a:rPr>
                        <a:t>bulletdog@konkuk.ac.kr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배달의민족 도현 OTF" panose="020B0600000101010101" pitchFamily="34" charset="-127"/>
                        <a:ea typeface="배달의민족 도현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4996579"/>
                  </a:ext>
                </a:extLst>
              </a:tr>
              <a:tr h="77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배달의민족 도현 OTF" panose="020B0600000101010101" pitchFamily="34" charset="-127"/>
                          <a:ea typeface="배달의민족 도현 OTF" panose="020B0600000101010101" pitchFamily="34" charset="-127"/>
                        </a:rPr>
                        <a:t>김태홍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배달의민족 도현 OTF" panose="020B0600000101010101" pitchFamily="34" charset="-127"/>
                          <a:ea typeface="배달의민족 도현 OTF" panose="020B0600000101010101" pitchFamily="34" charset="-127"/>
                        </a:rPr>
                        <a:t>201411270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배달의민족 도현 OTF" panose="020B0600000101010101" pitchFamily="34" charset="-127"/>
                        <a:ea typeface="배달의민족 도현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배달의민족 도현 OTF" panose="020B0600000101010101" pitchFamily="34" charset="-127"/>
                          <a:ea typeface="배달의민족 도현 OTF" panose="020B0600000101010101" pitchFamily="34" charset="-127"/>
                        </a:rPr>
                        <a:t>rlaxoghd94@konkuk.ac,kr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배달의민족 도현 OTF" panose="020B0600000101010101" pitchFamily="34" charset="-127"/>
                        <a:ea typeface="배달의민족 도현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339986"/>
                  </a:ext>
                </a:extLst>
              </a:tr>
              <a:tr h="77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배달의민족 도현 OTF" panose="020B0600000101010101" pitchFamily="34" charset="-127"/>
                          <a:ea typeface="배달의민족 도현 OTF" panose="020B0600000101010101" pitchFamily="34" charset="-127"/>
                        </a:rPr>
                        <a:t>홍유리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배달의민족 도현 OTF" panose="020B0600000101010101" pitchFamily="34" charset="-127"/>
                          <a:ea typeface="배달의민족 도현 OTF" panose="020B0600000101010101" pitchFamily="34" charset="-127"/>
                        </a:rPr>
                        <a:t>201411321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배달의민족 도현 OTF" panose="020B0600000101010101" pitchFamily="34" charset="-127"/>
                        <a:ea typeface="배달의민족 도현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배달의민족 도현 OTF" panose="020B0600000101010101" pitchFamily="34" charset="-127"/>
                          <a:ea typeface="배달의민족 도현 OTF" panose="020B0600000101010101" pitchFamily="34" charset="-127"/>
                        </a:rPr>
                        <a:t>yuri0127@konkuk.ac.kr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배달의민족 도현 OTF" panose="020B0600000101010101" pitchFamily="34" charset="-127"/>
                        <a:ea typeface="배달의민족 도현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561647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980888"/>
              </p:ext>
            </p:extLst>
          </p:nvPr>
        </p:nvGraphicFramePr>
        <p:xfrm>
          <a:off x="130629" y="1835695"/>
          <a:ext cx="11945257" cy="3889828"/>
        </p:xfrm>
        <a:graphic>
          <a:graphicData uri="http://schemas.openxmlformats.org/drawingml/2006/table">
            <a:tbl>
              <a:tblPr/>
              <a:tblGrid>
                <a:gridCol w="11945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98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mpd="sng">
                      <a:solidFill>
                        <a:schemeClr val="bg1"/>
                      </a:solidFill>
                      <a:prstDash val="solid"/>
                    </a:lnL>
                    <a:lnR w="28575" cmpd="sng">
                      <a:solidFill>
                        <a:schemeClr val="bg1"/>
                      </a:solidFill>
                      <a:prstDash val="solid"/>
                    </a:lnR>
                    <a:lnT w="28575" cmpd="sng">
                      <a:solidFill>
                        <a:schemeClr val="bg1"/>
                      </a:solidFill>
                      <a:prstDash val="solid"/>
                    </a:lnT>
                    <a:lnB w="28575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63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321333-7766-47B2-A335-AD3348A33A4F}"/>
              </a:ext>
            </a:extLst>
          </p:cNvPr>
          <p:cNvSpPr/>
          <p:nvPr/>
        </p:nvSpPr>
        <p:spPr>
          <a:xfrm>
            <a:off x="0" y="1"/>
            <a:ext cx="12192000" cy="882580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42C18-49F7-4626-A58B-556D75F9AB2D}"/>
              </a:ext>
            </a:extLst>
          </p:cNvPr>
          <p:cNvSpPr txBox="1"/>
          <p:nvPr/>
        </p:nvSpPr>
        <p:spPr>
          <a:xfrm>
            <a:off x="133350" y="87348"/>
            <a:ext cx="478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프로젝트 개발 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1CEE2F-C2A3-45C0-AB2A-22B9C01CE929}"/>
              </a:ext>
            </a:extLst>
          </p:cNvPr>
          <p:cNvSpPr/>
          <p:nvPr/>
        </p:nvSpPr>
        <p:spPr>
          <a:xfrm>
            <a:off x="0" y="1"/>
            <a:ext cx="12192000" cy="955536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9F0AD-5265-4C23-895F-6FA92EAAE0F9}"/>
              </a:ext>
            </a:extLst>
          </p:cNvPr>
          <p:cNvSpPr txBox="1"/>
          <p:nvPr/>
        </p:nvSpPr>
        <p:spPr>
          <a:xfrm>
            <a:off x="133350" y="123826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프로젝트 개발 환경</a:t>
            </a:r>
          </a:p>
        </p:txBody>
      </p:sp>
      <p:pic>
        <p:nvPicPr>
          <p:cNvPr id="2054" name="Picture 6" descr="Windows 10 Logo.svg">
            <a:extLst>
              <a:ext uri="{FF2B5EF4-FFF2-40B4-BE49-F238E27FC236}">
                <a16:creationId xmlns:a16="http://schemas.microsoft.com/office/drawing/2014/main" id="{636EDDBE-23C6-400D-A2D7-031667907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903" y="1961195"/>
            <a:ext cx="4723294" cy="87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aspbian logoì ëí ì´ë¯¸ì§ ê²ìê²°ê³¼">
            <a:extLst>
              <a:ext uri="{FF2B5EF4-FFF2-40B4-BE49-F238E27FC236}">
                <a16:creationId xmlns:a16="http://schemas.microsoft.com/office/drawing/2014/main" id="{B8384AD4-65B5-422D-83B2-3C1A0CAE3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079362"/>
            <a:ext cx="3135802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python logoì ëí ì´ë¯¸ì§ ê²ìê²°ê³¼">
            <a:extLst>
              <a:ext uri="{FF2B5EF4-FFF2-40B4-BE49-F238E27FC236}">
                <a16:creationId xmlns:a16="http://schemas.microsoft.com/office/drawing/2014/main" id="{8ED18095-6D7C-4DED-9C16-5BFD38C6D6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9250" y="3276600"/>
            <a:ext cx="462915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 descr="python logoì ëí ì´ë¯¸ì§ ê²ìê²°ê³¼">
            <a:extLst>
              <a:ext uri="{FF2B5EF4-FFF2-40B4-BE49-F238E27FC236}">
                <a16:creationId xmlns:a16="http://schemas.microsoft.com/office/drawing/2014/main" id="{9F6CCB46-4D67-4F86-BBBE-C910AC5C7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78" y="1363536"/>
            <a:ext cx="2457450" cy="275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rduino logoì ëí ì´ë¯¸ì§ ê²ìê²°ê³¼">
            <a:extLst>
              <a:ext uri="{FF2B5EF4-FFF2-40B4-BE49-F238E27FC236}">
                <a16:creationId xmlns:a16="http://schemas.microsoft.com/office/drawing/2014/main" id="{9E8A800E-D966-4F01-91BB-E79D32E61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603" y="4022587"/>
            <a:ext cx="3648075" cy="248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Ubuntu logoì ëí ì´ë¯¸ì§ ê²ìê²°ê³¼">
            <a:extLst>
              <a:ext uri="{FF2B5EF4-FFF2-40B4-BE49-F238E27FC236}">
                <a16:creationId xmlns:a16="http://schemas.microsoft.com/office/drawing/2014/main" id="{9B31FC07-7305-4277-AFE4-6A6EBA3F8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26" y="4812484"/>
            <a:ext cx="4352925" cy="10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39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B4816F-2B38-4C7F-BFCA-474DC83E9779}"/>
              </a:ext>
            </a:extLst>
          </p:cNvPr>
          <p:cNvSpPr/>
          <p:nvPr/>
        </p:nvSpPr>
        <p:spPr>
          <a:xfrm>
            <a:off x="0" y="1"/>
            <a:ext cx="12192000" cy="882580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F736F-79B9-4052-858B-7543EA981865}"/>
              </a:ext>
            </a:extLst>
          </p:cNvPr>
          <p:cNvSpPr txBox="1"/>
          <p:nvPr/>
        </p:nvSpPr>
        <p:spPr>
          <a:xfrm>
            <a:off x="133350" y="87348"/>
            <a:ext cx="404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프로젝트 요약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DA79F4-16F3-4D3B-B3BD-97BE8CDBB2D0}"/>
              </a:ext>
            </a:extLst>
          </p:cNvPr>
          <p:cNvSpPr/>
          <p:nvPr/>
        </p:nvSpPr>
        <p:spPr>
          <a:xfrm>
            <a:off x="0" y="1"/>
            <a:ext cx="12192000" cy="955536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FA713-9E33-4ED2-BD07-CDE0B680591B}"/>
              </a:ext>
            </a:extLst>
          </p:cNvPr>
          <p:cNvSpPr txBox="1"/>
          <p:nvPr/>
        </p:nvSpPr>
        <p:spPr>
          <a:xfrm>
            <a:off x="133350" y="123826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프로젝트 요약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76F691-3F61-4639-BBB1-3C9E9C86101B}"/>
              </a:ext>
            </a:extLst>
          </p:cNvPr>
          <p:cNvSpPr/>
          <p:nvPr/>
        </p:nvSpPr>
        <p:spPr>
          <a:xfrm>
            <a:off x="4948603" y="2106688"/>
            <a:ext cx="2294793" cy="650255"/>
          </a:xfrm>
          <a:prstGeom prst="rect">
            <a:avLst/>
          </a:prstGeom>
          <a:solidFill>
            <a:srgbClr val="85A2A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WiFi </a:t>
            </a:r>
            <a:r>
              <a:rPr lang="ko-KR" altLang="en-US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공유기</a:t>
            </a:r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BADCC3A4-A877-4CC9-9C9F-2ADBCCE3D3EC}"/>
              </a:ext>
            </a:extLst>
          </p:cNvPr>
          <p:cNvSpPr/>
          <p:nvPr/>
        </p:nvSpPr>
        <p:spPr>
          <a:xfrm>
            <a:off x="8836399" y="4106009"/>
            <a:ext cx="1178040" cy="2540976"/>
          </a:xfrm>
          <a:prstGeom prst="cube">
            <a:avLst/>
          </a:prstGeom>
          <a:solidFill>
            <a:srgbClr val="85A2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서버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9752042-D520-4ADE-ABEF-E09687C50C32}"/>
              </a:ext>
            </a:extLst>
          </p:cNvPr>
          <p:cNvGrpSpPr/>
          <p:nvPr/>
        </p:nvGrpSpPr>
        <p:grpSpPr>
          <a:xfrm>
            <a:off x="1318845" y="4985239"/>
            <a:ext cx="2376177" cy="1661746"/>
            <a:chOff x="1390649" y="3314513"/>
            <a:chExt cx="3766822" cy="290531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2B8301A-CE72-4867-B6DA-F4BE28379E16}"/>
                </a:ext>
              </a:extLst>
            </p:cNvPr>
            <p:cNvSpPr/>
            <p:nvPr/>
          </p:nvSpPr>
          <p:spPr>
            <a:xfrm>
              <a:off x="1390649" y="4152904"/>
              <a:ext cx="3695700" cy="172402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RC Car</a:t>
              </a:r>
              <a:endParaRPr lang="ko-KR" altLang="en-US" sz="280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C1160BF-2482-4C5A-AFAF-20D05CD938DC}"/>
                </a:ext>
              </a:extLst>
            </p:cNvPr>
            <p:cNvSpPr/>
            <p:nvPr/>
          </p:nvSpPr>
          <p:spPr>
            <a:xfrm>
              <a:off x="1981201" y="5738813"/>
              <a:ext cx="476250" cy="481011"/>
            </a:xfrm>
            <a:prstGeom prst="ellipse">
              <a:avLst/>
            </a:prstGeom>
            <a:solidFill>
              <a:srgbClr val="85A2A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40E17B5-9C3E-4997-8252-6714599A2D8D}"/>
                </a:ext>
              </a:extLst>
            </p:cNvPr>
            <p:cNvSpPr/>
            <p:nvPr/>
          </p:nvSpPr>
          <p:spPr>
            <a:xfrm>
              <a:off x="3933827" y="5738813"/>
              <a:ext cx="476250" cy="452067"/>
            </a:xfrm>
            <a:prstGeom prst="ellipse">
              <a:avLst/>
            </a:prstGeom>
            <a:solidFill>
              <a:srgbClr val="85A2A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CFA4754-EB8D-477E-BCBD-2F140FAE9332}"/>
                </a:ext>
              </a:extLst>
            </p:cNvPr>
            <p:cNvGrpSpPr/>
            <p:nvPr/>
          </p:nvGrpSpPr>
          <p:grpSpPr>
            <a:xfrm>
              <a:off x="3728084" y="3600450"/>
              <a:ext cx="538162" cy="552454"/>
              <a:chOff x="4162424" y="3600450"/>
              <a:chExt cx="538162" cy="552454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45D3B43E-AA5C-491F-8220-5468B67693E5}"/>
                  </a:ext>
                </a:extLst>
              </p:cNvPr>
              <p:cNvCxnSpPr/>
              <p:nvPr/>
            </p:nvCxnSpPr>
            <p:spPr>
              <a:xfrm>
                <a:off x="4176713" y="3600450"/>
                <a:ext cx="0" cy="552454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C120D49F-C3AD-4D3F-8B32-2A9A00574F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2424" y="3629025"/>
                <a:ext cx="538162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38DA1C5-342E-4070-AB6C-D78392187921}"/>
                </a:ext>
              </a:extLst>
            </p:cNvPr>
            <p:cNvSpPr/>
            <p:nvPr/>
          </p:nvSpPr>
          <p:spPr>
            <a:xfrm>
              <a:off x="4250695" y="3314513"/>
              <a:ext cx="906776" cy="62865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AAD8C99-21FB-4DBE-A9C6-2F2B9884CF52}"/>
              </a:ext>
            </a:extLst>
          </p:cNvPr>
          <p:cNvCxnSpPr>
            <a:cxnSpLocks/>
          </p:cNvCxnSpPr>
          <p:nvPr/>
        </p:nvCxnSpPr>
        <p:spPr>
          <a:xfrm>
            <a:off x="6655777" y="2777082"/>
            <a:ext cx="2180621" cy="20625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311DC35-9711-4B3E-9305-FD197DC941AD}"/>
              </a:ext>
            </a:extLst>
          </p:cNvPr>
          <p:cNvCxnSpPr>
            <a:cxnSpLocks/>
          </p:cNvCxnSpPr>
          <p:nvPr/>
        </p:nvCxnSpPr>
        <p:spPr>
          <a:xfrm flipH="1">
            <a:off x="3508131" y="2777082"/>
            <a:ext cx="1904662" cy="2137818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59499C82-3A61-403A-9C3E-35E8A1A150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9" b="24102"/>
          <a:stretch/>
        </p:blipFill>
        <p:spPr>
          <a:xfrm>
            <a:off x="5592005" y="1244892"/>
            <a:ext cx="1007988" cy="78884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3EA79D2-6904-4873-B539-BE9706E06737}"/>
              </a:ext>
            </a:extLst>
          </p:cNvPr>
          <p:cNvSpPr txBox="1"/>
          <p:nvPr/>
        </p:nvSpPr>
        <p:spPr>
          <a:xfrm>
            <a:off x="7675685" y="3217985"/>
            <a:ext cx="1477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유선 연결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CBB85E-B4C8-4C5F-872B-B4AF11D0F4E8}"/>
              </a:ext>
            </a:extLst>
          </p:cNvPr>
          <p:cNvSpPr txBox="1"/>
          <p:nvPr/>
        </p:nvSpPr>
        <p:spPr>
          <a:xfrm>
            <a:off x="3355330" y="3217985"/>
            <a:ext cx="1477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무선 연결</a:t>
            </a:r>
          </a:p>
        </p:txBody>
      </p:sp>
    </p:spTree>
    <p:extLst>
      <p:ext uri="{BB962C8B-B14F-4D97-AF65-F5344CB8AC3E}">
        <p14:creationId xmlns:p14="http://schemas.microsoft.com/office/powerpoint/2010/main" val="309863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B4816F-2B38-4C7F-BFCA-474DC83E9779}"/>
              </a:ext>
            </a:extLst>
          </p:cNvPr>
          <p:cNvSpPr/>
          <p:nvPr/>
        </p:nvSpPr>
        <p:spPr>
          <a:xfrm>
            <a:off x="0" y="1"/>
            <a:ext cx="12192000" cy="882580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F736F-79B9-4052-858B-7543EA981865}"/>
              </a:ext>
            </a:extLst>
          </p:cNvPr>
          <p:cNvSpPr txBox="1"/>
          <p:nvPr/>
        </p:nvSpPr>
        <p:spPr>
          <a:xfrm>
            <a:off x="133350" y="87348"/>
            <a:ext cx="404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프로젝트 요약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DA79F4-16F3-4D3B-B3BD-97BE8CDBB2D0}"/>
              </a:ext>
            </a:extLst>
          </p:cNvPr>
          <p:cNvSpPr/>
          <p:nvPr/>
        </p:nvSpPr>
        <p:spPr>
          <a:xfrm>
            <a:off x="0" y="1"/>
            <a:ext cx="12192000" cy="955536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FA713-9E33-4ED2-BD07-CDE0B680591B}"/>
              </a:ext>
            </a:extLst>
          </p:cNvPr>
          <p:cNvSpPr txBox="1"/>
          <p:nvPr/>
        </p:nvSpPr>
        <p:spPr>
          <a:xfrm>
            <a:off x="133350" y="123826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프로젝트 요약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F1D0032-F3D2-4055-AE72-5D7E9AE9C806}"/>
              </a:ext>
            </a:extLst>
          </p:cNvPr>
          <p:cNvCxnSpPr>
            <a:cxnSpLocks/>
          </p:cNvCxnSpPr>
          <p:nvPr/>
        </p:nvCxnSpPr>
        <p:spPr>
          <a:xfrm>
            <a:off x="504825" y="6219825"/>
            <a:ext cx="93567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E19BA89-15B3-4D49-857F-884D6D2A8E78}"/>
              </a:ext>
            </a:extLst>
          </p:cNvPr>
          <p:cNvGrpSpPr/>
          <p:nvPr/>
        </p:nvGrpSpPr>
        <p:grpSpPr>
          <a:xfrm>
            <a:off x="1390649" y="4152904"/>
            <a:ext cx="3695701" cy="1724021"/>
            <a:chOff x="1390649" y="4191004"/>
            <a:chExt cx="3695701" cy="172402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26AADBB-1311-4388-8102-47E759B60D0C}"/>
                </a:ext>
              </a:extLst>
            </p:cNvPr>
            <p:cNvSpPr/>
            <p:nvPr/>
          </p:nvSpPr>
          <p:spPr>
            <a:xfrm>
              <a:off x="1390649" y="4191004"/>
              <a:ext cx="3695701" cy="172402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1C4076B-FCB0-4A4B-B9AE-C8270B6848D9}"/>
                </a:ext>
              </a:extLst>
            </p:cNvPr>
            <p:cNvSpPr/>
            <p:nvPr/>
          </p:nvSpPr>
          <p:spPr>
            <a:xfrm>
              <a:off x="1607343" y="4343406"/>
              <a:ext cx="2555081" cy="62865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Raspberry PI 3 B</a:t>
              </a:r>
              <a:endParaRPr lang="ko-KR" altLang="en-US" b="1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5132C99-A13D-445A-B74B-D1BF0186EE58}"/>
                </a:ext>
              </a:extLst>
            </p:cNvPr>
            <p:cNvSpPr/>
            <p:nvPr/>
          </p:nvSpPr>
          <p:spPr>
            <a:xfrm>
              <a:off x="1607343" y="5095881"/>
              <a:ext cx="2569370" cy="5905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Arduino Uno</a:t>
              </a:r>
              <a:endParaRPr lang="ko-KR" altLang="en-US" b="1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C95A02-5C1E-4567-9DEF-7E323CB7C490}"/>
                </a:ext>
              </a:extLst>
            </p:cNvPr>
            <p:cNvSpPr/>
            <p:nvPr/>
          </p:nvSpPr>
          <p:spPr>
            <a:xfrm>
              <a:off x="4338637" y="4310060"/>
              <a:ext cx="571500" cy="143790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초음파센서</a:t>
              </a: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B640C586-1A80-449E-B860-178FC64040FB}"/>
              </a:ext>
            </a:extLst>
          </p:cNvPr>
          <p:cNvSpPr/>
          <p:nvPr/>
        </p:nvSpPr>
        <p:spPr>
          <a:xfrm>
            <a:off x="1981201" y="5738813"/>
            <a:ext cx="476250" cy="481011"/>
          </a:xfrm>
          <a:prstGeom prst="ellipse">
            <a:avLst/>
          </a:prstGeom>
          <a:solidFill>
            <a:srgbClr val="85A2A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71DF78A-ED4C-4FDF-ADB9-9374A4D9E83E}"/>
              </a:ext>
            </a:extLst>
          </p:cNvPr>
          <p:cNvSpPr/>
          <p:nvPr/>
        </p:nvSpPr>
        <p:spPr>
          <a:xfrm>
            <a:off x="3933827" y="5738813"/>
            <a:ext cx="476250" cy="452067"/>
          </a:xfrm>
          <a:prstGeom prst="ellipse">
            <a:avLst/>
          </a:prstGeom>
          <a:solidFill>
            <a:srgbClr val="85A2A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75C8C15-70D1-4EF3-B7D3-62181BC9A477}"/>
              </a:ext>
            </a:extLst>
          </p:cNvPr>
          <p:cNvGrpSpPr/>
          <p:nvPr/>
        </p:nvGrpSpPr>
        <p:grpSpPr>
          <a:xfrm>
            <a:off x="3728084" y="3600450"/>
            <a:ext cx="538162" cy="552454"/>
            <a:chOff x="4162424" y="3600450"/>
            <a:chExt cx="538162" cy="552454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41A49CF-2920-400E-803B-F6FFF49BB529}"/>
                </a:ext>
              </a:extLst>
            </p:cNvPr>
            <p:cNvCxnSpPr/>
            <p:nvPr/>
          </p:nvCxnSpPr>
          <p:spPr>
            <a:xfrm>
              <a:off x="4176713" y="3600450"/>
              <a:ext cx="0" cy="55245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1D0515E-7C34-439E-AA5C-EA5742DF81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2424" y="3629025"/>
              <a:ext cx="538162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D8698A-7587-4DDB-9DFF-74742CAB9F78}"/>
              </a:ext>
            </a:extLst>
          </p:cNvPr>
          <p:cNvSpPr/>
          <p:nvPr/>
        </p:nvSpPr>
        <p:spPr>
          <a:xfrm>
            <a:off x="4250695" y="3314513"/>
            <a:ext cx="906776" cy="6286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카메라</a:t>
            </a:r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3F634B18-BECC-4361-B495-F41797CEE1AF}"/>
              </a:ext>
            </a:extLst>
          </p:cNvPr>
          <p:cNvSpPr/>
          <p:nvPr/>
        </p:nvSpPr>
        <p:spPr>
          <a:xfrm>
            <a:off x="7101840" y="1470660"/>
            <a:ext cx="998220" cy="2472488"/>
          </a:xfrm>
          <a:prstGeom prst="cube">
            <a:avLst/>
          </a:prstGeom>
          <a:solidFill>
            <a:srgbClr val="85A2A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서버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C9C4DF-07A6-468A-A133-9672A6DC3C9E}"/>
              </a:ext>
            </a:extLst>
          </p:cNvPr>
          <p:cNvGrpSpPr/>
          <p:nvPr/>
        </p:nvGrpSpPr>
        <p:grpSpPr>
          <a:xfrm>
            <a:off x="2764402" y="2262181"/>
            <a:ext cx="4310055" cy="1927866"/>
            <a:chOff x="2764402" y="2262181"/>
            <a:chExt cx="4310055" cy="192786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5386E6B-4B68-44E9-9788-4E7AEFA48625}"/>
                </a:ext>
              </a:extLst>
            </p:cNvPr>
            <p:cNvCxnSpPr>
              <a:cxnSpLocks/>
            </p:cNvCxnSpPr>
            <p:nvPr/>
          </p:nvCxnSpPr>
          <p:spPr>
            <a:xfrm>
              <a:off x="2842259" y="2262181"/>
              <a:ext cx="27383" cy="1927866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7019361-9AF6-4DA5-8C47-B743804B10F3}"/>
                </a:ext>
              </a:extLst>
            </p:cNvPr>
            <p:cNvCxnSpPr>
              <a:cxnSpLocks/>
            </p:cNvCxnSpPr>
            <p:nvPr/>
          </p:nvCxnSpPr>
          <p:spPr>
            <a:xfrm>
              <a:off x="2827020" y="2301240"/>
              <a:ext cx="4247437" cy="0"/>
            </a:xfrm>
            <a:prstGeom prst="line">
              <a:avLst/>
            </a:prstGeom>
            <a:ln w="762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35D4571C-4EC0-42A9-82D0-7729F21CFE41}"/>
                </a:ext>
              </a:extLst>
            </p:cNvPr>
            <p:cNvSpPr/>
            <p:nvPr/>
          </p:nvSpPr>
          <p:spPr>
            <a:xfrm rot="10800000">
              <a:off x="2764402" y="3997165"/>
              <a:ext cx="212866" cy="169409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설명선: 왼쪽 화살표 42">
            <a:extLst>
              <a:ext uri="{FF2B5EF4-FFF2-40B4-BE49-F238E27FC236}">
                <a16:creationId xmlns:a16="http://schemas.microsoft.com/office/drawing/2014/main" id="{42022CC7-5DC9-461B-9071-BDA83FD44B9F}"/>
              </a:ext>
            </a:extLst>
          </p:cNvPr>
          <p:cNvSpPr/>
          <p:nvPr/>
        </p:nvSpPr>
        <p:spPr>
          <a:xfrm>
            <a:off x="8100060" y="1874520"/>
            <a:ext cx="2141220" cy="594360"/>
          </a:xfrm>
          <a:prstGeom prst="leftArrowCallout">
            <a:avLst/>
          </a:prstGeom>
          <a:solidFill>
            <a:srgbClr val="85A2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CNN</a:t>
            </a:r>
            <a:endParaRPr lang="ko-KR" altLang="en-US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44" name="설명선: 왼쪽 화살표 43">
            <a:extLst>
              <a:ext uri="{FF2B5EF4-FFF2-40B4-BE49-F238E27FC236}">
                <a16:creationId xmlns:a16="http://schemas.microsoft.com/office/drawing/2014/main" id="{E7A04596-3DB3-4AAC-B1E6-15224CDF5A49}"/>
              </a:ext>
            </a:extLst>
          </p:cNvPr>
          <p:cNvSpPr/>
          <p:nvPr/>
        </p:nvSpPr>
        <p:spPr>
          <a:xfrm>
            <a:off x="8100060" y="2834640"/>
            <a:ext cx="2141220" cy="594360"/>
          </a:xfrm>
          <a:prstGeom prst="leftArrowCallout">
            <a:avLst/>
          </a:prstGeom>
          <a:solidFill>
            <a:srgbClr val="85A2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분류기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218A59B-001D-451C-B5A3-210505E7E00C}"/>
              </a:ext>
            </a:extLst>
          </p:cNvPr>
          <p:cNvGrpSpPr/>
          <p:nvPr/>
        </p:nvGrpSpPr>
        <p:grpSpPr>
          <a:xfrm flipH="1" flipV="1">
            <a:off x="5035155" y="3965743"/>
            <a:ext cx="2612937" cy="901431"/>
            <a:chOff x="2772705" y="2277180"/>
            <a:chExt cx="4301752" cy="194845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62A7033-4D8F-4BED-B6F8-987C90DB1887}"/>
                </a:ext>
              </a:extLst>
            </p:cNvPr>
            <p:cNvCxnSpPr>
              <a:cxnSpLocks/>
            </p:cNvCxnSpPr>
            <p:nvPr/>
          </p:nvCxnSpPr>
          <p:spPr>
            <a:xfrm>
              <a:off x="2884119" y="2277180"/>
              <a:ext cx="27383" cy="1927865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298B917-ACBD-4220-B2A9-45B88F26F066}"/>
                </a:ext>
              </a:extLst>
            </p:cNvPr>
            <p:cNvCxnSpPr>
              <a:cxnSpLocks/>
            </p:cNvCxnSpPr>
            <p:nvPr/>
          </p:nvCxnSpPr>
          <p:spPr>
            <a:xfrm>
              <a:off x="2827020" y="2301240"/>
              <a:ext cx="4247437" cy="0"/>
            </a:xfrm>
            <a:prstGeom prst="line">
              <a:avLst/>
            </a:prstGeom>
            <a:ln w="762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E8B203C-F0AE-483B-8F52-C0E0485B118C}"/>
                </a:ext>
              </a:extLst>
            </p:cNvPr>
            <p:cNvSpPr/>
            <p:nvPr/>
          </p:nvSpPr>
          <p:spPr>
            <a:xfrm rot="10800000">
              <a:off x="2772705" y="3856688"/>
              <a:ext cx="274645" cy="36894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F8319699-DF33-4DA7-B807-F89AD4E9F2B5}"/>
              </a:ext>
            </a:extLst>
          </p:cNvPr>
          <p:cNvSpPr/>
          <p:nvPr/>
        </p:nvSpPr>
        <p:spPr>
          <a:xfrm>
            <a:off x="5086350" y="5361631"/>
            <a:ext cx="3942407" cy="352606"/>
          </a:xfrm>
          <a:prstGeom prst="rightArrow">
            <a:avLst/>
          </a:prstGeom>
          <a:solidFill>
            <a:srgbClr val="85A2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95786A-75A3-48B1-9348-075D1825ADC8}"/>
              </a:ext>
            </a:extLst>
          </p:cNvPr>
          <p:cNvSpPr txBox="1"/>
          <p:nvPr/>
        </p:nvSpPr>
        <p:spPr>
          <a:xfrm>
            <a:off x="9099550" y="535305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주 행</a:t>
            </a:r>
          </a:p>
        </p:txBody>
      </p:sp>
    </p:spTree>
    <p:extLst>
      <p:ext uri="{BB962C8B-B14F-4D97-AF65-F5344CB8AC3E}">
        <p14:creationId xmlns:p14="http://schemas.microsoft.com/office/powerpoint/2010/main" val="158624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90288C1-C4E2-4BB1-B3F5-C18087F68960}"/>
              </a:ext>
            </a:extLst>
          </p:cNvPr>
          <p:cNvSpPr/>
          <p:nvPr/>
        </p:nvSpPr>
        <p:spPr>
          <a:xfrm>
            <a:off x="0" y="1"/>
            <a:ext cx="12192000" cy="882580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13027-B34B-4A86-AD98-98670DEB4F56}"/>
              </a:ext>
            </a:extLst>
          </p:cNvPr>
          <p:cNvSpPr txBox="1"/>
          <p:nvPr/>
        </p:nvSpPr>
        <p:spPr>
          <a:xfrm>
            <a:off x="133350" y="87348"/>
            <a:ext cx="2809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Index</a:t>
            </a:r>
            <a:endParaRPr lang="ko-KR" altLang="en-US" sz="4000" b="1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685216-D759-4EAA-9A58-8DB5E046F55D}"/>
              </a:ext>
            </a:extLst>
          </p:cNvPr>
          <p:cNvSpPr/>
          <p:nvPr/>
        </p:nvSpPr>
        <p:spPr>
          <a:xfrm>
            <a:off x="0" y="1"/>
            <a:ext cx="12192000" cy="955536"/>
          </a:xfrm>
          <a:prstGeom prst="rect">
            <a:avLst/>
          </a:prstGeom>
          <a:solidFill>
            <a:srgbClr val="29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E5822-DFCA-4255-A577-5ACDB211A276}"/>
              </a:ext>
            </a:extLst>
          </p:cNvPr>
          <p:cNvSpPr txBox="1"/>
          <p:nvPr/>
        </p:nvSpPr>
        <p:spPr>
          <a:xfrm>
            <a:off x="133350" y="123826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프로젝트 상세 </a:t>
            </a:r>
            <a:r>
              <a:rPr lang="en-US" altLang="ko-KR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: </a:t>
            </a:r>
            <a:r>
              <a:rPr lang="ko-KR" altLang="en-US" sz="4400" b="1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기능</a:t>
            </a:r>
            <a:endParaRPr lang="en-US" altLang="ko-KR" sz="4400" b="1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B79D09B-1C90-4787-AC6B-E04085E484E0}"/>
              </a:ext>
            </a:extLst>
          </p:cNvPr>
          <p:cNvCxnSpPr/>
          <p:nvPr/>
        </p:nvCxnSpPr>
        <p:spPr>
          <a:xfrm>
            <a:off x="504825" y="6219825"/>
            <a:ext cx="814387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2C4ED7E-E957-4BB4-A4D0-C3DBD7F82A92}"/>
              </a:ext>
            </a:extLst>
          </p:cNvPr>
          <p:cNvGrpSpPr/>
          <p:nvPr/>
        </p:nvGrpSpPr>
        <p:grpSpPr>
          <a:xfrm>
            <a:off x="1390649" y="3314513"/>
            <a:ext cx="3766822" cy="2905311"/>
            <a:chOff x="1390649" y="3314513"/>
            <a:chExt cx="3766822" cy="29053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1C1C3F2-EDA5-4C5D-82EA-5A8CE1BD7259}"/>
                </a:ext>
              </a:extLst>
            </p:cNvPr>
            <p:cNvGrpSpPr/>
            <p:nvPr/>
          </p:nvGrpSpPr>
          <p:grpSpPr>
            <a:xfrm>
              <a:off x="1390649" y="4152904"/>
              <a:ext cx="3695701" cy="1724021"/>
              <a:chOff x="1390649" y="4191004"/>
              <a:chExt cx="3695701" cy="1724021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B7F5C17-AFB6-4C42-BBB5-713B1264CA64}"/>
                  </a:ext>
                </a:extLst>
              </p:cNvPr>
              <p:cNvSpPr/>
              <p:nvPr/>
            </p:nvSpPr>
            <p:spPr>
              <a:xfrm>
                <a:off x="1390649" y="4191004"/>
                <a:ext cx="3695701" cy="172402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3243D3E-7332-4329-9BE8-6526D29B7F5C}"/>
                  </a:ext>
                </a:extLst>
              </p:cNvPr>
              <p:cNvSpPr/>
              <p:nvPr/>
            </p:nvSpPr>
            <p:spPr>
              <a:xfrm>
                <a:off x="1607343" y="4343406"/>
                <a:ext cx="2555081" cy="62865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Raspberry PI 3 B</a:t>
                </a:r>
                <a:endParaRPr lang="ko-KR" altLang="en-US" b="1">
                  <a:solidFill>
                    <a:schemeClr val="tx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67390B8-8478-44C0-8EBD-A9FC5235A1D4}"/>
                  </a:ext>
                </a:extLst>
              </p:cNvPr>
              <p:cNvSpPr/>
              <p:nvPr/>
            </p:nvSpPr>
            <p:spPr>
              <a:xfrm>
                <a:off x="1607343" y="5095881"/>
                <a:ext cx="2569370" cy="5905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Arduino Uno</a:t>
                </a:r>
                <a:endParaRPr lang="ko-KR" altLang="en-US" b="1">
                  <a:solidFill>
                    <a:schemeClr val="tx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1B9A4C8-A257-4CAB-860A-A9C3E0693615}"/>
                  </a:ext>
                </a:extLst>
              </p:cNvPr>
              <p:cNvSpPr/>
              <p:nvPr/>
            </p:nvSpPr>
            <p:spPr>
              <a:xfrm>
                <a:off x="4338637" y="4310060"/>
                <a:ext cx="571500" cy="143790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>
                    <a:solidFill>
                      <a:schemeClr val="tx1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초음파센서</a:t>
                </a:r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E42A483-5E26-416F-9E09-B88FF62A9055}"/>
                </a:ext>
              </a:extLst>
            </p:cNvPr>
            <p:cNvSpPr/>
            <p:nvPr/>
          </p:nvSpPr>
          <p:spPr>
            <a:xfrm>
              <a:off x="1981201" y="5738813"/>
              <a:ext cx="476250" cy="481011"/>
            </a:xfrm>
            <a:prstGeom prst="ellipse">
              <a:avLst/>
            </a:prstGeom>
            <a:solidFill>
              <a:srgbClr val="85A2A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3DD1FA6-CFC8-4AF3-B1B2-8FCEEDB4D594}"/>
                </a:ext>
              </a:extLst>
            </p:cNvPr>
            <p:cNvSpPr/>
            <p:nvPr/>
          </p:nvSpPr>
          <p:spPr>
            <a:xfrm>
              <a:off x="3933827" y="5738813"/>
              <a:ext cx="476250" cy="452067"/>
            </a:xfrm>
            <a:prstGeom prst="ellipse">
              <a:avLst/>
            </a:prstGeom>
            <a:solidFill>
              <a:srgbClr val="85A2A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C3DCC9A-BA17-4A9B-8F9C-0969BF0B6BEA}"/>
                </a:ext>
              </a:extLst>
            </p:cNvPr>
            <p:cNvGrpSpPr/>
            <p:nvPr/>
          </p:nvGrpSpPr>
          <p:grpSpPr>
            <a:xfrm>
              <a:off x="3728084" y="3600450"/>
              <a:ext cx="538162" cy="552454"/>
              <a:chOff x="4162424" y="3600450"/>
              <a:chExt cx="538162" cy="552454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DAE59EFF-1AA2-4A2A-AFB6-17166DD39541}"/>
                  </a:ext>
                </a:extLst>
              </p:cNvPr>
              <p:cNvCxnSpPr/>
              <p:nvPr/>
            </p:nvCxnSpPr>
            <p:spPr>
              <a:xfrm>
                <a:off x="4176713" y="3600450"/>
                <a:ext cx="0" cy="552454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6B3B202-52DF-4EC9-98E2-F84B9E54A4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2424" y="3629025"/>
                <a:ext cx="538162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7DC8D3A-D3D1-44DE-8487-7C379A8D8297}"/>
                </a:ext>
              </a:extLst>
            </p:cNvPr>
            <p:cNvSpPr/>
            <p:nvPr/>
          </p:nvSpPr>
          <p:spPr>
            <a:xfrm>
              <a:off x="4250695" y="3314513"/>
              <a:ext cx="906776" cy="62865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rPr>
                <a:t>카메라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029EF8-CC5E-48B9-859D-B5C4C29BE90C}"/>
              </a:ext>
            </a:extLst>
          </p:cNvPr>
          <p:cNvSpPr/>
          <p:nvPr/>
        </p:nvSpPr>
        <p:spPr>
          <a:xfrm>
            <a:off x="7214233" y="1123384"/>
            <a:ext cx="4291963" cy="4739635"/>
          </a:xfrm>
          <a:prstGeom prst="rect">
            <a:avLst/>
          </a:prstGeom>
          <a:solidFill>
            <a:srgbClr val="85A2A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algn="ctr"/>
            <a:endParaRPr lang="ko-KR" altLang="en-US" sz="2400"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E28F94-AEA0-487A-BD33-29DB79393875}"/>
              </a:ext>
            </a:extLst>
          </p:cNvPr>
          <p:cNvSpPr txBox="1"/>
          <p:nvPr/>
        </p:nvSpPr>
        <p:spPr>
          <a:xfrm>
            <a:off x="7252333" y="1151233"/>
            <a:ext cx="180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RC </a:t>
            </a:r>
            <a:r>
              <a:rPr lang="ko-KR" altLang="en-US" sz="240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B2C706C-5576-4E0D-9B28-377CCA7969F4}"/>
              </a:ext>
            </a:extLst>
          </p:cNvPr>
          <p:cNvCxnSpPr>
            <a:stCxn id="10" idx="3"/>
          </p:cNvCxnSpPr>
          <p:nvPr/>
        </p:nvCxnSpPr>
        <p:spPr>
          <a:xfrm flipV="1">
            <a:off x="5086350" y="5014914"/>
            <a:ext cx="2127883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DF872FF-A8FA-4459-B7F6-ACB944A041D0}"/>
              </a:ext>
            </a:extLst>
          </p:cNvPr>
          <p:cNvSpPr txBox="1"/>
          <p:nvPr/>
        </p:nvSpPr>
        <p:spPr>
          <a:xfrm>
            <a:off x="7350369" y="1674442"/>
            <a:ext cx="40796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- [Raspberry PI]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카메라의 화면을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10 fps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로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320 * 160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으로 캡쳐하여 서버에 전송한다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</a:p>
          <a:p>
            <a:endParaRPr lang="en-US" altLang="ko-KR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- [Raspberry PI]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서버로부터 받은 주행정보를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Serial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통신을 이용하여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Arduino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로 전달한다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- [Arduino] Raspberry PI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로부터 받은 주행정보를 이용하여 앞바퀴의 각도를 조절하며 주행한다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</a:t>
            </a:r>
            <a:endParaRPr lang="en-US" altLang="ko-KR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- [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초음파센서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] 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전방에 장애물이 존재할 시에 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RC</a:t>
            </a:r>
            <a:r>
              <a:rPr lang="ko-KR" altLang="en-US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카와의 일정 거리를 유지한다</a:t>
            </a:r>
            <a:r>
              <a:rPr lang="en-US" altLang="ko-KR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</a:p>
          <a:p>
            <a:endParaRPr lang="en-US" altLang="ko-KR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20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895</Words>
  <Application>Microsoft Office PowerPoint</Application>
  <PresentationFormat>와이드스크린</PresentationFormat>
  <Paragraphs>136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배달의민족 도현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홍유리</dc:creator>
  <cp:lastModifiedBy>홍유리</cp:lastModifiedBy>
  <cp:revision>58</cp:revision>
  <dcterms:created xsi:type="dcterms:W3CDTF">2018-10-28T06:32:28Z</dcterms:created>
  <dcterms:modified xsi:type="dcterms:W3CDTF">2018-10-29T16:59:13Z</dcterms:modified>
</cp:coreProperties>
</file>