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sz="2800" dirty="0"/>
              <a:t>CS4920 Lab 3 – Autonomous System (AS)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LCDR Brett </a:t>
            </a:r>
            <a:r>
              <a:rPr lang="en-US" dirty="0" err="1"/>
              <a:t>rajchel</a:t>
            </a:r>
            <a:r>
              <a:rPr lang="en-US" dirty="0"/>
              <a:t> </a:t>
            </a:r>
          </a:p>
          <a:p>
            <a:r>
              <a:rPr lang="en-US" dirty="0"/>
              <a:t>LT Rouben Azad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Domain And tasks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C6D8B-6002-4619-82D5-C68C3F03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method consists of using labeled AS classification data to train a machine-learning classifier to classify </a:t>
            </a:r>
            <a:r>
              <a:rPr lang="en-US" dirty="0" err="1"/>
              <a:t>ASes</a:t>
            </a:r>
            <a:r>
              <a:rPr lang="en-US" dirty="0"/>
              <a:t> according to their types. </a:t>
            </a:r>
          </a:p>
          <a:p>
            <a:r>
              <a:rPr lang="en-US" dirty="0"/>
              <a:t>We first use a ground-truth dataset from </a:t>
            </a:r>
            <a:r>
              <a:rPr lang="en-US" dirty="0" err="1"/>
              <a:t>PeeringDB</a:t>
            </a:r>
            <a:r>
              <a:rPr lang="en-US" dirty="0"/>
              <a:t> (described next), and split it into two parts to create a labeled training and validation set. We then train a machine-learning classifier using a number of features for each AS (described next) to train a decision-tree machine-learning classifier.</a:t>
            </a:r>
          </a:p>
          <a:p>
            <a:endParaRPr lang="en-US" dirty="0"/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Walk through the data with some simple questions (plots, unique counts)</a:t>
            </a:r>
          </a:p>
          <a:p>
            <a:pPr lvl="1"/>
            <a:r>
              <a:rPr lang="en-US" dirty="0"/>
              <a:t>Take in all the features or some, of the AS’s in the database, evaluate them through various machine learning tools to classify AS’s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ED9-0AE3-44BE-A251-F508E1FF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classification Applicability to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97CC3-135D-4319-BF3B-6511B0FA5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for intra-AS and inter-AS router-level topology modeling</a:t>
            </a:r>
          </a:p>
          <a:p>
            <a:pPr lvl="1"/>
            <a:r>
              <a:rPr lang="en-US" dirty="0"/>
              <a:t>E.g. small company AS versus university AS</a:t>
            </a:r>
          </a:p>
          <a:p>
            <a:r>
              <a:rPr lang="en-US" dirty="0"/>
              <a:t>Documenting and understanding growth of the internet </a:t>
            </a:r>
          </a:p>
          <a:p>
            <a:pPr lvl="1"/>
            <a:r>
              <a:rPr lang="en-US" dirty="0"/>
              <a:t>Different AS types grow with different patterns (E.g. </a:t>
            </a:r>
            <a:r>
              <a:rPr lang="en-US" dirty="0" err="1"/>
              <a:t>ASes</a:t>
            </a:r>
            <a:r>
              <a:rPr lang="en-US" dirty="0"/>
              <a:t> associated with a university typically aren’t expected to grow)</a:t>
            </a:r>
          </a:p>
          <a:p>
            <a:r>
              <a:rPr lang="en-US" dirty="0"/>
              <a:t>Mapping IP addresses to different types of users</a:t>
            </a:r>
          </a:p>
          <a:p>
            <a:pPr lvl="1"/>
            <a:r>
              <a:rPr lang="en-US" dirty="0"/>
              <a:t>E.g. Can expect student-like activity from traffic originating from university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Ref: “Revealing the Autonomous System Taxonomy:  The Machine Learning Approach”, </a:t>
            </a:r>
            <a:r>
              <a:rPr lang="en-US" dirty="0" err="1"/>
              <a:t>Dimitropoulos</a:t>
            </a:r>
            <a:r>
              <a:rPr lang="en-US" dirty="0"/>
              <a:t> et al.</a:t>
            </a:r>
          </a:p>
          <a:p>
            <a:pPr marL="0" indent="0">
              <a:buNone/>
            </a:pPr>
            <a:r>
              <a:rPr lang="en-US" dirty="0"/>
              <a:t>Ref: “Inferring AS-level Internet Topology from </a:t>
            </a:r>
            <a:r>
              <a:rPr lang="en-US"/>
              <a:t>Router-level Path Traces”, Chang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8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5A4-7EAA-441F-8406-DD329B28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D8AB-4F2E-47E8-AAEB-0013C40E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more about </a:t>
            </a:r>
            <a:r>
              <a:rPr lang="en-US" dirty="0" err="1"/>
              <a:t>ASes</a:t>
            </a:r>
            <a:r>
              <a:rPr lang="en-US" dirty="0"/>
              <a:t> and practicality of AS classification</a:t>
            </a:r>
          </a:p>
          <a:p>
            <a:r>
              <a:rPr lang="en-US" dirty="0"/>
              <a:t>Understand how networking problems are cast as machine learning tasks</a:t>
            </a:r>
          </a:p>
          <a:p>
            <a:r>
              <a:rPr lang="en-US" dirty="0"/>
              <a:t>Learn more about feature selection</a:t>
            </a:r>
          </a:p>
          <a:p>
            <a:r>
              <a:rPr lang="en-US" dirty="0"/>
              <a:t>Understand the data types that can be used by machine learning algorithms</a:t>
            </a:r>
          </a:p>
          <a:p>
            <a:r>
              <a:rPr lang="en-US" dirty="0"/>
              <a:t>Learn how to engineer features from raw data </a:t>
            </a:r>
          </a:p>
          <a:p>
            <a:r>
              <a:rPr lang="en-US" dirty="0"/>
              <a:t>Pair machine learning algorithms to specific problems and associated data</a:t>
            </a:r>
          </a:p>
          <a:p>
            <a:r>
              <a:rPr lang="en-US" dirty="0"/>
              <a:t>Given a dataset, understand why some machine learning algorithms perform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16022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CE71-93D3-0247-965C-AD89EF74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E12F-194A-E34E-9DA8-7AD83980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347"/>
            <a:ext cx="11029615" cy="3634486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PeeringDB.com</a:t>
            </a:r>
            <a:r>
              <a:rPr lang="en-US" dirty="0"/>
              <a:t> </a:t>
            </a:r>
          </a:p>
          <a:p>
            <a:r>
              <a:rPr lang="en-US" dirty="0"/>
              <a:t>For each AS, the dataset provides 58 features</a:t>
            </a:r>
          </a:p>
          <a:p>
            <a:r>
              <a:rPr lang="en-US" dirty="0"/>
              <a:t>Labels are the different AS types (network service provider, content, non-profit)</a:t>
            </a:r>
          </a:p>
          <a:p>
            <a:r>
              <a:rPr lang="en-US" dirty="0"/>
              <a:t>Other features include: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Traffic rate</a:t>
            </a:r>
          </a:p>
          <a:p>
            <a:pPr lvl="1"/>
            <a:r>
              <a:rPr lang="en-US" dirty="0"/>
              <a:t>IP prefixes</a:t>
            </a:r>
          </a:p>
          <a:p>
            <a:pPr lvl="1"/>
            <a:r>
              <a:rPr lang="en-US" dirty="0"/>
              <a:t>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7EA9-1581-7649-A4DF-03E65DF4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4290228"/>
            <a:ext cx="8595360" cy="171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9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A175-52BB-4E6A-B5F8-86758AAA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solutions/approach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31EC-0400-4251-9D62-238F7959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403990" cy="36344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Students will have to use knowledge of </a:t>
            </a:r>
            <a:r>
              <a:rPr lang="en-US" dirty="0" err="1"/>
              <a:t>ASes</a:t>
            </a:r>
            <a:r>
              <a:rPr lang="en-US" dirty="0"/>
              <a:t> to determine useful features amongst those available</a:t>
            </a:r>
          </a:p>
          <a:p>
            <a:pPr lvl="1"/>
            <a:r>
              <a:rPr lang="en-US" dirty="0"/>
              <a:t>Many unnecessary dataset features will be discarded</a:t>
            </a:r>
          </a:p>
          <a:p>
            <a:r>
              <a:rPr lang="en-US" dirty="0"/>
              <a:t>Because many AS features are not standardized, data manipulation and encoding will be necessary</a:t>
            </a:r>
          </a:p>
          <a:p>
            <a:endParaRPr lang="en-US" dirty="0"/>
          </a:p>
          <a:p>
            <a:r>
              <a:rPr lang="en-US" dirty="0"/>
              <a:t>Our approach would be to use </a:t>
            </a:r>
            <a:r>
              <a:rPr lang="en-US" dirty="0" err="1"/>
              <a:t>jupyter</a:t>
            </a:r>
            <a:r>
              <a:rPr lang="en-US" dirty="0"/>
              <a:t> notebook to portray plots, CDF that describes the dataset as shown here. (CDF of traffic speed for labels)</a:t>
            </a:r>
          </a:p>
          <a:p>
            <a:r>
              <a:rPr lang="en-US" dirty="0"/>
              <a:t>Expected to use 3 machine learning algorithms and evaluate the results. Check for Precision accuracy, change configurations within the algorithms to run better or worse, drop or add columns for experimentations.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2D38-6F3B-42B4-AA89-5149ABADA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1" y="1672513"/>
            <a:ext cx="4184073" cy="44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821-13F8-48A7-8A2B-BAB6E22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BE0A-5DE6-4CE7-9292-3ACE4D23E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3216AC-B3DF-4D9F-87A3-69566763B0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Small database, fast computation</a:t>
            </a:r>
          </a:p>
          <a:p>
            <a:r>
              <a:rPr lang="en-US" dirty="0"/>
              <a:t>Large number of features</a:t>
            </a:r>
          </a:p>
          <a:p>
            <a:r>
              <a:rPr lang="en-US" dirty="0"/>
              <a:t>Labels are available</a:t>
            </a:r>
          </a:p>
          <a:p>
            <a:r>
              <a:rPr lang="en-US" dirty="0"/>
              <a:t>Expose students to the breadth of machine learning applicability (an uncommon problem solved via machine learning)</a:t>
            </a:r>
          </a:p>
          <a:p>
            <a:r>
              <a:rPr lang="en-US" dirty="0"/>
              <a:t>Exposure to practical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9D5EE1-8BB4-41CB-A719-76A5F507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C43EA6-EB6A-45EC-AF71-F78AA4E7B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2926051"/>
            <a:ext cx="5194771" cy="3513937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database, might hold some bias</a:t>
            </a:r>
          </a:p>
          <a:p>
            <a:r>
              <a:rPr lang="en-US" dirty="0"/>
              <a:t>3 years old (most recent snapshot from 2016)</a:t>
            </a:r>
          </a:p>
          <a:p>
            <a:r>
              <a:rPr lang="en-US" dirty="0"/>
              <a:t>Database is in SQL/</a:t>
            </a:r>
            <a:r>
              <a:rPr lang="en-US" dirty="0" err="1"/>
              <a:t>sqllite</a:t>
            </a:r>
            <a:r>
              <a:rPr lang="en-US" dirty="0"/>
              <a:t> (not in proper format)</a:t>
            </a:r>
          </a:p>
          <a:p>
            <a:r>
              <a:rPr lang="en-US" dirty="0"/>
              <a:t>Data manipulation</a:t>
            </a:r>
          </a:p>
          <a:p>
            <a:r>
              <a:rPr lang="en-US" dirty="0"/>
              <a:t>Features were often not standardized amongst </a:t>
            </a:r>
            <a:r>
              <a:rPr lang="en-US" dirty="0" err="1"/>
              <a:t>ASes</a:t>
            </a:r>
            <a:endParaRPr lang="en-US" dirty="0"/>
          </a:p>
          <a:p>
            <a:r>
              <a:rPr lang="en-US" dirty="0"/>
              <a:t>Missing fields</a:t>
            </a:r>
          </a:p>
          <a:p>
            <a:r>
              <a:rPr lang="en-US" dirty="0"/>
              <a:t>Feature meanings were not always intuitive</a:t>
            </a:r>
          </a:p>
          <a:p>
            <a:r>
              <a:rPr lang="en-US" u="sng" dirty="0"/>
              <a:t>Excessive data wrangling will be required from students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8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UR.pptx" id="{C8B94E25-33BD-45D5-BF09-DFDE6F66F827}" vid="{3906A810-667D-48F7-952C-A904CEA9ED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551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Franklin Gothic Book</vt:lpstr>
      <vt:lpstr>Franklin Gothic Demi</vt:lpstr>
      <vt:lpstr>Wingdings 2</vt:lpstr>
      <vt:lpstr>DividendVTI</vt:lpstr>
      <vt:lpstr>CS4920 Lab 3 – Autonomous System (AS) Classification</vt:lpstr>
      <vt:lpstr>Lab Domain And tasks</vt:lpstr>
      <vt:lpstr>AS classification Applicability to networking</vt:lpstr>
      <vt:lpstr>Learning Objectives</vt:lpstr>
      <vt:lpstr>Dataset</vt:lpstr>
      <vt:lpstr>Expected solutions/approach</vt:lpstr>
      <vt:lpstr>Pros/cons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2019-12-08T05:43:48Z</dcterms:created>
  <dcterms:modified xsi:type="dcterms:W3CDTF">2019-12-11T16:49:37Z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2019-11-08T21:54:07.0140062Z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23e7d536-6803-4264-b7a4-68edd45bdf61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