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entury Gothic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entury Gothic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entury Gothic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entury Gothic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entury Gothic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entury Gothic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entury Gothic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entury Gothic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entury Gothic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3CCCB"/>
          </a:solidFill>
        </a:fill>
      </a:tcStyle>
    </a:wholeTbl>
    <a:band2H>
      <a:tcTxStyle b="def" i="def"/>
      <a:tcStyle>
        <a:tcBdr/>
        <a:fill>
          <a:solidFill>
            <a:srgbClr val="F9E7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6E8CC"/>
          </a:solidFill>
        </a:fill>
      </a:tcStyle>
    </a:wholeTbl>
    <a:band2H>
      <a:tcTxStyle b="def" i="def"/>
      <a:tcStyle>
        <a:tcBdr/>
        <a:fill>
          <a:solidFill>
            <a:srgbClr val="FBF4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EDEF2"/>
          </a:solidFill>
        </a:fill>
      </a:tcStyle>
    </a:wholeTbl>
    <a:band2H>
      <a:tcTxStyle b="def" i="def"/>
      <a:tcStyle>
        <a:tcBdr/>
        <a:fill>
          <a:solidFill>
            <a:srgbClr val="E8EFF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508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1" name="Shape 17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notesStyle>
    <a:lvl1pPr defTabSz="457200" latinLnBrk="0">
      <a:defRPr sz="1200">
        <a:solidFill>
          <a:srgbClr val="FFFFFF"/>
        </a:solidFill>
        <a:latin typeface="+mn-lt"/>
        <a:ea typeface="+mn-ea"/>
        <a:cs typeface="+mn-cs"/>
        <a:sym typeface="Century Gothic"/>
      </a:defRPr>
    </a:lvl1pPr>
    <a:lvl2pPr indent="228600" defTabSz="457200" latinLnBrk="0">
      <a:defRPr sz="1200">
        <a:solidFill>
          <a:srgbClr val="FFFFFF"/>
        </a:solidFill>
        <a:latin typeface="+mn-lt"/>
        <a:ea typeface="+mn-ea"/>
        <a:cs typeface="+mn-cs"/>
        <a:sym typeface="Century Gothic"/>
      </a:defRPr>
    </a:lvl2pPr>
    <a:lvl3pPr indent="457200" defTabSz="457200" latinLnBrk="0">
      <a:defRPr sz="1200">
        <a:solidFill>
          <a:srgbClr val="FFFFFF"/>
        </a:solidFill>
        <a:latin typeface="+mn-lt"/>
        <a:ea typeface="+mn-ea"/>
        <a:cs typeface="+mn-cs"/>
        <a:sym typeface="Century Gothic"/>
      </a:defRPr>
    </a:lvl3pPr>
    <a:lvl4pPr indent="685800" defTabSz="457200" latinLnBrk="0">
      <a:defRPr sz="1200">
        <a:solidFill>
          <a:srgbClr val="FFFFFF"/>
        </a:solidFill>
        <a:latin typeface="+mn-lt"/>
        <a:ea typeface="+mn-ea"/>
        <a:cs typeface="+mn-cs"/>
        <a:sym typeface="Century Gothic"/>
      </a:defRPr>
    </a:lvl4pPr>
    <a:lvl5pPr indent="914400" defTabSz="457200" latinLnBrk="0">
      <a:defRPr sz="1200">
        <a:solidFill>
          <a:srgbClr val="FFFFFF"/>
        </a:solidFill>
        <a:latin typeface="+mn-lt"/>
        <a:ea typeface="+mn-ea"/>
        <a:cs typeface="+mn-cs"/>
        <a:sym typeface="Century Gothic"/>
      </a:defRPr>
    </a:lvl5pPr>
    <a:lvl6pPr indent="1143000" defTabSz="457200" latinLnBrk="0">
      <a:defRPr sz="1200">
        <a:solidFill>
          <a:srgbClr val="FFFFFF"/>
        </a:solidFill>
        <a:latin typeface="+mn-lt"/>
        <a:ea typeface="+mn-ea"/>
        <a:cs typeface="+mn-cs"/>
        <a:sym typeface="Century Gothic"/>
      </a:defRPr>
    </a:lvl6pPr>
    <a:lvl7pPr indent="1371600" defTabSz="457200" latinLnBrk="0">
      <a:defRPr sz="1200">
        <a:solidFill>
          <a:srgbClr val="FFFFFF"/>
        </a:solidFill>
        <a:latin typeface="+mn-lt"/>
        <a:ea typeface="+mn-ea"/>
        <a:cs typeface="+mn-cs"/>
        <a:sym typeface="Century Gothic"/>
      </a:defRPr>
    </a:lvl7pPr>
    <a:lvl8pPr indent="1600200" defTabSz="457200" latinLnBrk="0">
      <a:defRPr sz="1200">
        <a:solidFill>
          <a:srgbClr val="FFFFFF"/>
        </a:solidFill>
        <a:latin typeface="+mn-lt"/>
        <a:ea typeface="+mn-ea"/>
        <a:cs typeface="+mn-cs"/>
        <a:sym typeface="Century Gothic"/>
      </a:defRPr>
    </a:lvl8pPr>
    <a:lvl9pPr indent="1828800" defTabSz="457200" latinLnBrk="0">
      <a:defRPr sz="1200">
        <a:solidFill>
          <a:srgbClr val="FFFFFF"/>
        </a:solidFill>
        <a:latin typeface="+mn-lt"/>
        <a:ea typeface="+mn-ea"/>
        <a:cs typeface="+mn-cs"/>
        <a:sym typeface="Century Gothic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" name="Picture 6" descr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  <a:ln w="12700">
            <a:miter lim="400000"/>
          </a:ln>
        </p:spPr>
      </p:pic>
      <p:sp>
        <p:nvSpPr>
          <p:cNvPr id="14" name="Title Text"/>
          <p:cNvSpPr txBox="1"/>
          <p:nvPr>
            <p:ph type="title"/>
          </p:nvPr>
        </p:nvSpPr>
        <p:spPr>
          <a:xfrm>
            <a:off x="1371600" y="1803405"/>
            <a:ext cx="9448800" cy="1825097"/>
          </a:xfrm>
          <a:prstGeom prst="rect">
            <a:avLst/>
          </a:prstGeom>
        </p:spPr>
        <p:txBody>
          <a:bodyPr anchor="b"/>
          <a:lstStyle>
            <a:lvl1pPr algn="l"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15" name="Body Level One…"/>
          <p:cNvSpPr txBox="1"/>
          <p:nvPr>
            <p:ph type="body" sz="quarter" idx="1"/>
          </p:nvPr>
        </p:nvSpPr>
        <p:spPr>
          <a:xfrm>
            <a:off x="1371600" y="3632201"/>
            <a:ext cx="9448800" cy="685801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000"/>
            </a:lvl1pPr>
            <a:lvl2pPr marL="0" indent="457200">
              <a:buSzTx/>
              <a:buFontTx/>
              <a:buNone/>
              <a:defRPr sz="2000"/>
            </a:lvl2pPr>
            <a:lvl3pPr marL="0" indent="914400">
              <a:buSzTx/>
              <a:buFontTx/>
              <a:buNone/>
              <a:defRPr sz="2000"/>
            </a:lvl3pPr>
            <a:lvl4pPr marL="0" indent="1371600">
              <a:buSzTx/>
              <a:buFontTx/>
              <a:buNone/>
              <a:defRPr sz="2000"/>
            </a:lvl4pPr>
            <a:lvl5pPr marL="0" indent="1828800">
              <a:buSzTx/>
              <a:buFontTx/>
              <a:buNone/>
              <a:defRPr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" name="Slide Number"/>
          <p:cNvSpPr txBox="1"/>
          <p:nvPr>
            <p:ph type="sldNum" sz="quarter" idx="2"/>
          </p:nvPr>
        </p:nvSpPr>
        <p:spPr>
          <a:xfrm>
            <a:off x="10575493" y="1491508"/>
            <a:ext cx="244907" cy="2438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itle Text"/>
          <p:cNvSpPr txBox="1"/>
          <p:nvPr>
            <p:ph type="title"/>
          </p:nvPr>
        </p:nvSpPr>
        <p:spPr>
          <a:xfrm>
            <a:off x="685776" y="4697360"/>
            <a:ext cx="10822035" cy="819356"/>
          </a:xfrm>
          <a:prstGeom prst="rect">
            <a:avLst/>
          </a:prstGeom>
        </p:spPr>
        <p:txBody>
          <a:bodyPr anchor="b"/>
          <a:lstStyle>
            <a:lvl1pPr algn="l"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98" name="Picture Placeholder 2"/>
          <p:cNvSpPr/>
          <p:nvPr>
            <p:ph type="pic" idx="21"/>
          </p:nvPr>
        </p:nvSpPr>
        <p:spPr>
          <a:xfrm>
            <a:off x="681726" y="941439"/>
            <a:ext cx="10821842" cy="347816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99" name="Body Level One…"/>
          <p:cNvSpPr txBox="1"/>
          <p:nvPr>
            <p:ph type="body" sz="quarter" idx="1"/>
          </p:nvPr>
        </p:nvSpPr>
        <p:spPr>
          <a:xfrm>
            <a:off x="685800" y="5516714"/>
            <a:ext cx="10820400" cy="701970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  <a:ln w="12700">
            <a:miter lim="400000"/>
          </a:ln>
        </p:spPr>
      </p:pic>
      <p:sp>
        <p:nvSpPr>
          <p:cNvPr id="108" name="Title Text"/>
          <p:cNvSpPr txBox="1"/>
          <p:nvPr>
            <p:ph type="title"/>
          </p:nvPr>
        </p:nvSpPr>
        <p:spPr>
          <a:xfrm>
            <a:off x="685800" y="753532"/>
            <a:ext cx="10820400" cy="2802467"/>
          </a:xfrm>
          <a:prstGeom prst="rect">
            <a:avLst/>
          </a:prstGeom>
        </p:spPr>
        <p:txBody>
          <a:bodyPr/>
          <a:lstStyle>
            <a:lvl1pPr algn="l"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109" name="Body Level One…"/>
          <p:cNvSpPr txBox="1"/>
          <p:nvPr>
            <p:ph type="body" sz="quarter" idx="1"/>
          </p:nvPr>
        </p:nvSpPr>
        <p:spPr>
          <a:xfrm>
            <a:off x="1024467" y="3649133"/>
            <a:ext cx="10130516" cy="999068"/>
          </a:xfrm>
          <a:prstGeom prst="rect">
            <a:avLst/>
          </a:prstGeom>
        </p:spPr>
        <p:txBody>
          <a:bodyPr anchor="ctr"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0" name="Slide Number"/>
          <p:cNvSpPr txBox="1"/>
          <p:nvPr>
            <p:ph type="sldNum" sz="quarter" idx="2"/>
          </p:nvPr>
        </p:nvSpPr>
        <p:spPr>
          <a:xfrm>
            <a:off x="11261293" y="441642"/>
            <a:ext cx="244907" cy="2438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Picture 12" descr="Picture 1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  <a:ln w="12700">
            <a:miter lim="400000"/>
          </a:ln>
        </p:spPr>
      </p:pic>
      <p:sp>
        <p:nvSpPr>
          <p:cNvPr id="118" name="Title Text"/>
          <p:cNvSpPr txBox="1"/>
          <p:nvPr>
            <p:ph type="title"/>
          </p:nvPr>
        </p:nvSpPr>
        <p:spPr>
          <a:xfrm>
            <a:off x="1024467" y="753532"/>
            <a:ext cx="10151534" cy="2604497"/>
          </a:xfrm>
          <a:prstGeom prst="rect">
            <a:avLst/>
          </a:prstGeom>
        </p:spPr>
        <p:txBody>
          <a:bodyPr/>
          <a:lstStyle>
            <a:lvl1pPr algn="l"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119" name="Body Level One…"/>
          <p:cNvSpPr txBox="1"/>
          <p:nvPr>
            <p:ph type="body" sz="quarter" idx="1"/>
          </p:nvPr>
        </p:nvSpPr>
        <p:spPr>
          <a:xfrm>
            <a:off x="1303864" y="3365555"/>
            <a:ext cx="9592738" cy="444444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400"/>
            </a:lvl1pPr>
            <a:lvl2pPr marL="0" indent="457200">
              <a:buSzTx/>
              <a:buFontTx/>
              <a:buNone/>
              <a:defRPr sz="1400"/>
            </a:lvl2pPr>
            <a:lvl3pPr marL="0" indent="914400">
              <a:buSzTx/>
              <a:buFontTx/>
              <a:buNone/>
              <a:defRPr sz="1400"/>
            </a:lvl3pPr>
            <a:lvl4pPr marL="0" indent="1371600">
              <a:buSzTx/>
              <a:buFontTx/>
              <a:buNone/>
              <a:defRPr sz="1400"/>
            </a:lvl4pPr>
            <a:lvl5pPr marL="0" indent="1828800">
              <a:buSzTx/>
              <a:buFontTx/>
              <a:buNone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0" name="Text Placeholder 3"/>
          <p:cNvSpPr/>
          <p:nvPr>
            <p:ph type="body" sz="quarter" idx="21"/>
          </p:nvPr>
        </p:nvSpPr>
        <p:spPr>
          <a:xfrm>
            <a:off x="1024466" y="3959862"/>
            <a:ext cx="10151535" cy="679872"/>
          </a:xfrm>
          <a:prstGeom prst="rect">
            <a:avLst/>
          </a:prstGeom>
        </p:spPr>
        <p:txBody>
          <a:bodyPr anchor="ctr"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121" name="TextBox 8"/>
          <p:cNvSpPr txBox="1"/>
          <p:nvPr/>
        </p:nvSpPr>
        <p:spPr>
          <a:xfrm>
            <a:off x="521969" y="557818"/>
            <a:ext cx="518162" cy="1336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cap="all" sz="8000">
                <a:solidFill>
                  <a:srgbClr val="FFFFFF"/>
                </a:solidFill>
              </a:defRPr>
            </a:lvl1pPr>
          </a:lstStyle>
          <a:p>
            <a:pPr/>
            <a:r>
              <a:t>“</a:t>
            </a:r>
          </a:p>
        </p:txBody>
      </p:sp>
      <p:sp>
        <p:nvSpPr>
          <p:cNvPr id="122" name="TextBox 9"/>
          <p:cNvSpPr txBox="1"/>
          <p:nvPr/>
        </p:nvSpPr>
        <p:spPr>
          <a:xfrm>
            <a:off x="11029950" y="2325657"/>
            <a:ext cx="518161" cy="1336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r">
              <a:defRPr cap="all" sz="8000">
                <a:solidFill>
                  <a:srgbClr val="FFFFFF"/>
                </a:solidFill>
              </a:defRPr>
            </a:lvl1pPr>
          </a:lstStyle>
          <a:p>
            <a:pPr/>
            <a:r>
              <a:t>”</a:t>
            </a:r>
          </a:p>
        </p:txBody>
      </p:sp>
      <p:sp>
        <p:nvSpPr>
          <p:cNvPr id="123" name="Slide Number"/>
          <p:cNvSpPr txBox="1"/>
          <p:nvPr>
            <p:ph type="sldNum" sz="quarter" idx="2"/>
          </p:nvPr>
        </p:nvSpPr>
        <p:spPr>
          <a:xfrm>
            <a:off x="11261293" y="441642"/>
            <a:ext cx="244907" cy="2438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Picture 8" descr="Picture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  <a:ln w="12700">
            <a:miter lim="400000"/>
          </a:ln>
        </p:spPr>
      </p:pic>
      <p:sp>
        <p:nvSpPr>
          <p:cNvPr id="131" name="Title Text"/>
          <p:cNvSpPr txBox="1"/>
          <p:nvPr>
            <p:ph type="title"/>
          </p:nvPr>
        </p:nvSpPr>
        <p:spPr>
          <a:xfrm>
            <a:off x="1024495" y="1124701"/>
            <a:ext cx="10146187" cy="2511836"/>
          </a:xfrm>
          <a:prstGeom prst="rect">
            <a:avLst/>
          </a:prstGeom>
        </p:spPr>
        <p:txBody>
          <a:bodyPr anchor="b"/>
          <a:lstStyle>
            <a:lvl1pPr algn="l"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132" name="Body Level One…"/>
          <p:cNvSpPr txBox="1"/>
          <p:nvPr>
            <p:ph type="body" sz="quarter" idx="1"/>
          </p:nvPr>
        </p:nvSpPr>
        <p:spPr>
          <a:xfrm>
            <a:off x="1024467" y="3648314"/>
            <a:ext cx="10144654" cy="999886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3" name="Slide Number"/>
          <p:cNvSpPr txBox="1"/>
          <p:nvPr>
            <p:ph type="sldNum" sz="quarter" idx="2"/>
          </p:nvPr>
        </p:nvSpPr>
        <p:spPr>
          <a:xfrm>
            <a:off x="11261293" y="441642"/>
            <a:ext cx="244907" cy="2438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itle Text"/>
          <p:cNvSpPr txBox="1"/>
          <p:nvPr>
            <p:ph type="title"/>
          </p:nvPr>
        </p:nvSpPr>
        <p:spPr>
          <a:xfrm>
            <a:off x="2895600" y="761998"/>
            <a:ext cx="8610600" cy="1303869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41" name="Body Level One…"/>
          <p:cNvSpPr txBox="1"/>
          <p:nvPr>
            <p:ph type="body" sz="quarter" idx="1"/>
          </p:nvPr>
        </p:nvSpPr>
        <p:spPr>
          <a:xfrm>
            <a:off x="685800" y="2202079"/>
            <a:ext cx="3456433" cy="617321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/>
            </a:lvl1pPr>
            <a:lvl2pPr marL="0" indent="457200">
              <a:buSzTx/>
              <a:buFontTx/>
              <a:buNone/>
              <a:defRPr sz="2400"/>
            </a:lvl2pPr>
            <a:lvl3pPr marL="0" indent="914400">
              <a:buSzTx/>
              <a:buFontTx/>
              <a:buNone/>
              <a:defRPr sz="2400"/>
            </a:lvl3pPr>
            <a:lvl4pPr marL="0" indent="1371600">
              <a:buSzTx/>
              <a:buFontTx/>
              <a:buNone/>
              <a:defRPr sz="2400"/>
            </a:lvl4pPr>
            <a:lvl5pPr marL="0" indent="1828800"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2" name="Text Placeholder 3"/>
          <p:cNvSpPr/>
          <p:nvPr>
            <p:ph type="body" sz="quarter" idx="21"/>
          </p:nvPr>
        </p:nvSpPr>
        <p:spPr>
          <a:xfrm>
            <a:off x="685798" y="2904564"/>
            <a:ext cx="3456434" cy="3314132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400"/>
            </a:pPr>
          </a:p>
        </p:txBody>
      </p:sp>
      <p:sp>
        <p:nvSpPr>
          <p:cNvPr id="143" name="Text Placeholder 4"/>
          <p:cNvSpPr/>
          <p:nvPr>
            <p:ph type="body" sz="quarter" idx="22"/>
          </p:nvPr>
        </p:nvSpPr>
        <p:spPr>
          <a:xfrm>
            <a:off x="4368799" y="2201333"/>
            <a:ext cx="3456434" cy="626535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/>
            </a:pPr>
          </a:p>
        </p:txBody>
      </p:sp>
      <p:sp>
        <p:nvSpPr>
          <p:cNvPr id="144" name="Text Placeholder 3"/>
          <p:cNvSpPr/>
          <p:nvPr>
            <p:ph type="body" sz="quarter" idx="23"/>
          </p:nvPr>
        </p:nvSpPr>
        <p:spPr>
          <a:xfrm>
            <a:off x="4366857" y="2904066"/>
            <a:ext cx="3456433" cy="331461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400"/>
            </a:pPr>
          </a:p>
        </p:txBody>
      </p:sp>
      <p:sp>
        <p:nvSpPr>
          <p:cNvPr id="145" name="Text Placeholder 4"/>
          <p:cNvSpPr/>
          <p:nvPr>
            <p:ph type="body" sz="quarter" idx="24"/>
          </p:nvPr>
        </p:nvSpPr>
        <p:spPr>
          <a:xfrm>
            <a:off x="8051799" y="2192865"/>
            <a:ext cx="3456434" cy="626535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/>
            </a:pPr>
          </a:p>
        </p:txBody>
      </p:sp>
      <p:sp>
        <p:nvSpPr>
          <p:cNvPr id="146" name="Text Placeholder 3"/>
          <p:cNvSpPr/>
          <p:nvPr>
            <p:ph type="body" sz="quarter" idx="25"/>
          </p:nvPr>
        </p:nvSpPr>
        <p:spPr>
          <a:xfrm>
            <a:off x="8051800" y="2904564"/>
            <a:ext cx="3456433" cy="3314132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400"/>
            </a:pPr>
          </a:p>
        </p:txBody>
      </p:sp>
      <p:sp>
        <p:nvSpPr>
          <p:cNvPr id="1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itle Text"/>
          <p:cNvSpPr txBox="1"/>
          <p:nvPr>
            <p:ph type="title"/>
          </p:nvPr>
        </p:nvSpPr>
        <p:spPr>
          <a:xfrm>
            <a:off x="2895600" y="762000"/>
            <a:ext cx="8610600" cy="12954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55" name="Body Level One…"/>
          <p:cNvSpPr txBox="1"/>
          <p:nvPr>
            <p:ph type="body" sz="quarter" idx="1"/>
          </p:nvPr>
        </p:nvSpPr>
        <p:spPr>
          <a:xfrm>
            <a:off x="688617" y="4191000"/>
            <a:ext cx="3451583" cy="682766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/>
            </a:lvl1pPr>
            <a:lvl2pPr marL="0" indent="457200">
              <a:buSzTx/>
              <a:buFontTx/>
              <a:buNone/>
              <a:defRPr sz="2400"/>
            </a:lvl2pPr>
            <a:lvl3pPr marL="0" indent="914400">
              <a:buSzTx/>
              <a:buFontTx/>
              <a:buNone/>
              <a:defRPr sz="2400"/>
            </a:lvl3pPr>
            <a:lvl4pPr marL="0" indent="1371600">
              <a:buSzTx/>
              <a:buFontTx/>
              <a:buNone/>
              <a:defRPr sz="2400"/>
            </a:lvl4pPr>
            <a:lvl5pPr marL="0" indent="1828800"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6" name="Picture Placeholder 2"/>
          <p:cNvSpPr/>
          <p:nvPr>
            <p:ph type="pic" sz="quarter" idx="21"/>
          </p:nvPr>
        </p:nvSpPr>
        <p:spPr>
          <a:xfrm>
            <a:off x="688618" y="2362200"/>
            <a:ext cx="3451582" cy="1524000"/>
          </a:xfrm>
          <a:prstGeom prst="rect">
            <a:avLst/>
          </a:prstGeom>
          <a:effectLst>
            <a:outerShdw sx="100000" sy="100000" kx="0" ky="0" algn="b" rotWithShape="0" blurRad="50800" dist="50800" dir="5400000">
              <a:srgbClr val="000000">
                <a:alpha val="43000"/>
              </a:srgbClr>
            </a:outerShdw>
          </a:effectLst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57" name="Text Placeholder 3"/>
          <p:cNvSpPr/>
          <p:nvPr>
            <p:ph type="body" sz="quarter" idx="22"/>
          </p:nvPr>
        </p:nvSpPr>
        <p:spPr>
          <a:xfrm>
            <a:off x="688618" y="4873764"/>
            <a:ext cx="3451582" cy="1344922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400"/>
            </a:pPr>
          </a:p>
        </p:txBody>
      </p:sp>
      <p:sp>
        <p:nvSpPr>
          <p:cNvPr id="158" name="Text Placeholder 4"/>
          <p:cNvSpPr/>
          <p:nvPr>
            <p:ph type="body" sz="quarter" idx="23"/>
          </p:nvPr>
        </p:nvSpPr>
        <p:spPr>
          <a:xfrm>
            <a:off x="4374262" y="4190999"/>
            <a:ext cx="3448935" cy="682767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/>
            </a:pPr>
          </a:p>
        </p:txBody>
      </p:sp>
      <p:sp>
        <p:nvSpPr>
          <p:cNvPr id="159" name="Picture Placeholder 2"/>
          <p:cNvSpPr/>
          <p:nvPr>
            <p:ph type="pic" sz="quarter" idx="24"/>
          </p:nvPr>
        </p:nvSpPr>
        <p:spPr>
          <a:xfrm>
            <a:off x="4374262" y="2362200"/>
            <a:ext cx="3448937" cy="1524000"/>
          </a:xfrm>
          <a:prstGeom prst="rect">
            <a:avLst/>
          </a:prstGeom>
          <a:effectLst>
            <a:outerShdw sx="100000" sy="100000" kx="0" ky="0" algn="b" rotWithShape="0" blurRad="50800" dist="50800" dir="5400000">
              <a:srgbClr val="000000">
                <a:alpha val="43000"/>
              </a:srgbClr>
            </a:outerShdw>
          </a:effectLst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60" name="Text Placeholder 3"/>
          <p:cNvSpPr/>
          <p:nvPr>
            <p:ph type="body" sz="quarter" idx="25"/>
          </p:nvPr>
        </p:nvSpPr>
        <p:spPr>
          <a:xfrm>
            <a:off x="4374263" y="4873762"/>
            <a:ext cx="3448936" cy="1344922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400"/>
            </a:pPr>
          </a:p>
        </p:txBody>
      </p:sp>
      <p:sp>
        <p:nvSpPr>
          <p:cNvPr id="161" name="Text Placeholder 4"/>
          <p:cNvSpPr/>
          <p:nvPr>
            <p:ph type="body" sz="quarter" idx="26"/>
          </p:nvPr>
        </p:nvSpPr>
        <p:spPr>
          <a:xfrm>
            <a:off x="8049731" y="4190999"/>
            <a:ext cx="3456469" cy="682767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/>
            </a:pPr>
          </a:p>
        </p:txBody>
      </p:sp>
      <p:sp>
        <p:nvSpPr>
          <p:cNvPr id="162" name="Picture Placeholder 2"/>
          <p:cNvSpPr/>
          <p:nvPr>
            <p:ph type="pic" sz="quarter" idx="27"/>
          </p:nvPr>
        </p:nvSpPr>
        <p:spPr>
          <a:xfrm>
            <a:off x="8049855" y="2362200"/>
            <a:ext cx="3447879" cy="1524000"/>
          </a:xfrm>
          <a:prstGeom prst="rect">
            <a:avLst/>
          </a:prstGeom>
          <a:effectLst>
            <a:outerShdw sx="100000" sy="100000" kx="0" ky="0" algn="b" rotWithShape="0" blurRad="50800" dist="50800" dir="5400000">
              <a:srgbClr val="000000">
                <a:alpha val="43000"/>
              </a:srgbClr>
            </a:outerShdw>
          </a:effectLst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63" name="Text Placeholder 3"/>
          <p:cNvSpPr/>
          <p:nvPr>
            <p:ph type="body" sz="quarter" idx="28"/>
          </p:nvPr>
        </p:nvSpPr>
        <p:spPr>
          <a:xfrm>
            <a:off x="8049731" y="4873761"/>
            <a:ext cx="3452446" cy="1344922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400"/>
            </a:pPr>
          </a:p>
        </p:txBody>
      </p:sp>
      <p:sp>
        <p:nvSpPr>
          <p:cNvPr id="1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  <a:ln w="12700">
            <a:miter lim="400000"/>
          </a:ln>
        </p:spPr>
      </p:pic>
      <p:sp>
        <p:nvSpPr>
          <p:cNvPr id="24" name="Title Text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5" name="Body Level One…"/>
          <p:cNvSpPr txBox="1"/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8" descr="Picture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  <a:ln w="12700">
            <a:miter lim="400000"/>
          </a:ln>
        </p:spPr>
      </p:pic>
      <p:sp>
        <p:nvSpPr>
          <p:cNvPr id="34" name="Title Text"/>
          <p:cNvSpPr txBox="1"/>
          <p:nvPr>
            <p:ph type="title"/>
          </p:nvPr>
        </p:nvSpPr>
        <p:spPr>
          <a:xfrm>
            <a:off x="685800" y="753532"/>
            <a:ext cx="10820400" cy="2801936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35" name="Body Level One…"/>
          <p:cNvSpPr txBox="1"/>
          <p:nvPr>
            <p:ph type="body" sz="quarter" idx="1"/>
          </p:nvPr>
        </p:nvSpPr>
        <p:spPr>
          <a:xfrm>
            <a:off x="1024467" y="3641725"/>
            <a:ext cx="10490201" cy="955675"/>
          </a:xfrm>
          <a:prstGeom prst="rect">
            <a:avLst/>
          </a:prstGeom>
        </p:spPr>
        <p:txBody>
          <a:bodyPr/>
          <a:lstStyle>
            <a:lvl1pPr marL="0" indent="0" algn="r">
              <a:buSzTx/>
              <a:buFontTx/>
              <a:buNone/>
            </a:lvl1pPr>
            <a:lvl2pPr marL="0" indent="457200" algn="r">
              <a:buSzTx/>
              <a:buFontTx/>
              <a:buNone/>
            </a:lvl2pPr>
            <a:lvl3pPr marL="0" indent="914400" algn="r">
              <a:buSzTx/>
              <a:buFontTx/>
              <a:buNone/>
            </a:lvl3pPr>
            <a:lvl4pPr marL="0" indent="1371600" algn="r">
              <a:buSzTx/>
              <a:buFontTx/>
              <a:buNone/>
            </a:lvl4pPr>
            <a:lvl5pPr marL="0" indent="1828800" algn="r">
              <a:buSzTx/>
              <a:buFont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lide Number"/>
          <p:cNvSpPr txBox="1"/>
          <p:nvPr>
            <p:ph type="sldNum" sz="quarter" idx="2"/>
          </p:nvPr>
        </p:nvSpPr>
        <p:spPr>
          <a:xfrm>
            <a:off x="11261293" y="441642"/>
            <a:ext cx="244907" cy="2438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Text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4" name="Body Level One…"/>
          <p:cNvSpPr txBox="1"/>
          <p:nvPr>
            <p:ph type="body" sz="half" idx="1"/>
          </p:nvPr>
        </p:nvSpPr>
        <p:spPr>
          <a:xfrm>
            <a:off x="685800" y="2194559"/>
            <a:ext cx="5334000" cy="4024125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Text"/>
          <p:cNvSpPr txBox="1"/>
          <p:nvPr>
            <p:ph type="title"/>
          </p:nvPr>
        </p:nvSpPr>
        <p:spPr>
          <a:xfrm>
            <a:off x="2895600" y="762000"/>
            <a:ext cx="8610600" cy="12954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3" name="Body Level One…"/>
          <p:cNvSpPr txBox="1"/>
          <p:nvPr>
            <p:ph type="body" sz="quarter" idx="1"/>
          </p:nvPr>
        </p:nvSpPr>
        <p:spPr>
          <a:xfrm>
            <a:off x="914409" y="2183801"/>
            <a:ext cx="5079992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800"/>
            </a:lvl1pPr>
            <a:lvl2pPr marL="0" indent="457200">
              <a:buSzTx/>
              <a:buFontTx/>
              <a:buNone/>
              <a:defRPr sz="2800"/>
            </a:lvl2pPr>
            <a:lvl3pPr marL="0" indent="914400">
              <a:buSzTx/>
              <a:buFontTx/>
              <a:buNone/>
              <a:defRPr sz="2800"/>
            </a:lvl3pPr>
            <a:lvl4pPr marL="0" indent="1371600">
              <a:buSzTx/>
              <a:buFontTx/>
              <a:buNone/>
              <a:defRPr sz="2800"/>
            </a:lvl4pPr>
            <a:lvl5pPr marL="0" indent="1828800">
              <a:buSzTx/>
              <a:buFontTx/>
              <a:buNone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4" name="Text Placeholder 4"/>
          <p:cNvSpPr/>
          <p:nvPr>
            <p:ph type="body" sz="quarter" idx="21"/>
          </p:nvPr>
        </p:nvSpPr>
        <p:spPr>
          <a:xfrm>
            <a:off x="6400800" y="2183801"/>
            <a:ext cx="5105400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800"/>
            </a:pPr>
          </a:p>
        </p:txBody>
      </p:sp>
      <p:sp>
        <p:nvSpPr>
          <p:cNvPr id="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itle Text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itle Text"/>
          <p:cNvSpPr txBox="1"/>
          <p:nvPr>
            <p:ph type="title"/>
          </p:nvPr>
        </p:nvSpPr>
        <p:spPr>
          <a:xfrm>
            <a:off x="685800" y="1524000"/>
            <a:ext cx="4114800" cy="1600200"/>
          </a:xfrm>
          <a:prstGeom prst="rect">
            <a:avLst/>
          </a:prstGeom>
        </p:spPr>
        <p:txBody>
          <a:bodyPr anchor="b"/>
          <a:lstStyle>
            <a:lvl1pPr algn="l"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78" name="Body Level One…"/>
          <p:cNvSpPr txBox="1"/>
          <p:nvPr>
            <p:ph type="body" idx="1"/>
          </p:nvPr>
        </p:nvSpPr>
        <p:spPr>
          <a:xfrm>
            <a:off x="4995581" y="746759"/>
            <a:ext cx="6510619" cy="5471925"/>
          </a:xfrm>
          <a:prstGeom prst="rect">
            <a:avLst/>
          </a:prstGeom>
        </p:spPr>
        <p:txBody>
          <a:bodyPr anchor="ctr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9" name="Text Placeholder 3"/>
          <p:cNvSpPr/>
          <p:nvPr>
            <p:ph type="body" sz="quarter" idx="21"/>
          </p:nvPr>
        </p:nvSpPr>
        <p:spPr>
          <a:xfrm>
            <a:off x="685800" y="3124199"/>
            <a:ext cx="4114800" cy="3094486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8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itle Text"/>
          <p:cNvSpPr txBox="1"/>
          <p:nvPr>
            <p:ph type="title"/>
          </p:nvPr>
        </p:nvSpPr>
        <p:spPr>
          <a:xfrm>
            <a:off x="685800" y="1524000"/>
            <a:ext cx="6873241" cy="1600200"/>
          </a:xfrm>
          <a:prstGeom prst="rect">
            <a:avLst/>
          </a:prstGeom>
        </p:spPr>
        <p:txBody>
          <a:bodyPr anchor="b"/>
          <a:lstStyle>
            <a:lvl1pPr algn="l"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88" name="Picture Placeholder 2"/>
          <p:cNvSpPr/>
          <p:nvPr>
            <p:ph type="pic" sz="half" idx="21"/>
          </p:nvPr>
        </p:nvSpPr>
        <p:spPr>
          <a:xfrm>
            <a:off x="7861237" y="751241"/>
            <a:ext cx="3644963" cy="546744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9" name="Body Level One…"/>
          <p:cNvSpPr txBox="1"/>
          <p:nvPr>
            <p:ph type="body" sz="half" idx="1"/>
          </p:nvPr>
        </p:nvSpPr>
        <p:spPr>
          <a:xfrm>
            <a:off x="685800" y="3124199"/>
            <a:ext cx="6873241" cy="3094485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itle Text"/>
          <p:cNvSpPr txBox="1"/>
          <p:nvPr>
            <p:ph type="title"/>
          </p:nvPr>
        </p:nvSpPr>
        <p:spPr>
          <a:xfrm>
            <a:off x="609600" y="92074"/>
            <a:ext cx="10972800" cy="1508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11261293" y="441642"/>
            <a:ext cx="244907" cy="2438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0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</p:sldLayoutIdLst>
  <p:transition xmlns:p14="http://schemas.microsoft.com/office/powerpoint/2010/main" spd="med" advClick="1"/>
  <p:txStyles>
    <p:titleStyle>
      <a:lvl1pPr marL="0" marR="0" indent="0" algn="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4000" u="none">
          <a:solidFill>
            <a:srgbClr val="FFFFFF"/>
          </a:solidFill>
          <a:uFillTx/>
          <a:latin typeface="+mn-lt"/>
          <a:ea typeface="+mn-ea"/>
          <a:cs typeface="+mn-cs"/>
          <a:sym typeface="Century Gothic"/>
        </a:defRPr>
      </a:lvl1pPr>
      <a:lvl2pPr marL="0" marR="0" indent="0" algn="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4000" u="none">
          <a:solidFill>
            <a:srgbClr val="FFFFFF"/>
          </a:solidFill>
          <a:uFillTx/>
          <a:latin typeface="+mn-lt"/>
          <a:ea typeface="+mn-ea"/>
          <a:cs typeface="+mn-cs"/>
          <a:sym typeface="Century Gothic"/>
        </a:defRPr>
      </a:lvl2pPr>
      <a:lvl3pPr marL="0" marR="0" indent="0" algn="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4000" u="none">
          <a:solidFill>
            <a:srgbClr val="FFFFFF"/>
          </a:solidFill>
          <a:uFillTx/>
          <a:latin typeface="+mn-lt"/>
          <a:ea typeface="+mn-ea"/>
          <a:cs typeface="+mn-cs"/>
          <a:sym typeface="Century Gothic"/>
        </a:defRPr>
      </a:lvl3pPr>
      <a:lvl4pPr marL="0" marR="0" indent="0" algn="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4000" u="none">
          <a:solidFill>
            <a:srgbClr val="FFFFFF"/>
          </a:solidFill>
          <a:uFillTx/>
          <a:latin typeface="+mn-lt"/>
          <a:ea typeface="+mn-ea"/>
          <a:cs typeface="+mn-cs"/>
          <a:sym typeface="Century Gothic"/>
        </a:defRPr>
      </a:lvl4pPr>
      <a:lvl5pPr marL="0" marR="0" indent="0" algn="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4000" u="none">
          <a:solidFill>
            <a:srgbClr val="FFFFFF"/>
          </a:solidFill>
          <a:uFillTx/>
          <a:latin typeface="+mn-lt"/>
          <a:ea typeface="+mn-ea"/>
          <a:cs typeface="+mn-cs"/>
          <a:sym typeface="Century Gothic"/>
        </a:defRPr>
      </a:lvl5pPr>
      <a:lvl6pPr marL="0" marR="0" indent="0" algn="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4000" u="none">
          <a:solidFill>
            <a:srgbClr val="FFFFFF"/>
          </a:solidFill>
          <a:uFillTx/>
          <a:latin typeface="+mn-lt"/>
          <a:ea typeface="+mn-ea"/>
          <a:cs typeface="+mn-cs"/>
          <a:sym typeface="Century Gothic"/>
        </a:defRPr>
      </a:lvl6pPr>
      <a:lvl7pPr marL="0" marR="0" indent="0" algn="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4000" u="none">
          <a:solidFill>
            <a:srgbClr val="FFFFFF"/>
          </a:solidFill>
          <a:uFillTx/>
          <a:latin typeface="+mn-lt"/>
          <a:ea typeface="+mn-ea"/>
          <a:cs typeface="+mn-cs"/>
          <a:sym typeface="Century Gothic"/>
        </a:defRPr>
      </a:lvl7pPr>
      <a:lvl8pPr marL="0" marR="0" indent="0" algn="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4000" u="none">
          <a:solidFill>
            <a:srgbClr val="FFFFFF"/>
          </a:solidFill>
          <a:uFillTx/>
          <a:latin typeface="+mn-lt"/>
          <a:ea typeface="+mn-ea"/>
          <a:cs typeface="+mn-cs"/>
          <a:sym typeface="Century Gothic"/>
        </a:defRPr>
      </a:lvl8pPr>
      <a:lvl9pPr marL="0" marR="0" indent="0" algn="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4000" u="none">
          <a:solidFill>
            <a:srgbClr val="FFFFFF"/>
          </a:solidFill>
          <a:uFillTx/>
          <a:latin typeface="+mn-lt"/>
          <a:ea typeface="+mn-ea"/>
          <a:cs typeface="+mn-cs"/>
          <a:sym typeface="Century Gothic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200" u="none">
          <a:solidFill>
            <a:srgbClr val="FFFFFF"/>
          </a:solidFill>
          <a:uFillTx/>
          <a:latin typeface="+mn-lt"/>
          <a:ea typeface="+mn-ea"/>
          <a:cs typeface="+mn-cs"/>
          <a:sym typeface="Century Gothic"/>
        </a:defRPr>
      </a:lvl1pPr>
      <a:lvl2pPr marL="708659" marR="0" indent="-25145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200" u="none">
          <a:solidFill>
            <a:srgbClr val="FFFFFF"/>
          </a:solidFill>
          <a:uFillTx/>
          <a:latin typeface="+mn-lt"/>
          <a:ea typeface="+mn-ea"/>
          <a:cs typeface="+mn-cs"/>
          <a:sym typeface="Century Gothic"/>
        </a:defRPr>
      </a:lvl2pPr>
      <a:lvl3pPr marL="1193800" marR="0" indent="-2794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200" u="none">
          <a:solidFill>
            <a:srgbClr val="FFFFFF"/>
          </a:solidFill>
          <a:uFillTx/>
          <a:latin typeface="+mn-lt"/>
          <a:ea typeface="+mn-ea"/>
          <a:cs typeface="+mn-cs"/>
          <a:sym typeface="Century Gothic"/>
        </a:defRPr>
      </a:lvl3pPr>
      <a:lvl4pPr marL="1685925" marR="0" indent="-314325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200" u="none">
          <a:solidFill>
            <a:srgbClr val="FFFFFF"/>
          </a:solidFill>
          <a:uFillTx/>
          <a:latin typeface="+mn-lt"/>
          <a:ea typeface="+mn-ea"/>
          <a:cs typeface="+mn-cs"/>
          <a:sym typeface="Century Gothic"/>
        </a:defRPr>
      </a:lvl4pPr>
      <a:lvl5pPr marL="2143125" marR="0" indent="-314325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200" u="none">
          <a:solidFill>
            <a:srgbClr val="FFFFFF"/>
          </a:solidFill>
          <a:uFillTx/>
          <a:latin typeface="+mn-lt"/>
          <a:ea typeface="+mn-ea"/>
          <a:cs typeface="+mn-cs"/>
          <a:sym typeface="Century Gothic"/>
        </a:defRPr>
      </a:lvl5pPr>
      <a:lvl6pPr marL="2600325" marR="0" indent="-314325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200" u="none">
          <a:solidFill>
            <a:srgbClr val="FFFFFF"/>
          </a:solidFill>
          <a:uFillTx/>
          <a:latin typeface="+mn-lt"/>
          <a:ea typeface="+mn-ea"/>
          <a:cs typeface="+mn-cs"/>
          <a:sym typeface="Century Gothic"/>
        </a:defRPr>
      </a:lvl6pPr>
      <a:lvl7pPr marL="3057525" marR="0" indent="-314325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200" u="none">
          <a:solidFill>
            <a:srgbClr val="FFFFFF"/>
          </a:solidFill>
          <a:uFillTx/>
          <a:latin typeface="+mn-lt"/>
          <a:ea typeface="+mn-ea"/>
          <a:cs typeface="+mn-cs"/>
          <a:sym typeface="Century Gothic"/>
        </a:defRPr>
      </a:lvl7pPr>
      <a:lvl8pPr marL="3514725" marR="0" indent="-314325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200" u="none">
          <a:solidFill>
            <a:srgbClr val="FFFFFF"/>
          </a:solidFill>
          <a:uFillTx/>
          <a:latin typeface="+mn-lt"/>
          <a:ea typeface="+mn-ea"/>
          <a:cs typeface="+mn-cs"/>
          <a:sym typeface="Century Gothic"/>
        </a:defRPr>
      </a:lvl8pPr>
      <a:lvl9pPr marL="3971925" marR="0" indent="-314325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200" u="none">
          <a:solidFill>
            <a:srgbClr val="FFFFFF"/>
          </a:solidFill>
          <a:uFillTx/>
          <a:latin typeface="+mn-lt"/>
          <a:ea typeface="+mn-ea"/>
          <a:cs typeface="+mn-cs"/>
          <a:sym typeface="Century Gothic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itle 1"/>
          <p:cNvSpPr txBox="1"/>
          <p:nvPr>
            <p:ph type="ctrTitle"/>
          </p:nvPr>
        </p:nvSpPr>
        <p:spPr>
          <a:xfrm>
            <a:off x="1371600" y="1803405"/>
            <a:ext cx="9448800" cy="1825097"/>
          </a:xfrm>
          <a:prstGeom prst="rect">
            <a:avLst/>
          </a:prstGeom>
        </p:spPr>
        <p:txBody>
          <a:bodyPr/>
          <a:lstStyle>
            <a:lvl1pPr defTabSz="896111">
              <a:defRPr sz="5880"/>
            </a:lvl1pPr>
          </a:lstStyle>
          <a:p>
            <a:pPr/>
            <a:r>
              <a:t>Introduction to Computer Science</a:t>
            </a:r>
          </a:p>
        </p:txBody>
      </p:sp>
      <p:sp>
        <p:nvSpPr>
          <p:cNvPr id="174" name="Subtitle 2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850391">
              <a:lnSpc>
                <a:spcPct val="81000"/>
              </a:lnSpc>
              <a:spcBef>
                <a:spcPts val="900"/>
              </a:spcBef>
              <a:defRPr sz="1674"/>
            </a:pPr>
            <a:r>
              <a:t>Presented by DR. Clay Carper</a:t>
            </a:r>
          </a:p>
          <a:p>
            <a:pPr defTabSz="850391">
              <a:lnSpc>
                <a:spcPct val="81000"/>
              </a:lnSpc>
              <a:spcBef>
                <a:spcPts val="900"/>
              </a:spcBef>
              <a:defRPr sz="1674"/>
            </a:pPr>
            <a:r>
              <a:t>Developed using various sources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Title 1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/>
          <a:lstStyle/>
          <a:p>
            <a:pPr/>
            <a:r>
              <a:t>Elements of a programming Language – Data Types</a:t>
            </a:r>
          </a:p>
        </p:txBody>
      </p:sp>
      <p:sp>
        <p:nvSpPr>
          <p:cNvPr id="202" name="Content Placeholder 2"/>
          <p:cNvSpPr txBox="1"/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/>
          <a:lstStyle/>
          <a:p>
            <a:pPr/>
            <a:r>
              <a:t>Kinds of values that can be stored and manipulated</a:t>
            </a:r>
          </a:p>
          <a:p>
            <a:pPr/>
            <a:r>
              <a:t>Think “different kinds of values”</a:t>
            </a:r>
          </a:p>
          <a:p>
            <a:pPr/>
            <a:r>
              <a:t>Common examples:</a:t>
            </a:r>
          </a:p>
          <a:p>
            <a:pPr lvl="1" marL="685800" indent="-228600">
              <a:spcBef>
                <a:spcPts val="500"/>
              </a:spcBef>
              <a:defRPr sz="2000"/>
            </a:pPr>
            <a:r>
              <a:t>Integers (…, -2, -1, 0, 1, 2, …)</a:t>
            </a:r>
          </a:p>
          <a:p>
            <a:pPr lvl="1" marL="685800" indent="-228600">
              <a:spcBef>
                <a:spcPts val="500"/>
              </a:spcBef>
              <a:defRPr sz="2000"/>
            </a:pPr>
            <a:r>
              <a:t>Floats (decimal-valued numbers</a:t>
            </a:r>
            <a:r>
              <a:rPr baseline="30000"/>
              <a:t>*</a:t>
            </a:r>
            <a:r>
              <a:t>)</a:t>
            </a:r>
          </a:p>
          <a:p>
            <a:pPr lvl="1" marL="685800" indent="-228600">
              <a:spcBef>
                <a:spcPts val="500"/>
              </a:spcBef>
              <a:defRPr sz="2000"/>
            </a:pPr>
            <a:r>
              <a:t>Characters (typically a single letter/symbol)</a:t>
            </a:r>
          </a:p>
          <a:p>
            <a:pPr lvl="1" marL="685800" indent="-228600">
              <a:spcBef>
                <a:spcPts val="500"/>
              </a:spcBef>
              <a:defRPr sz="2000"/>
            </a:pPr>
            <a:r>
              <a:t>Strings (multiple characters or words)</a:t>
            </a:r>
          </a:p>
          <a:p>
            <a:pPr lvl="1" marL="685800" indent="-228600">
              <a:spcBef>
                <a:spcPts val="500"/>
              </a:spcBef>
              <a:defRPr sz="2000"/>
            </a:pPr>
            <a:r>
              <a:t>Booleans (true/false, True/False, TRUE/FALSE, 0/1; the representation varies based on language syntax)</a:t>
            </a:r>
          </a:p>
        </p:txBody>
      </p:sp>
      <p:sp>
        <p:nvSpPr>
          <p:cNvPr id="203" name="TextBox 3"/>
          <p:cNvSpPr txBox="1"/>
          <p:nvPr/>
        </p:nvSpPr>
        <p:spPr>
          <a:xfrm>
            <a:off x="5303519" y="6372512"/>
            <a:ext cx="6842762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* Float-based values are not equivalent to the Real numbers!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Title 1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/>
          <a:lstStyle/>
          <a:p>
            <a:pPr/>
            <a:r>
              <a:t>Elements of a programming Language – Variables</a:t>
            </a:r>
          </a:p>
        </p:txBody>
      </p:sp>
      <p:sp>
        <p:nvSpPr>
          <p:cNvPr id="206" name="Content Placeholder 2"/>
          <p:cNvSpPr txBox="1"/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/>
          <a:lstStyle/>
          <a:p>
            <a:pPr/>
            <a:r>
              <a:t>Named storage “locations” that hold values</a:t>
            </a:r>
          </a:p>
          <a:p>
            <a:pPr/>
            <a:r>
              <a:t>Can change value during execution</a:t>
            </a:r>
          </a:p>
          <a:p>
            <a:pPr/>
            <a:r>
              <a:t>Typically have some naming restrictions</a:t>
            </a:r>
          </a:p>
          <a:p>
            <a:pPr/>
            <a:r>
              <a:t>Think “what we manipulate or work with”</a:t>
            </a:r>
          </a:p>
          <a:p>
            <a:pPr/>
            <a:r>
              <a:t> In R:</a:t>
            </a:r>
          </a:p>
          <a:p>
            <a:pPr lvl="1" marL="685800" indent="-228600">
              <a:spcBef>
                <a:spcPts val="500"/>
              </a:spcBef>
              <a:defRPr sz="2000"/>
            </a:pPr>
            <a:r>
              <a:t>Valid characters are letters, numbers, dot (.), and underscore (_)</a:t>
            </a:r>
          </a:p>
          <a:p>
            <a:pPr lvl="1" marL="685800" indent="-228600">
              <a:spcBef>
                <a:spcPts val="500"/>
              </a:spcBef>
              <a:defRPr sz="2000"/>
            </a:pPr>
            <a:r>
              <a:t>Cannot start with a number or underscore `name` is valid; `_name`, `0name` are not)</a:t>
            </a:r>
          </a:p>
          <a:p>
            <a:pPr lvl="1" marL="685800" indent="-228600">
              <a:spcBef>
                <a:spcPts val="500"/>
              </a:spcBef>
              <a:defRPr sz="2000"/>
            </a:pPr>
            <a:r>
              <a:t>Can start with a dot; cannot be followed by a number (`.name` is valid, `.0name` is not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Title 1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pPr/>
            <a:r>
              <a:t>Elements of a programming Language – Control Structures</a:t>
            </a:r>
          </a:p>
        </p:txBody>
      </p:sp>
      <p:sp>
        <p:nvSpPr>
          <p:cNvPr id="209" name="Content Placeholder 2"/>
          <p:cNvSpPr txBox="1"/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/>
          <a:lstStyle/>
          <a:p>
            <a:pPr/>
            <a:r>
              <a:t>Determine the flow of a program</a:t>
            </a:r>
          </a:p>
          <a:p>
            <a:pPr/>
            <a:r>
              <a:t>Highly dependent on the language syntax/semantics</a:t>
            </a:r>
          </a:p>
          <a:p>
            <a:pPr/>
            <a:r>
              <a:t>Think “order of operations”</a:t>
            </a:r>
          </a:p>
          <a:p>
            <a:pPr/>
            <a:r>
              <a:t>Common examples:</a:t>
            </a:r>
          </a:p>
          <a:p>
            <a:pPr lvl="1" marL="685800" indent="-228600">
              <a:spcBef>
                <a:spcPts val="500"/>
              </a:spcBef>
              <a:defRPr sz="2000"/>
            </a:pPr>
            <a:r>
              <a:t>If/else</a:t>
            </a:r>
            <a:br/>
          </a:p>
          <a:p>
            <a:pPr lvl="1" marL="685800" indent="-228600">
              <a:spcBef>
                <a:spcPts val="500"/>
              </a:spcBef>
              <a:defRPr sz="2000"/>
            </a:pPr>
            <a:r>
              <a:t>Loops (for, while)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Title 1"/>
          <p:cNvSpPr txBox="1"/>
          <p:nvPr>
            <p:ph type="title"/>
          </p:nvPr>
        </p:nvSpPr>
        <p:spPr>
          <a:xfrm>
            <a:off x="2584174" y="764373"/>
            <a:ext cx="8922027" cy="1293028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pPr/>
            <a:r>
              <a:t>Elements of a programming Language – Functions and procedures</a:t>
            </a:r>
          </a:p>
        </p:txBody>
      </p:sp>
      <p:sp>
        <p:nvSpPr>
          <p:cNvPr id="212" name="Content Placeholder 2"/>
          <p:cNvSpPr txBox="1"/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/>
          <a:lstStyle/>
          <a:p>
            <a:pPr/>
            <a:r>
              <a:t>Reusable blocks of code</a:t>
            </a:r>
          </a:p>
          <a:p>
            <a:pPr/>
            <a:r>
              <a:t>Perform a specific process/task</a:t>
            </a:r>
          </a:p>
          <a:p>
            <a:pPr/>
            <a:r>
              <a:t>Can take input, execute code, and return output(s)/results</a:t>
            </a:r>
          </a:p>
          <a:p>
            <a:pPr/>
            <a:r>
              <a:t>Think “reducing repeated code”</a:t>
            </a:r>
          </a:p>
        </p:txBody>
      </p:sp>
      <p:pic>
        <p:nvPicPr>
          <p:cNvPr id="213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27715" y="3566871"/>
            <a:ext cx="5778485" cy="29995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itle 1"/>
          <p:cNvSpPr txBox="1"/>
          <p:nvPr>
            <p:ph type="title"/>
          </p:nvPr>
        </p:nvSpPr>
        <p:spPr>
          <a:xfrm>
            <a:off x="2504661" y="764373"/>
            <a:ext cx="9001540" cy="1293028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pPr/>
            <a:r>
              <a:t>Elements of a programming Language – Libraries and Frameworks</a:t>
            </a:r>
          </a:p>
        </p:txBody>
      </p:sp>
      <p:sp>
        <p:nvSpPr>
          <p:cNvPr id="216" name="Content Placeholder 2"/>
          <p:cNvSpPr txBox="1"/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/>
          <a:lstStyle/>
          <a:p>
            <a:pPr/>
            <a:r>
              <a:t>Collections of pre-written code</a:t>
            </a:r>
          </a:p>
          <a:p>
            <a:pPr/>
            <a:r>
              <a:t>Often contain functions/procedures</a:t>
            </a:r>
          </a:p>
          <a:p>
            <a:pPr/>
            <a:r>
              <a:t>Reduces the need to “reinvent the wheel”</a:t>
            </a:r>
          </a:p>
          <a:p>
            <a:pPr/>
            <a:r>
              <a:t>Think “tools to solve problems”</a:t>
            </a:r>
          </a:p>
        </p:txBody>
      </p:sp>
      <p:pic>
        <p:nvPicPr>
          <p:cNvPr id="217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24431" y="3429000"/>
            <a:ext cx="4881770" cy="330700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Title 1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/>
          <a:lstStyle/>
          <a:p>
            <a:pPr/>
            <a:r>
              <a:t>Types of Languages:</a:t>
            </a:r>
            <a:br/>
            <a:r>
              <a:t>Compiled vs Interpreted</a:t>
            </a:r>
          </a:p>
        </p:txBody>
      </p:sp>
      <p:sp>
        <p:nvSpPr>
          <p:cNvPr id="220" name="Content Placeholder 2"/>
          <p:cNvSpPr txBox="1"/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/>
          <a:lstStyle/>
          <a:p>
            <a:pPr/>
            <a:r>
              <a:t>“How a language is implemented”</a:t>
            </a:r>
          </a:p>
          <a:p>
            <a:pPr/>
            <a:r>
              <a:t>Two typical classifications:</a:t>
            </a:r>
          </a:p>
          <a:p>
            <a:pPr lvl="1" marL="685800" indent="-228600">
              <a:spcBef>
                <a:spcPts val="500"/>
              </a:spcBef>
              <a:defRPr sz="2000"/>
            </a:pPr>
            <a:r>
              <a:t>Compiled</a:t>
            </a:r>
            <a:br/>
          </a:p>
          <a:p>
            <a:pPr lvl="1" marL="685800" indent="-228600">
              <a:spcBef>
                <a:spcPts val="500"/>
              </a:spcBef>
              <a:defRPr sz="2000"/>
            </a:pPr>
            <a:r>
              <a:t>Interpreted</a:t>
            </a:r>
            <a:br/>
          </a:p>
          <a:p>
            <a:pPr/>
            <a:r>
              <a:t>Usage varies based on the user’s goals/needs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Title 1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/>
          <a:lstStyle/>
          <a:p>
            <a:pPr/>
            <a:r>
              <a:t>Types of Languages:</a:t>
            </a:r>
            <a:br/>
            <a:r>
              <a:t>Compiled</a:t>
            </a:r>
          </a:p>
        </p:txBody>
      </p:sp>
      <p:sp>
        <p:nvSpPr>
          <p:cNvPr id="223" name="Content Placeholder 2"/>
          <p:cNvSpPr txBox="1"/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/>
          <a:lstStyle/>
          <a:p>
            <a:pPr/>
            <a:r>
              <a:t>Compiled in a nutshell:</a:t>
            </a:r>
          </a:p>
          <a:p>
            <a:pPr lvl="1" marL="685800" indent="-228600">
              <a:spcBef>
                <a:spcPts val="500"/>
              </a:spcBef>
              <a:defRPr sz="2000"/>
            </a:pPr>
            <a:r>
              <a:t>Human-written code is translated into machine-code</a:t>
            </a:r>
          </a:p>
          <a:p>
            <a:pPr lvl="1" marL="685800" indent="-228600">
              <a:spcBef>
                <a:spcPts val="500"/>
              </a:spcBef>
              <a:defRPr sz="2000"/>
            </a:pPr>
            <a:r>
              <a:t>Typically run faster</a:t>
            </a:r>
          </a:p>
          <a:p>
            <a:pPr lvl="1" marL="685800" indent="-228600">
              <a:spcBef>
                <a:spcPts val="500"/>
              </a:spcBef>
              <a:defRPr sz="2000"/>
            </a:pPr>
            <a:r>
              <a:t>Have low-level interaction with hardware</a:t>
            </a:r>
          </a:p>
          <a:p>
            <a:pPr/>
            <a:r>
              <a:t>Example languages:</a:t>
            </a:r>
          </a:p>
          <a:p>
            <a:pPr lvl="1" marL="685800" indent="-228600">
              <a:spcBef>
                <a:spcPts val="500"/>
              </a:spcBef>
              <a:defRPr sz="2000"/>
            </a:pPr>
            <a:r>
              <a:t>C/C++</a:t>
            </a:r>
          </a:p>
          <a:p>
            <a:pPr lvl="1" marL="685800" indent="-228600">
              <a:spcBef>
                <a:spcPts val="500"/>
              </a:spcBef>
              <a:defRPr sz="2000"/>
            </a:pPr>
            <a:r>
              <a:t>Go</a:t>
            </a:r>
          </a:p>
          <a:p>
            <a:pPr lvl="1" marL="685800" indent="-228600">
              <a:spcBef>
                <a:spcPts val="500"/>
              </a:spcBef>
              <a:defRPr sz="2000"/>
            </a:pPr>
            <a:r>
              <a:t>Rust</a:t>
            </a:r>
          </a:p>
          <a:p>
            <a:pPr lvl="1" marL="685800" indent="-228600">
              <a:spcBef>
                <a:spcPts val="500"/>
              </a:spcBef>
              <a:defRPr sz="2000"/>
            </a:pPr>
            <a:r>
              <a:t>Swift</a:t>
            </a:r>
          </a:p>
          <a:p>
            <a:pPr lvl="1" marL="685800" indent="-228600">
              <a:spcBef>
                <a:spcPts val="500"/>
              </a:spcBef>
              <a:defRPr sz="2000"/>
            </a:pPr>
            <a:r>
              <a:t>Haskell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Title 1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/>
          <a:lstStyle/>
          <a:p>
            <a:pPr/>
            <a:r>
              <a:t>Types of Languages:</a:t>
            </a:r>
            <a:br/>
            <a:r>
              <a:t>Interpreted</a:t>
            </a:r>
          </a:p>
        </p:txBody>
      </p:sp>
      <p:sp>
        <p:nvSpPr>
          <p:cNvPr id="226" name="Content Placeholder 2"/>
          <p:cNvSpPr txBox="1"/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/>
          <a:lstStyle/>
          <a:p>
            <a:pPr/>
            <a:r>
              <a:t>Compiled</a:t>
            </a:r>
          </a:p>
          <a:p>
            <a:pPr lvl="1" marL="685800" indent="-228600">
              <a:spcBef>
                <a:spcPts val="500"/>
              </a:spcBef>
              <a:defRPr sz="2000"/>
            </a:pPr>
            <a:r>
              <a:t>Code is ran line-by-line with an interpreter at runtime </a:t>
            </a:r>
          </a:p>
          <a:p>
            <a:pPr lvl="1" marL="685800" indent="-228600">
              <a:spcBef>
                <a:spcPts val="500"/>
              </a:spcBef>
              <a:defRPr sz="2000"/>
            </a:pPr>
            <a:r>
              <a:t>Gives more flexibility and more simplistic debugging</a:t>
            </a:r>
          </a:p>
          <a:p>
            <a:pPr lvl="1" marL="685800" indent="-228600">
              <a:spcBef>
                <a:spcPts val="500"/>
              </a:spcBef>
              <a:defRPr sz="2000"/>
            </a:pPr>
            <a:r>
              <a:t>Run slower; typically lack hardware-focused interaction</a:t>
            </a:r>
          </a:p>
          <a:p>
            <a:pPr/>
            <a:r>
              <a:t>Example languages</a:t>
            </a:r>
          </a:p>
          <a:p>
            <a:pPr lvl="1" marL="685800" indent="-228600">
              <a:spcBef>
                <a:spcPts val="500"/>
              </a:spcBef>
              <a:defRPr sz="2000"/>
            </a:pPr>
            <a:r>
              <a:t>R</a:t>
            </a:r>
            <a:r>
              <a:rPr baseline="30000"/>
              <a:t>*</a:t>
            </a:r>
          </a:p>
          <a:p>
            <a:pPr lvl="1" marL="685800" indent="-228600">
              <a:spcBef>
                <a:spcPts val="500"/>
              </a:spcBef>
              <a:defRPr sz="2000"/>
            </a:pPr>
            <a:r>
              <a:t>Python</a:t>
            </a:r>
          </a:p>
          <a:p>
            <a:pPr lvl="1" marL="685800" indent="-228600">
              <a:spcBef>
                <a:spcPts val="500"/>
              </a:spcBef>
              <a:defRPr sz="2000"/>
            </a:pPr>
            <a:r>
              <a:t>Ruby</a:t>
            </a:r>
          </a:p>
          <a:p>
            <a:pPr lvl="1" marL="685800" indent="-228600">
              <a:spcBef>
                <a:spcPts val="500"/>
              </a:spcBef>
              <a:defRPr sz="2000"/>
            </a:pPr>
            <a:r>
              <a:t>PHP</a:t>
            </a:r>
          </a:p>
          <a:p>
            <a:pPr lvl="1" marL="685800" indent="-228600">
              <a:spcBef>
                <a:spcPts val="500"/>
              </a:spcBef>
              <a:defRPr sz="2000"/>
            </a:pPr>
            <a:r>
              <a:t>Perl</a:t>
            </a:r>
          </a:p>
        </p:txBody>
      </p:sp>
      <p:sp>
        <p:nvSpPr>
          <p:cNvPr id="227" name="TextBox 3"/>
          <p:cNvSpPr txBox="1"/>
          <p:nvPr/>
        </p:nvSpPr>
        <p:spPr>
          <a:xfrm>
            <a:off x="3533093" y="6488667"/>
            <a:ext cx="8431967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* R can have aspects of compiled languages under specific circumstances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Title 1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/>
          <a:lstStyle/>
          <a:p>
            <a:pPr/>
            <a:r>
              <a:t>Why focus on R?</a:t>
            </a:r>
          </a:p>
        </p:txBody>
      </p:sp>
      <p:sp>
        <p:nvSpPr>
          <p:cNvPr id="230" name="Content Placeholder 2"/>
          <p:cNvSpPr txBox="1"/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1000"/>
              </a:lnSpc>
            </a:pPr>
            <a:r>
              <a:t>Rich Ecosystem of packages</a:t>
            </a:r>
            <a:br/>
          </a:p>
          <a:p>
            <a:pPr>
              <a:lnSpc>
                <a:spcPct val="81000"/>
              </a:lnSpc>
            </a:pPr>
            <a:r>
              <a:t>Wealth of statistical analysis tools/capabilities</a:t>
            </a:r>
            <a:br/>
          </a:p>
          <a:p>
            <a:pPr>
              <a:lnSpc>
                <a:spcPct val="81000"/>
              </a:lnSpc>
            </a:pPr>
            <a:r>
              <a:t>Highly configurable data visualization</a:t>
            </a:r>
            <a:br/>
          </a:p>
          <a:p>
            <a:pPr>
              <a:lnSpc>
                <a:spcPct val="81000"/>
              </a:lnSpc>
            </a:pPr>
            <a:r>
              <a:t>Focus on reproducibility and documentation</a:t>
            </a:r>
            <a:br/>
          </a:p>
          <a:p>
            <a:pPr>
              <a:lnSpc>
                <a:spcPct val="81000"/>
              </a:lnSpc>
            </a:pPr>
            <a:r>
              <a:t>Integration with other common tools</a:t>
            </a:r>
            <a:br/>
          </a:p>
          <a:p>
            <a:pPr>
              <a:lnSpc>
                <a:spcPct val="81000"/>
              </a:lnSpc>
            </a:pPr>
            <a:r>
              <a:t>Open Source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CODE AND YOUR RESEARCH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CODE AND YOUR RESEARCH</a:t>
            </a:r>
          </a:p>
        </p:txBody>
      </p:sp>
      <p:sp>
        <p:nvSpPr>
          <p:cNvPr id="233" name="Make your life easier and better!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Make your life easier and better!</a:t>
            </a:r>
          </a:p>
          <a:p>
            <a:pPr/>
          </a:p>
          <a:p>
            <a:pPr/>
            <a:r>
              <a:t>REPRODUCIBILITY</a:t>
            </a:r>
          </a:p>
          <a:p>
            <a:pPr lvl="1" marL="685800" indent="-228600"/>
            <a:r>
              <a:t>If you make a mistake, you can fix it and re-run your code</a:t>
            </a:r>
          </a:p>
          <a:p>
            <a:pPr lvl="1" marL="685800" indent="-228600"/>
            <a:r>
              <a:t>You can give your code to someone else and they can verify it</a:t>
            </a:r>
          </a:p>
          <a:p>
            <a:pPr lvl="1" marL="685800" indent="-228600"/>
            <a:r>
              <a:t>You can deploy your old code to a new but similar problem</a:t>
            </a:r>
          </a:p>
          <a:p>
            <a:pPr lvl="1" marL="685800" indent="-228600"/>
            <a:r>
              <a:t>Gain credibility by essentially “showing your work”</a:t>
            </a:r>
          </a:p>
          <a:p>
            <a:pPr lvl="1" marL="685800" indent="-228600"/>
            <a:r>
              <a:t>If it is well documented, it’s like a note to your future self on how you did something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itle 1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/>
          <a:lstStyle/>
          <a:p>
            <a:pPr/>
            <a:r>
              <a:t>What is Computer Science?</a:t>
            </a:r>
          </a:p>
        </p:txBody>
      </p:sp>
      <p:sp>
        <p:nvSpPr>
          <p:cNvPr id="177" name="Content Placeholder 2"/>
          <p:cNvSpPr txBox="1"/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/>
          <a:lstStyle/>
          <a:p>
            <a:pPr/>
            <a:r>
              <a:t>A brief description from a few perspectives:</a:t>
            </a:r>
            <a:br/>
          </a:p>
          <a:p>
            <a:pPr lvl="1" marL="685800" indent="-228600">
              <a:spcBef>
                <a:spcPts val="500"/>
              </a:spcBef>
              <a:defRPr sz="2000"/>
            </a:pPr>
            <a:r>
              <a:t>From a CS Doctorate</a:t>
            </a:r>
            <a:br/>
          </a:p>
          <a:p>
            <a:pPr lvl="1" marL="685800" indent="-228600">
              <a:spcBef>
                <a:spcPts val="500"/>
              </a:spcBef>
              <a:defRPr sz="2000"/>
            </a:pPr>
            <a:r>
              <a:t>From a CS Undergraduate</a:t>
            </a:r>
            <a:br/>
          </a:p>
          <a:p>
            <a:pPr lvl="1" marL="685800" indent="-228600">
              <a:spcBef>
                <a:spcPts val="500"/>
              </a:spcBef>
              <a:defRPr sz="2000"/>
            </a:pPr>
            <a:r>
              <a:t>From a non-CS Undergraduate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ODE AND YOUR RESEARCH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CODE AND YOUR RESEARCH</a:t>
            </a:r>
          </a:p>
        </p:txBody>
      </p:sp>
      <p:sp>
        <p:nvSpPr>
          <p:cNvPr id="236" name="Make your life easier and better!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Make your life easier and better!</a:t>
            </a:r>
          </a:p>
          <a:p>
            <a:pPr/>
          </a:p>
          <a:p>
            <a:pPr/>
            <a:r>
              <a:t>TRANSPARENCY</a:t>
            </a:r>
          </a:p>
          <a:p>
            <a:pPr lvl="1" marL="685800" indent="-228600"/>
            <a:r>
              <a:t>Other people can see how you did your work</a:t>
            </a:r>
          </a:p>
          <a:p>
            <a:pPr lvl="1" marL="685800" indent="-228600"/>
            <a:r>
              <a:t>Other people can verify your work and approve it (your PI: for submission; journal reviewers: for publication)</a:t>
            </a:r>
          </a:p>
          <a:p>
            <a:pPr lvl="1" marL="685800" indent="-228600"/>
            <a:r>
              <a:t>Other people in your field can evaluate your work more easily for themselves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CODE AND YOUR RESEARCH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CODE AND YOUR RESEARCH</a:t>
            </a:r>
          </a:p>
        </p:txBody>
      </p:sp>
      <p:sp>
        <p:nvSpPr>
          <p:cNvPr id="239" name="Make your life easier and better!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Make your life easier and better!</a:t>
            </a:r>
          </a:p>
          <a:p>
            <a:pPr/>
          </a:p>
          <a:p>
            <a:pPr/>
            <a:r>
              <a:t>SHARING AND COLLABORATION</a:t>
            </a:r>
          </a:p>
          <a:p>
            <a:pPr lvl="1" marL="685800" indent="-228600"/>
            <a:r>
              <a:t>Much easier to get help from others in your research group</a:t>
            </a:r>
          </a:p>
          <a:p>
            <a:pPr lvl="1" marL="685800" indent="-228600"/>
            <a:r>
              <a:t>Much easier to share with people outside your group</a:t>
            </a:r>
          </a:p>
          <a:p>
            <a:pPr lvl="1" marL="685800" indent="-228600"/>
            <a:r>
              <a:t>New ideas &amp; perspectives, new directions and discoveries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CODE AND YOUR RESEARCH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CODE AND YOUR RESEARCH</a:t>
            </a:r>
          </a:p>
        </p:txBody>
      </p:sp>
      <p:sp>
        <p:nvSpPr>
          <p:cNvPr id="242" name="Make your life easier and better!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Make your life easier and better!</a:t>
            </a:r>
          </a:p>
          <a:p>
            <a:pPr/>
          </a:p>
          <a:p>
            <a:pPr/>
            <a:r>
              <a:t>PUBLISHING</a:t>
            </a:r>
          </a:p>
          <a:p>
            <a:pPr lvl="1" marL="685800" indent="-228600"/>
            <a:r>
              <a:t>Sharing your data and code is now required for publication in many journals!</a:t>
            </a:r>
          </a:p>
          <a:p>
            <a:pPr lvl="1" marL="685800" indent="-228600"/>
            <a:r>
              <a:t>Even if it’s not required…. Expect reviewers to request to see it</a:t>
            </a:r>
          </a:p>
          <a:p>
            <a:pPr lvl="1" marL="685800" indent="-228600"/>
            <a:r>
              <a:t>Be prepared for this: start early, document well, etc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CODE AND YOUR RESEARCH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CODE AND YOUR RESEARCH</a:t>
            </a:r>
          </a:p>
        </p:txBody>
      </p:sp>
      <p:sp>
        <p:nvSpPr>
          <p:cNvPr id="245" name="Make your life easier and better!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Make your life easier and better!</a:t>
            </a:r>
          </a:p>
          <a:p>
            <a:pPr/>
          </a:p>
          <a:p>
            <a:pPr/>
            <a:r>
              <a:t>FUNDING</a:t>
            </a:r>
          </a:p>
          <a:p>
            <a:pPr lvl="1" marL="685800" indent="-228600"/>
            <a:r>
              <a:t>Most funding agencies now require data management plans (which can include code, software, scripts, etc)</a:t>
            </a:r>
          </a:p>
          <a:p>
            <a:pPr lvl="1" marL="685800" indent="-228600"/>
            <a:r>
              <a:t>Most funding agencies require that you make your data, code, and software public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CODE AND YOUR RESEARCH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CODE AND YOUR RESEARCH</a:t>
            </a:r>
          </a:p>
        </p:txBody>
      </p:sp>
      <p:sp>
        <p:nvSpPr>
          <p:cNvPr id="248" name="But coding doesn’t feel like it’s making my work easier (or more fun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But coding doesn’t feel like it’s making my work easier (or more fun)</a:t>
            </a:r>
          </a:p>
          <a:p>
            <a:pPr/>
          </a:p>
          <a:p>
            <a:pPr/>
            <a:r>
              <a:t>Start small - every step in the right direction is a good step</a:t>
            </a:r>
          </a:p>
          <a:p>
            <a:pPr/>
            <a:r>
              <a:t>Have realistic expectations: you won’t be an expert overnight. </a:t>
            </a:r>
          </a:p>
          <a:p>
            <a:pPr/>
            <a:r>
              <a:t>Be willing to be vulnerable: sharing your work can be scary!</a:t>
            </a:r>
          </a:p>
          <a:p>
            <a:pPr/>
            <a:r>
              <a:t>Understand that we are all learning and improving - as individuals and as communities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Expectations for this cours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Expectations for this course</a:t>
            </a:r>
          </a:p>
        </p:txBody>
      </p:sp>
      <p:sp>
        <p:nvSpPr>
          <p:cNvPr id="251" name="Hands on coding experience and exposure!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Hands on coding experience and exposure!</a:t>
            </a:r>
          </a:p>
          <a:p>
            <a:pPr/>
            <a:r>
              <a:t>Just exposure is OK!</a:t>
            </a:r>
          </a:p>
          <a:p>
            <a:pPr/>
            <a:r>
              <a:t>Meet you where you are - if in class time isn’t cutting it, we are happy to help out of class</a:t>
            </a:r>
          </a:p>
          <a:p>
            <a:pPr/>
            <a:r>
              <a:t>We really only have time to graze the surface of several topics. There’s plenty more to learn out here</a:t>
            </a:r>
          </a:p>
          <a:p>
            <a:pPr/>
            <a:r>
              <a:t>Like most things . . . you probably won’t REALLY feel like you’ve learned any of this unless you use it in your own work. That’s where the real learning happens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itle 1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/>
          <a:lstStyle/>
          <a:p>
            <a:pPr/>
            <a:r>
              <a:t>What is Computer Science? – Doctorate Description</a:t>
            </a:r>
          </a:p>
        </p:txBody>
      </p:sp>
      <p:sp>
        <p:nvSpPr>
          <p:cNvPr id="180" name="Content Placeholder 2"/>
          <p:cNvSpPr txBox="1"/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/>
          <a:lstStyle/>
          <a:p>
            <a:pPr/>
            <a:r>
              <a:t>Rigorous study of computational systems</a:t>
            </a:r>
            <a:br/>
          </a:p>
          <a:p>
            <a:pPr/>
            <a:r>
              <a:t>Encompasses theoretical and practical aspects</a:t>
            </a:r>
            <a:br/>
          </a:p>
          <a:p>
            <a:pPr/>
            <a:r>
              <a:t>Encompasses theoretical and practical aspects</a:t>
            </a:r>
            <a:br/>
          </a:p>
          <a:p>
            <a:pPr/>
            <a:r>
              <a:t>Involves original research and peer-reviewed publications</a:t>
            </a:r>
            <a:br/>
          </a:p>
          <a:p>
            <a:pPr/>
            <a:r>
              <a:t>Develops innovative solutions to complex problems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itle 1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/>
          <a:lstStyle/>
          <a:p>
            <a:pPr/>
            <a:r>
              <a:t>What is Computer Science? – CS Undergrad Description</a:t>
            </a:r>
          </a:p>
        </p:txBody>
      </p:sp>
      <p:sp>
        <p:nvSpPr>
          <p:cNvPr id="183" name="Content Placeholder 2"/>
          <p:cNvSpPr txBox="1"/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/>
          <a:lstStyle/>
          <a:p>
            <a:pPr lvl="1" marL="685800" indent="-228600">
              <a:spcBef>
                <a:spcPts val="500"/>
              </a:spcBef>
            </a:pPr>
            <a:r>
              <a:t>Covers basics of programming and data structures</a:t>
            </a:r>
            <a:br/>
          </a:p>
          <a:p>
            <a:pPr lvl="1" marL="685800" indent="-228600">
              <a:spcBef>
                <a:spcPts val="500"/>
              </a:spcBef>
            </a:pPr>
            <a:r>
              <a:t>Explores complex topics: AI, cybersecurity</a:t>
            </a:r>
            <a:br/>
          </a:p>
          <a:p>
            <a:pPr lvl="1" marL="685800" indent="-228600">
              <a:spcBef>
                <a:spcPts val="500"/>
              </a:spcBef>
            </a:pPr>
            <a:r>
              <a:t>Teaches writing efficient code and understanding computer operations</a:t>
            </a:r>
            <a:br/>
          </a:p>
          <a:p>
            <a:pPr lvl="1" marL="685800" indent="-228600">
              <a:spcBef>
                <a:spcPts val="500"/>
              </a:spcBef>
            </a:pPr>
            <a:r>
              <a:t>Offers exposure to various computing applications in industries</a:t>
            </a:r>
            <a:br/>
          </a:p>
          <a:p>
            <a:pPr lvl="1" marL="685800" indent="-228600">
              <a:spcBef>
                <a:spcPts val="500"/>
              </a:spcBef>
            </a:pPr>
            <a:r>
              <a:t>Provides numerous career opportunities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itle 1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pPr/>
            <a:r>
              <a:t>What is Computer Science? –  non-CS Undergrad Description</a:t>
            </a:r>
          </a:p>
        </p:txBody>
      </p:sp>
      <p:sp>
        <p:nvSpPr>
          <p:cNvPr id="186" name="Content Placeholder 2"/>
          <p:cNvSpPr txBox="1"/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/>
          <a:lstStyle/>
          <a:p>
            <a:pPr lvl="1" marL="685800" indent="-228600">
              <a:spcBef>
                <a:spcPts val="500"/>
              </a:spcBef>
            </a:pPr>
            <a:r>
              <a:t>Focuses on creating and improving software and technology</a:t>
            </a:r>
            <a:br/>
          </a:p>
          <a:p>
            <a:pPr lvl="1" marL="685800" indent="-228600">
              <a:spcBef>
                <a:spcPts val="500"/>
              </a:spcBef>
            </a:pPr>
            <a:r>
              <a:t>Essential for developing everyday apps and programs</a:t>
            </a:r>
            <a:br/>
          </a:p>
          <a:p>
            <a:pPr lvl="1" marL="685800" indent="-228600">
              <a:spcBef>
                <a:spcPts val="500"/>
              </a:spcBef>
            </a:pPr>
            <a:r>
              <a:t>Involves problem-solving, coding, and enhancing tech efficiency and security</a:t>
            </a:r>
            <a:br/>
          </a:p>
          <a:p>
            <a:pPr lvl="1" marL="685800" indent="-228600">
              <a:spcBef>
                <a:spcPts val="500"/>
              </a:spcBef>
            </a:pPr>
            <a:r>
              <a:t>Computer Science majors work on impactful projects</a:t>
            </a:r>
            <a:br/>
          </a:p>
          <a:p>
            <a:pPr lvl="1" marL="685800" indent="-228600">
              <a:spcBef>
                <a:spcPts val="500"/>
              </a:spcBef>
            </a:pPr>
            <a:r>
              <a:t>Influences many aspects of life: entertainment, communication, healthcare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itle 1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/>
          <a:lstStyle/>
          <a:p>
            <a:pPr/>
            <a:r>
              <a:t>What is Computer Science? – Focal point: Problem Solving</a:t>
            </a:r>
          </a:p>
        </p:txBody>
      </p:sp>
      <p:sp>
        <p:nvSpPr>
          <p:cNvPr id="189" name="Content Placeholder 2"/>
          <p:cNvSpPr txBox="1"/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/>
          <a:lstStyle/>
          <a:p>
            <a:pPr/>
            <a:r>
              <a:t>Central focus: Using computers and programming to address and solve complex problems</a:t>
            </a:r>
            <a:br/>
          </a:p>
          <a:p>
            <a:pPr lvl="1" marL="685800" indent="-228600">
              <a:spcBef>
                <a:spcPts val="500"/>
              </a:spcBef>
              <a:defRPr sz="2000"/>
            </a:pPr>
            <a:r>
              <a:t>Leverage computers and programming as a tool</a:t>
            </a:r>
            <a:br/>
          </a:p>
          <a:p>
            <a:pPr lvl="1" marL="685800" indent="-228600">
              <a:spcBef>
                <a:spcPts val="500"/>
              </a:spcBef>
              <a:defRPr sz="2000"/>
            </a:pPr>
            <a:r>
              <a:t>Development of domain-agnostic algorithms/software</a:t>
            </a:r>
            <a:br/>
          </a:p>
          <a:p>
            <a:pPr lvl="1" marL="685800" indent="-228600">
              <a:spcBef>
                <a:spcPts val="500"/>
              </a:spcBef>
              <a:defRPr sz="2000"/>
            </a:pPr>
            <a:r>
              <a:t>Evaluate and improve efficiency of solutions</a:t>
            </a:r>
            <a:br/>
          </a:p>
          <a:p>
            <a:pPr lvl="1" marL="685800" indent="-228600">
              <a:spcBef>
                <a:spcPts val="500"/>
              </a:spcBef>
              <a:defRPr sz="2000"/>
            </a:pPr>
            <a:r>
              <a:t>Automation of tasks</a:t>
            </a:r>
            <a:br/>
          </a:p>
          <a:p>
            <a:pPr lvl="1" marL="685800" indent="-228600">
              <a:spcBef>
                <a:spcPts val="500"/>
              </a:spcBef>
              <a:defRPr sz="2000"/>
            </a:pPr>
            <a:r>
              <a:t>Drive technological advancement and innovation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itle 1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/>
          <a:lstStyle/>
          <a:p>
            <a:pPr/>
            <a:r>
              <a:t>So, what is programming?</a:t>
            </a:r>
          </a:p>
        </p:txBody>
      </p:sp>
      <p:sp>
        <p:nvSpPr>
          <p:cNvPr id="192" name="Content Placeholder 2"/>
          <p:cNvSpPr txBox="1"/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/>
          <a:lstStyle/>
          <a:p>
            <a:pPr/>
            <a:r>
              <a:t>Def: Programming is the process of designing and writing instructions that a computer can follow to complete specific tasks</a:t>
            </a:r>
          </a:p>
          <a:p>
            <a:pPr lvl="1" marL="685800" indent="-228600">
              <a:spcBef>
                <a:spcPts val="500"/>
              </a:spcBef>
              <a:defRPr sz="2000"/>
            </a:pPr>
            <a:r>
              <a:t>Instructions are commonly referred to as code</a:t>
            </a:r>
          </a:p>
          <a:p>
            <a:pPr lvl="1" marL="685800" indent="-228600">
              <a:spcBef>
                <a:spcPts val="500"/>
              </a:spcBef>
              <a:defRPr sz="2000"/>
            </a:pPr>
            <a:r>
              <a:t>Code is an element of a programming language; </a:t>
            </a:r>
          </a:p>
          <a:p>
            <a:pPr lvl="2" marL="1143000" indent="-228600">
              <a:spcBef>
                <a:spcPts val="500"/>
              </a:spcBef>
              <a:defRPr sz="1800"/>
            </a:pPr>
            <a:r>
              <a:t>A programming language consists of: </a:t>
            </a:r>
          </a:p>
          <a:p>
            <a:pPr lvl="2" marL="1143000" indent="-228600">
              <a:spcBef>
                <a:spcPts val="500"/>
              </a:spcBef>
              <a:defRPr sz="1800"/>
            </a:pPr>
            <a:r>
              <a:t>syntax</a:t>
            </a:r>
          </a:p>
          <a:p>
            <a:pPr lvl="2" marL="1143000" indent="-228600">
              <a:spcBef>
                <a:spcPts val="500"/>
              </a:spcBef>
              <a:defRPr sz="1800"/>
            </a:pPr>
            <a:r>
              <a:t>semantic </a:t>
            </a:r>
          </a:p>
          <a:p>
            <a:pPr lvl="2" marL="1143000" indent="-228600">
              <a:spcBef>
                <a:spcPts val="500"/>
              </a:spcBef>
              <a:defRPr sz="1800"/>
            </a:pPr>
            <a:r>
              <a:t>data types</a:t>
            </a:r>
          </a:p>
          <a:p>
            <a:pPr lvl="2" marL="1143000" indent="-228600">
              <a:spcBef>
                <a:spcPts val="500"/>
              </a:spcBef>
              <a:defRPr sz="1800"/>
            </a:pPr>
            <a:r>
              <a:t>variables</a:t>
            </a:r>
          </a:p>
          <a:p>
            <a:pPr lvl="2" marL="1143000" indent="-228600">
              <a:spcBef>
                <a:spcPts val="500"/>
              </a:spcBef>
              <a:defRPr sz="1800"/>
            </a:pPr>
            <a:r>
              <a:t>control structures</a:t>
            </a:r>
          </a:p>
          <a:p>
            <a:pPr lvl="2" marL="1143000" indent="-228600">
              <a:spcBef>
                <a:spcPts val="500"/>
              </a:spcBef>
              <a:defRPr sz="1800"/>
            </a:pPr>
            <a:r>
              <a:t>functions/procedures</a:t>
            </a:r>
          </a:p>
          <a:p>
            <a:pPr lvl="2" marL="1143000" indent="-228600">
              <a:spcBef>
                <a:spcPts val="500"/>
              </a:spcBef>
              <a:defRPr sz="1800"/>
            </a:pPr>
            <a:r>
              <a:t>libraries/frameworks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itle 1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/>
          <a:lstStyle/>
          <a:p>
            <a:pPr/>
            <a:r>
              <a:t>Elements of a programming Language -- Syntax</a:t>
            </a:r>
          </a:p>
        </p:txBody>
      </p:sp>
      <p:sp>
        <p:nvSpPr>
          <p:cNvPr id="195" name="Content Placeholder 2"/>
          <p:cNvSpPr txBox="1"/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1000"/>
              </a:lnSpc>
            </a:pPr>
            <a:r>
              <a:t>Determine the structure and format,</a:t>
            </a:r>
          </a:p>
          <a:p>
            <a:pPr>
              <a:lnSpc>
                <a:spcPct val="81000"/>
              </a:lnSpc>
            </a:pPr>
            <a:r>
              <a:t>Think “structure”</a:t>
            </a:r>
          </a:p>
          <a:p>
            <a:pPr>
              <a:lnSpc>
                <a:spcPct val="81000"/>
              </a:lnSpc>
            </a:pPr>
            <a:r>
              <a:t>Examples:</a:t>
            </a:r>
          </a:p>
          <a:p>
            <a:pPr lvl="1" marL="685800" indent="-228600">
              <a:lnSpc>
                <a:spcPct val="81000"/>
              </a:lnSpc>
              <a:spcBef>
                <a:spcPts val="500"/>
              </a:spcBef>
              <a:defRPr sz="2000"/>
            </a:pPr>
            <a:r>
              <a:t>The Grammar,</a:t>
            </a:r>
          </a:p>
          <a:p>
            <a:pPr lvl="1" marL="685800" indent="-228600">
              <a:lnSpc>
                <a:spcPct val="81000"/>
              </a:lnSpc>
              <a:spcBef>
                <a:spcPts val="500"/>
              </a:spcBef>
              <a:defRPr sz="2000"/>
            </a:pPr>
            <a:r>
              <a:t>Punctuation</a:t>
            </a:r>
          </a:p>
          <a:p>
            <a:pPr lvl="1" marL="685800" indent="-228600">
              <a:lnSpc>
                <a:spcPct val="81000"/>
              </a:lnSpc>
              <a:spcBef>
                <a:spcPts val="500"/>
              </a:spcBef>
              <a:defRPr sz="2000"/>
            </a:pPr>
            <a:r>
              <a:t>Format, affecting:</a:t>
            </a:r>
          </a:p>
          <a:p>
            <a:pPr lvl="2" marL="1143000" indent="-228600">
              <a:lnSpc>
                <a:spcPct val="81000"/>
              </a:lnSpc>
              <a:spcBef>
                <a:spcPts val="500"/>
              </a:spcBef>
              <a:defRPr sz="1800"/>
            </a:pPr>
            <a:r>
              <a:t>What constitutes a valid statement/expression</a:t>
            </a:r>
          </a:p>
          <a:p>
            <a:pPr lvl="1" marL="685800" indent="-228600">
              <a:lnSpc>
                <a:spcPct val="81000"/>
              </a:lnSpc>
              <a:spcBef>
                <a:spcPts val="500"/>
              </a:spcBef>
              <a:defRPr sz="2000"/>
            </a:pPr>
            <a:r>
              <a:t>Reserved keywords, such as:</a:t>
            </a:r>
          </a:p>
          <a:p>
            <a:pPr lvl="2" marL="1143000" indent="-228600">
              <a:lnSpc>
                <a:spcPct val="81000"/>
              </a:lnSpc>
              <a:spcBef>
                <a:spcPts val="500"/>
              </a:spcBef>
              <a:defRPr sz="1800"/>
            </a:pPr>
            <a:r>
              <a:t>if</a:t>
            </a:r>
          </a:p>
          <a:p>
            <a:pPr lvl="2" marL="1143000" indent="-228600">
              <a:lnSpc>
                <a:spcPct val="81000"/>
              </a:lnSpc>
              <a:spcBef>
                <a:spcPts val="500"/>
              </a:spcBef>
              <a:defRPr sz="1800"/>
            </a:pPr>
            <a:r>
              <a:t>for</a:t>
            </a:r>
          </a:p>
          <a:p>
            <a:pPr lvl="2" marL="1143000" indent="-228600">
              <a:lnSpc>
                <a:spcPct val="81000"/>
              </a:lnSpc>
              <a:spcBef>
                <a:spcPts val="500"/>
              </a:spcBef>
              <a:defRPr sz="1800"/>
            </a:pPr>
            <a:r>
              <a:t>while</a:t>
            </a:r>
          </a:p>
          <a:p>
            <a:pPr lvl="2" marL="1143000" indent="-228600">
              <a:lnSpc>
                <a:spcPct val="81000"/>
              </a:lnSpc>
              <a:spcBef>
                <a:spcPts val="500"/>
              </a:spcBef>
              <a:defRPr sz="1800"/>
            </a:pPr>
            <a:r>
              <a:t>int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itle 1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/>
          <a:lstStyle/>
          <a:p>
            <a:pPr/>
            <a:r>
              <a:t>Elements of a programming Language -- Semantics</a:t>
            </a:r>
          </a:p>
        </p:txBody>
      </p:sp>
      <p:sp>
        <p:nvSpPr>
          <p:cNvPr id="198" name="Content Placeholder 2"/>
          <p:cNvSpPr txBox="1"/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/>
          <a:lstStyle/>
          <a:p>
            <a:pPr/>
            <a:r>
              <a:t>The meaning behind syntax</a:t>
            </a:r>
          </a:p>
          <a:p>
            <a:pPr/>
            <a:r>
              <a:t>Ex: The semantics of the `if` statement:</a:t>
            </a:r>
          </a:p>
          <a:p>
            <a:pPr lvl="1" marL="685800" indent="-228600">
              <a:spcBef>
                <a:spcPts val="500"/>
              </a:spcBef>
              <a:defRPr sz="2000"/>
            </a:pPr>
            <a:r>
              <a:t>Evaluates a condition</a:t>
            </a:r>
          </a:p>
          <a:p>
            <a:pPr lvl="1" marL="685800" indent="-228600">
              <a:spcBef>
                <a:spcPts val="500"/>
              </a:spcBef>
              <a:defRPr sz="2000"/>
            </a:pPr>
            <a:r>
              <a:t>Executes a block of code based on “truthiness” of the statement</a:t>
            </a:r>
          </a:p>
        </p:txBody>
      </p:sp>
      <p:pic>
        <p:nvPicPr>
          <p:cNvPr id="199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09800" y="3812149"/>
            <a:ext cx="7772400" cy="254369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Vapor Trail">
  <a:themeElements>
    <a:clrScheme name="Vapor Trail">
      <a:dk1>
        <a:srgbClr val="000000"/>
      </a:dk1>
      <a:lt1>
        <a:srgbClr val="000000"/>
      </a:lt1>
      <a:dk2>
        <a:srgbClr val="A7A7A7"/>
      </a:dk2>
      <a:lt2>
        <a:srgbClr val="535353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0000FF"/>
      </a:hlink>
      <a:folHlink>
        <a:srgbClr val="FF00FF"/>
      </a:folHlink>
    </a:clrScheme>
    <a:fontScheme name="Vapor Trail">
      <a:majorFont>
        <a:latin typeface="Helvetica"/>
        <a:ea typeface="Helvetica"/>
        <a:cs typeface="Helvetica"/>
      </a:majorFont>
      <a:minorFont>
        <a:latin typeface="Century Gothic"/>
        <a:ea typeface="Century Gothic"/>
        <a:cs typeface="Century Gothic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entury Gothi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entury Gothi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Vapor Trail">
  <a:themeElements>
    <a:clrScheme name="Vapor Trail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0000FF"/>
      </a:hlink>
      <a:folHlink>
        <a:srgbClr val="FF00FF"/>
      </a:folHlink>
    </a:clrScheme>
    <a:fontScheme name="Vapor Trail">
      <a:majorFont>
        <a:latin typeface="Helvetica"/>
        <a:ea typeface="Helvetica"/>
        <a:cs typeface="Helvetica"/>
      </a:majorFont>
      <a:minorFont>
        <a:latin typeface="Century Gothic"/>
        <a:ea typeface="Century Gothic"/>
        <a:cs typeface="Century Gothic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entury Gothi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entury Gothi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