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5" r:id="rId7"/>
    <p:sldId id="264" r:id="rId8"/>
    <p:sldId id="266" r:id="rId9"/>
    <p:sldId id="263" r:id="rId10"/>
    <p:sldId id="267" r:id="rId11"/>
    <p:sldId id="270" r:id="rId12"/>
    <p:sldId id="271" r:id="rId13"/>
    <p:sldId id="259" r:id="rId14"/>
    <p:sldId id="269" r:id="rId15"/>
    <p:sldId id="268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787"/>
    <p:restoredTop sz="96327"/>
  </p:normalViewPr>
  <p:slideViewPr>
    <p:cSldViewPr snapToGrid="0">
      <p:cViewPr varScale="1">
        <p:scale>
          <a:sx n="88" d="100"/>
          <a:sy n="88" d="100"/>
        </p:scale>
        <p:origin x="208" y="1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DF79E-E554-0C82-5D44-7F19D0C0EA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41A7F-61D2-1086-DC6A-E1CD2042A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defTabSz="850391">
              <a:lnSpc>
                <a:spcPct val="81000"/>
              </a:lnSpc>
              <a:spcBef>
                <a:spcPts val="900"/>
              </a:spcBef>
              <a:defRPr sz="1674"/>
            </a:pPr>
            <a:r>
              <a:rPr lang="en-US" dirty="0"/>
              <a:t>Presented by DR. Clay Carper</a:t>
            </a:r>
          </a:p>
          <a:p>
            <a:pPr defTabSz="850391">
              <a:lnSpc>
                <a:spcPct val="81000"/>
              </a:lnSpc>
              <a:spcBef>
                <a:spcPts val="900"/>
              </a:spcBef>
              <a:defRPr sz="1674"/>
            </a:pPr>
            <a:r>
              <a:rPr lang="en-US" dirty="0"/>
              <a:t>Developed using various 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74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D6B4-BB13-DF41-2DD1-F88BE2384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657" y="764373"/>
            <a:ext cx="9314543" cy="129302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Analysis is best left to a different programming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6329B-8FCB-41CF-37E5-3E33349DD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Real-Time Data Processing</a:t>
            </a:r>
          </a:p>
          <a:p>
            <a:pPr lvl="1"/>
            <a:r>
              <a:rPr lang="en-US" dirty="0"/>
              <a:t>Little to no optimization for low-latency data processing</a:t>
            </a:r>
          </a:p>
          <a:p>
            <a:r>
              <a:rPr lang="en-US" dirty="0"/>
              <a:t>High-Performance Computing</a:t>
            </a:r>
          </a:p>
          <a:p>
            <a:pPr lvl="1"/>
            <a:r>
              <a:rPr lang="en-US" dirty="0"/>
              <a:t>Large-scale simulations, heavy numerical computing, or parallel processing</a:t>
            </a:r>
          </a:p>
          <a:p>
            <a:r>
              <a:rPr lang="en-US" dirty="0"/>
              <a:t>Web Development</a:t>
            </a:r>
          </a:p>
          <a:p>
            <a:pPr lvl="1"/>
            <a:r>
              <a:rPr lang="en-US" dirty="0"/>
              <a:t>Full-scale web development (web apps or APIs are sometimes done in R)</a:t>
            </a:r>
          </a:p>
          <a:p>
            <a:r>
              <a:rPr lang="en-US" dirty="0"/>
              <a:t>Embedded System Applications</a:t>
            </a:r>
          </a:p>
          <a:p>
            <a:pPr lvl="1"/>
            <a:r>
              <a:rPr lang="en-US" dirty="0"/>
              <a:t>Hardware-level programming is out of reach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70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DFF7-6EE7-66BC-9E76-09D9BEE9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8F3F9-E4B7-1D24-4868-36917A7D2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Numeric – Represent numerical values (integer, floating-point)</a:t>
            </a:r>
          </a:p>
          <a:p>
            <a:pPr lvl="1"/>
            <a:r>
              <a:rPr lang="en-US" dirty="0"/>
              <a:t>Used for numeric operations, statistical analysis, and calculations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Character – Store text enclosed in single or double quotes (‘’ or “”)</a:t>
            </a:r>
          </a:p>
          <a:p>
            <a:pPr lvl="1"/>
            <a:r>
              <a:rPr lang="en-US" dirty="0"/>
              <a:t>Used for storing and manipulating text, such as names, labels, or descriptions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Logical/Boolean – Binary truth values (`TRUE` or `False`)</a:t>
            </a:r>
          </a:p>
          <a:p>
            <a:pPr lvl="1"/>
            <a:r>
              <a:rPr lang="en-US" dirty="0"/>
              <a:t>Used for conditional expressions, logical operators, and when filtering data</a:t>
            </a:r>
          </a:p>
          <a:p>
            <a:pPr lvl="1"/>
            <a:endParaRPr lang="en-US" dirty="0"/>
          </a:p>
          <a:p>
            <a:r>
              <a:rPr lang="en-US" dirty="0"/>
              <a:t>Factor – Used to represent categorical data where levels are present</a:t>
            </a:r>
          </a:p>
          <a:p>
            <a:pPr lvl="1"/>
            <a:r>
              <a:rPr lang="en-US" dirty="0"/>
              <a:t>Used for statistical modeling, plotting categorical data, and advanced processing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94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A517-8435-CCC6-CDB1-28EE90901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data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398AB-14DD-29FF-CCD4-4D4737A54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desired file extension:</a:t>
            </a:r>
          </a:p>
          <a:p>
            <a:pPr lvl="1"/>
            <a:r>
              <a:rPr lang="en-US" dirty="0"/>
              <a:t>CSV</a:t>
            </a:r>
          </a:p>
          <a:p>
            <a:pPr lvl="2"/>
            <a:r>
              <a:rPr lang="en-US" dirty="0"/>
              <a:t>`</a:t>
            </a:r>
            <a:r>
              <a:rPr lang="en-US" dirty="0" err="1"/>
              <a:t>write.csv</a:t>
            </a:r>
            <a:r>
              <a:rPr lang="en-US" dirty="0"/>
              <a:t>(</a:t>
            </a:r>
            <a:r>
              <a:rPr lang="en-US" dirty="0" err="1"/>
              <a:t>data_to_save</a:t>
            </a:r>
            <a:r>
              <a:rPr lang="en-US" dirty="0"/>
              <a:t>, “</a:t>
            </a:r>
            <a:r>
              <a:rPr lang="en-US" dirty="0" err="1"/>
              <a:t>name_of_file.csv</a:t>
            </a:r>
            <a:r>
              <a:rPr lang="en-US" dirty="0"/>
              <a:t>”)`</a:t>
            </a:r>
          </a:p>
          <a:p>
            <a:pPr lvl="1"/>
            <a:r>
              <a:rPr lang="en-US" dirty="0"/>
              <a:t>Excel</a:t>
            </a:r>
          </a:p>
          <a:p>
            <a:pPr lvl="2"/>
            <a:r>
              <a:rPr lang="en-US" dirty="0"/>
              <a:t>Using the `</a:t>
            </a:r>
            <a:r>
              <a:rPr lang="en-US" dirty="0" err="1"/>
              <a:t>openxlsx</a:t>
            </a:r>
            <a:r>
              <a:rPr lang="en-US" dirty="0"/>
              <a:t>` library, `</a:t>
            </a:r>
            <a:r>
              <a:rPr lang="en-US" dirty="0" err="1"/>
              <a:t>write.xlsx</a:t>
            </a:r>
            <a:r>
              <a:rPr lang="en-US" dirty="0"/>
              <a:t>(</a:t>
            </a:r>
            <a:r>
              <a:rPr lang="en-US" dirty="0" err="1"/>
              <a:t>data_to_save</a:t>
            </a:r>
            <a:r>
              <a:rPr lang="en-US" dirty="0"/>
              <a:t>, “</a:t>
            </a:r>
            <a:r>
              <a:rPr lang="en-US" dirty="0" err="1"/>
              <a:t>name_of_file.xlsx</a:t>
            </a:r>
            <a:r>
              <a:rPr lang="en-US" dirty="0"/>
              <a:t>”)`</a:t>
            </a:r>
          </a:p>
          <a:p>
            <a:pPr lvl="1"/>
            <a:r>
              <a:rPr lang="en-US" dirty="0"/>
              <a:t>Text</a:t>
            </a:r>
          </a:p>
          <a:p>
            <a:pPr lvl="2"/>
            <a:r>
              <a:rPr lang="en-US" dirty="0"/>
              <a:t>`</a:t>
            </a:r>
            <a:r>
              <a:rPr lang="en-US" dirty="0" err="1"/>
              <a:t>write.table</a:t>
            </a:r>
            <a:r>
              <a:rPr lang="en-US" dirty="0"/>
              <a:t>(</a:t>
            </a:r>
            <a:r>
              <a:rPr lang="en-US" dirty="0" err="1"/>
              <a:t>data_to_save</a:t>
            </a:r>
            <a:r>
              <a:rPr lang="en-US" dirty="0"/>
              <a:t>, “</a:t>
            </a:r>
            <a:r>
              <a:rPr lang="en-US" dirty="0" err="1"/>
              <a:t>name_of_file.txt</a:t>
            </a:r>
            <a:r>
              <a:rPr lang="en-US" dirty="0"/>
              <a:t>)`</a:t>
            </a:r>
          </a:p>
          <a:p>
            <a:pPr lvl="1"/>
            <a:r>
              <a:rPr lang="en-US" dirty="0"/>
              <a:t>JSON</a:t>
            </a:r>
          </a:p>
          <a:p>
            <a:pPr lvl="2"/>
            <a:r>
              <a:rPr lang="en-US" dirty="0"/>
              <a:t>Using the `</a:t>
            </a:r>
            <a:r>
              <a:rPr lang="en-US" dirty="0" err="1"/>
              <a:t>jsonlite</a:t>
            </a:r>
            <a:r>
              <a:rPr lang="en-US" dirty="0"/>
              <a:t>` library, `</a:t>
            </a:r>
            <a:r>
              <a:rPr lang="en-US" dirty="0" err="1"/>
              <a:t>writeLines</a:t>
            </a:r>
            <a:r>
              <a:rPr lang="en-US" dirty="0"/>
              <a:t>(</a:t>
            </a:r>
            <a:r>
              <a:rPr lang="en-US" dirty="0" err="1"/>
              <a:t>data_to_save</a:t>
            </a:r>
            <a:r>
              <a:rPr lang="en-US" dirty="0"/>
              <a:t>, “</a:t>
            </a:r>
            <a:r>
              <a:rPr lang="en-US" dirty="0" err="1"/>
              <a:t>name_of_file.json</a:t>
            </a:r>
            <a:r>
              <a:rPr lang="en-US" dirty="0"/>
              <a:t>”)`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16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CAEB1-3E45-7BC8-E568-DA289C1A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00" y="764373"/>
            <a:ext cx="9779000" cy="1293028"/>
          </a:xfrm>
        </p:spPr>
        <p:txBody>
          <a:bodyPr>
            <a:normAutofit/>
          </a:bodyPr>
          <a:lstStyle/>
          <a:p>
            <a:r>
              <a:rPr lang="en-US" dirty="0"/>
              <a:t>Installing and using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D4024-869F-E64F-4971-1502FFBC1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 R, we use the `</a:t>
            </a:r>
            <a:r>
              <a:rPr lang="en-US" dirty="0" err="1"/>
              <a:t>install.packages</a:t>
            </a:r>
            <a:r>
              <a:rPr lang="en-US" dirty="0"/>
              <a:t>()` function</a:t>
            </a:r>
          </a:p>
          <a:p>
            <a:pPr lvl="2"/>
            <a:r>
              <a:rPr lang="en-US" dirty="0"/>
              <a:t>Downloads and installs packages</a:t>
            </a:r>
          </a:p>
          <a:p>
            <a:pPr lvl="2"/>
            <a:r>
              <a:rPr lang="en-US" dirty="0"/>
              <a:t>Uses the Comprehensive R Archive Network (CRAN) or other repositories</a:t>
            </a:r>
          </a:p>
          <a:p>
            <a:pPr lvl="2"/>
            <a:r>
              <a:rPr lang="en-US" dirty="0"/>
              <a:t>Proper syntax is `</a:t>
            </a:r>
            <a:r>
              <a:rPr lang="en-US" dirty="0" err="1"/>
              <a:t>install.packages</a:t>
            </a:r>
            <a:r>
              <a:rPr lang="en-US" dirty="0"/>
              <a:t>(“</a:t>
            </a:r>
            <a:r>
              <a:rPr lang="en-US" dirty="0" err="1"/>
              <a:t>name_of_package</a:t>
            </a:r>
            <a:r>
              <a:rPr lang="en-US" dirty="0"/>
              <a:t>”)`</a:t>
            </a:r>
          </a:p>
          <a:p>
            <a:pPr lvl="1"/>
            <a:r>
              <a:rPr lang="en-US" dirty="0"/>
              <a:t>To load a package:</a:t>
            </a:r>
          </a:p>
          <a:p>
            <a:pPr lvl="2"/>
            <a:r>
              <a:rPr lang="en-US" dirty="0"/>
              <a:t>Once installed, use the `library()` function</a:t>
            </a:r>
          </a:p>
          <a:p>
            <a:pPr lvl="2"/>
            <a:r>
              <a:rPr lang="en-US" dirty="0"/>
              <a:t>Loads all functions present within this package</a:t>
            </a:r>
          </a:p>
          <a:p>
            <a:pPr lvl="2"/>
            <a:r>
              <a:rPr lang="en-US" dirty="0"/>
              <a:t>Can shadow pre-loaded functions</a:t>
            </a:r>
          </a:p>
          <a:p>
            <a:pPr lvl="2"/>
            <a:r>
              <a:rPr lang="en-US" dirty="0"/>
              <a:t>Proper syntax is `library(</a:t>
            </a:r>
            <a:r>
              <a:rPr lang="en-US" dirty="0" err="1"/>
              <a:t>name_of_package</a:t>
            </a:r>
            <a:r>
              <a:rPr lang="en-US" dirty="0"/>
              <a:t>)`</a:t>
            </a:r>
          </a:p>
          <a:p>
            <a:pPr lvl="1"/>
            <a:r>
              <a:rPr lang="en-US" dirty="0"/>
              <a:t>If a specific version of a package is needed, use `remotes`</a:t>
            </a:r>
          </a:p>
          <a:p>
            <a:pPr lvl="2"/>
            <a:r>
              <a:rPr lang="en-US" dirty="0"/>
              <a:t>Proper syntax: `remotes::</a:t>
            </a:r>
            <a:r>
              <a:rPr lang="en-US" dirty="0" err="1"/>
              <a:t>install_version</a:t>
            </a:r>
            <a:r>
              <a:rPr lang="en-US" dirty="0"/>
              <a:t>(“ggplot2”, version = “3.3.0”)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749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CAEB1-3E45-7BC8-E568-DA289C1A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914" y="764373"/>
            <a:ext cx="9053286" cy="1293028"/>
          </a:xfrm>
        </p:spPr>
        <p:txBody>
          <a:bodyPr/>
          <a:lstStyle/>
          <a:p>
            <a:r>
              <a:rPr lang="en-US" dirty="0"/>
              <a:t>Using Package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D4024-869F-E64F-4971-1502FFBC1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Within R</a:t>
            </a:r>
          </a:p>
          <a:p>
            <a:pPr lvl="2"/>
            <a:r>
              <a:rPr lang="en-US" dirty="0"/>
              <a:t>Accessing a full packages documentation can be down two was:</a:t>
            </a:r>
          </a:p>
          <a:p>
            <a:pPr lvl="3"/>
            <a:r>
              <a:rPr lang="en-US" dirty="0"/>
              <a:t>Using the `help()` function (i.e. `help(package = “ggplot2”)`)</a:t>
            </a:r>
          </a:p>
          <a:p>
            <a:pPr lvl="3"/>
            <a:r>
              <a:rPr lang="en-US" dirty="0"/>
              <a:t>Using the `?` operator (i.e. `?ggplot2`)</a:t>
            </a:r>
          </a:p>
          <a:p>
            <a:pPr lvl="2"/>
            <a:r>
              <a:rPr lang="en-US" dirty="0"/>
              <a:t>Accessing function-specific documentation</a:t>
            </a:r>
          </a:p>
          <a:p>
            <a:pPr lvl="3"/>
            <a:r>
              <a:rPr lang="en-US" dirty="0"/>
              <a:t>Using `help()` (i.e. `help(</a:t>
            </a:r>
            <a:r>
              <a:rPr lang="en-US" dirty="0" err="1"/>
              <a:t>geom_point</a:t>
            </a:r>
            <a:r>
              <a:rPr lang="en-US" dirty="0"/>
              <a:t>, package = “ggplot2”)`)</a:t>
            </a:r>
          </a:p>
          <a:p>
            <a:pPr lvl="3"/>
            <a:r>
              <a:rPr lang="en-US" dirty="0"/>
              <a:t>Using the `?` operator (i.e. `?gplot2::</a:t>
            </a:r>
            <a:r>
              <a:rPr lang="en-US" dirty="0" err="1"/>
              <a:t>geompoint</a:t>
            </a:r>
            <a:r>
              <a:rPr lang="en-US" dirty="0"/>
              <a:t>`</a:t>
            </a:r>
          </a:p>
          <a:p>
            <a:pPr lvl="2"/>
            <a:r>
              <a:rPr lang="en-US" dirty="0"/>
              <a:t>Vignettes</a:t>
            </a:r>
          </a:p>
          <a:p>
            <a:pPr lvl="3"/>
            <a:r>
              <a:rPr lang="en-US" dirty="0"/>
              <a:t>Long-form guides that demonstrate how to use a package</a:t>
            </a:r>
          </a:p>
          <a:p>
            <a:pPr lvl="4"/>
            <a:r>
              <a:rPr lang="en-US" dirty="0"/>
              <a:t>Ex. `vignette(package = "ggplot2")` to list, then vignette("ggplot2-specs")` for a specific example</a:t>
            </a:r>
          </a:p>
          <a:p>
            <a:pPr lvl="1"/>
            <a:r>
              <a:rPr lang="en-US" dirty="0"/>
              <a:t>Outside of R</a:t>
            </a:r>
          </a:p>
          <a:p>
            <a:pPr lvl="2"/>
            <a:r>
              <a:rPr lang="en-US" dirty="0"/>
              <a:t>Web-based documentation (usually identical to `help()` or `?`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650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CAEB1-3E45-7BC8-E568-DA289C1A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0743" y="764373"/>
            <a:ext cx="9735457" cy="1293028"/>
          </a:xfrm>
        </p:spPr>
        <p:txBody>
          <a:bodyPr/>
          <a:lstStyle/>
          <a:p>
            <a:r>
              <a:rPr lang="en-US" dirty="0"/>
              <a:t>Functions are your best friend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D4024-869F-E64F-4971-1502FFBC1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use packages?</a:t>
            </a:r>
          </a:p>
          <a:p>
            <a:pPr lvl="1"/>
            <a:r>
              <a:rPr lang="en-US" dirty="0"/>
              <a:t>Enhanced functionality</a:t>
            </a:r>
          </a:p>
          <a:p>
            <a:pPr lvl="2"/>
            <a:r>
              <a:rPr lang="en-US" dirty="0"/>
              <a:t>Often contain capabilities outside of base R</a:t>
            </a:r>
          </a:p>
          <a:p>
            <a:pPr lvl="1"/>
            <a:r>
              <a:rPr lang="en-US" dirty="0"/>
              <a:t>Improved efficiency and productivity</a:t>
            </a:r>
          </a:p>
          <a:p>
            <a:pPr lvl="2"/>
            <a:r>
              <a:rPr lang="en-US" dirty="0"/>
              <a:t>Custom code takes time and requires troubleshooting</a:t>
            </a:r>
          </a:p>
          <a:p>
            <a:pPr lvl="1"/>
            <a:r>
              <a:rPr lang="en-US" dirty="0"/>
              <a:t>R has a large community and support system</a:t>
            </a:r>
          </a:p>
          <a:p>
            <a:pPr lvl="2"/>
            <a:r>
              <a:rPr lang="en-US" dirty="0"/>
              <a:t>Active development community that is (often) supportive</a:t>
            </a:r>
          </a:p>
          <a:p>
            <a:pPr lvl="1"/>
            <a:r>
              <a:rPr lang="en-US" dirty="0"/>
              <a:t>Reproducibility and transparency</a:t>
            </a:r>
          </a:p>
          <a:p>
            <a:pPr lvl="2"/>
            <a:r>
              <a:rPr lang="en-US" dirty="0"/>
              <a:t>Standardized tools lend nicely to understandability</a:t>
            </a:r>
          </a:p>
          <a:p>
            <a:pPr lvl="1"/>
            <a:r>
              <a:rPr lang="en-US" dirty="0"/>
              <a:t>Ease of Learning and Usage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565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65CE-14AE-D967-6516-76D7D811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Output --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D5565-CB21-A75A-B385-7D89FEB29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saving plots, we consider two parameters</a:t>
            </a:r>
          </a:p>
          <a:p>
            <a:pPr lvl="1"/>
            <a:r>
              <a:rPr lang="en-US" dirty="0"/>
              <a:t>The physical units of a plot’s dimensions</a:t>
            </a:r>
          </a:p>
          <a:p>
            <a:pPr lvl="2"/>
            <a:r>
              <a:rPr lang="en-US" dirty="0"/>
              <a:t>`units`</a:t>
            </a:r>
          </a:p>
          <a:p>
            <a:pPr lvl="2"/>
            <a:r>
              <a:rPr lang="en-US" dirty="0"/>
              <a:t>Determines the dimensions of an output `.</a:t>
            </a:r>
            <a:r>
              <a:rPr lang="en-US" dirty="0" err="1"/>
              <a:t>png</a:t>
            </a:r>
            <a:r>
              <a:rPr lang="en-US" dirty="0"/>
              <a:t>` or `.jpeg` file</a:t>
            </a:r>
          </a:p>
          <a:p>
            <a:pPr lvl="2"/>
            <a:r>
              <a:rPr lang="en-US" dirty="0"/>
              <a:t>Commonly measured in:</a:t>
            </a:r>
          </a:p>
          <a:p>
            <a:pPr lvl="3"/>
            <a:r>
              <a:rPr lang="en-US" dirty="0"/>
              <a:t>`”</a:t>
            </a:r>
            <a:r>
              <a:rPr lang="en-US" dirty="0" err="1"/>
              <a:t>px</a:t>
            </a:r>
            <a:r>
              <a:rPr lang="en-US" dirty="0"/>
              <a:t>”` (pixels)</a:t>
            </a:r>
          </a:p>
          <a:p>
            <a:pPr lvl="3"/>
            <a:r>
              <a:rPr lang="en-US" dirty="0"/>
              <a:t>`”in”` (inches)</a:t>
            </a:r>
          </a:p>
          <a:p>
            <a:pPr lvl="3"/>
            <a:r>
              <a:rPr lang="en-US" dirty="0"/>
              <a:t>Metric units (cm/mm)</a:t>
            </a:r>
          </a:p>
          <a:p>
            <a:pPr lvl="1"/>
            <a:r>
              <a:rPr lang="en-US" dirty="0"/>
              <a:t>The dots per inch (DPI) or the output image</a:t>
            </a:r>
          </a:p>
          <a:p>
            <a:pPr lvl="2"/>
            <a:r>
              <a:rPr lang="en-US" dirty="0"/>
              <a:t>`res`</a:t>
            </a:r>
          </a:p>
          <a:p>
            <a:pPr lvl="2"/>
            <a:r>
              <a:rPr lang="en-US" dirty="0"/>
              <a:t>Higher resolutions result in sharper images</a:t>
            </a:r>
          </a:p>
          <a:p>
            <a:pPr lvl="3"/>
            <a:r>
              <a:rPr lang="en-US" dirty="0"/>
              <a:t>Trade-off here is larger file sizes</a:t>
            </a:r>
          </a:p>
        </p:txBody>
      </p:sp>
    </p:spTree>
    <p:extLst>
      <p:ext uri="{BB962C8B-B14F-4D97-AF65-F5344CB8AC3E}">
        <p14:creationId xmlns:p14="http://schemas.microsoft.com/office/powerpoint/2010/main" val="147553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6283-D1B8-21FA-D1DC-FC18C976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8F482-C2C2-E979-4F46-0EF526D72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with Data Files in R</a:t>
            </a:r>
          </a:p>
          <a:p>
            <a:pPr lvl="1"/>
            <a:r>
              <a:rPr lang="en-US" dirty="0"/>
              <a:t>Importing Data</a:t>
            </a:r>
          </a:p>
          <a:p>
            <a:pPr lvl="1"/>
            <a:r>
              <a:rPr lang="en-US" dirty="0"/>
              <a:t>Typical Data Types</a:t>
            </a:r>
          </a:p>
          <a:p>
            <a:pPr lvl="1"/>
            <a:r>
              <a:rPr lang="en-US" dirty="0"/>
              <a:t>Exporting Data</a:t>
            </a:r>
          </a:p>
          <a:p>
            <a:r>
              <a:rPr lang="en-US" dirty="0"/>
              <a:t>Working with Packages</a:t>
            </a:r>
          </a:p>
          <a:p>
            <a:pPr lvl="1"/>
            <a:r>
              <a:rPr lang="en-US" dirty="0"/>
              <a:t>Installing and Loading</a:t>
            </a:r>
          </a:p>
          <a:p>
            <a:pPr lvl="1"/>
            <a:r>
              <a:rPr lang="en-US" dirty="0"/>
              <a:t>Finding and Using Documentation</a:t>
            </a:r>
          </a:p>
          <a:p>
            <a:pPr lvl="1"/>
            <a:r>
              <a:rPr lang="en-US" dirty="0"/>
              <a:t>Functions are Your Best Friend in R</a:t>
            </a:r>
          </a:p>
          <a:p>
            <a:r>
              <a:rPr lang="en-US" dirty="0"/>
              <a:t>Exporting Output</a:t>
            </a:r>
          </a:p>
          <a:p>
            <a:pPr lvl="1"/>
            <a:r>
              <a:rPr lang="en-US" dirty="0"/>
              <a:t>Plots</a:t>
            </a:r>
          </a:p>
          <a:p>
            <a:pPr lvl="1"/>
            <a:r>
              <a:rPr lang="en-US" dirty="0"/>
              <a:t>Tables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889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E802-EFAA-1D5A-3CD8-E7A3AFCA9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Data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24363-8DAA-AC59-E52E-B609203F2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 where your data is</a:t>
            </a:r>
          </a:p>
          <a:p>
            <a:pPr lvl="1"/>
            <a:r>
              <a:rPr lang="en-US" dirty="0"/>
              <a:t>Might be relative to your current working directory</a:t>
            </a:r>
          </a:p>
          <a:p>
            <a:r>
              <a:rPr lang="en-US" dirty="0"/>
              <a:t>Importing Data</a:t>
            </a:r>
          </a:p>
          <a:p>
            <a:pPr lvl="1"/>
            <a:r>
              <a:rPr lang="en-US" dirty="0"/>
              <a:t>File differences</a:t>
            </a:r>
          </a:p>
          <a:p>
            <a:pPr lvl="1"/>
            <a:r>
              <a:rPr lang="en-US" dirty="0"/>
              <a:t>Data integrity</a:t>
            </a:r>
          </a:p>
          <a:p>
            <a:pPr lvl="1"/>
            <a:r>
              <a:rPr lang="en-US" dirty="0"/>
              <a:t>What can be analyzed in R?</a:t>
            </a:r>
          </a:p>
          <a:p>
            <a:r>
              <a:rPr lang="en-US" dirty="0"/>
              <a:t>Typical Data Types</a:t>
            </a:r>
          </a:p>
          <a:p>
            <a:pPr lvl="1"/>
            <a:r>
              <a:rPr lang="en-US" dirty="0"/>
              <a:t>Common data types you’ll see while using R</a:t>
            </a:r>
          </a:p>
          <a:p>
            <a:r>
              <a:rPr lang="en-US" dirty="0"/>
              <a:t>Exporting Data</a:t>
            </a:r>
          </a:p>
          <a:p>
            <a:pPr lvl="1"/>
            <a:r>
              <a:rPr lang="en-US" dirty="0"/>
              <a:t>Saving data to a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41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900D8-2404-910A-0985-D22D5B292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where your data 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CA076-3998-DD48-4C02-AC8CB2546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system overview</a:t>
            </a:r>
          </a:p>
          <a:p>
            <a:pPr lvl="1"/>
            <a:r>
              <a:rPr lang="en-US" dirty="0"/>
              <a:t>Active Directory (Working Directory)</a:t>
            </a:r>
          </a:p>
          <a:p>
            <a:pPr lvl="2"/>
            <a:r>
              <a:rPr lang="en-US" dirty="0"/>
              <a:t>Folder that is currently in use</a:t>
            </a:r>
          </a:p>
          <a:p>
            <a:r>
              <a:rPr lang="en-US" dirty="0"/>
              <a:t>File pathing: Two options</a:t>
            </a:r>
          </a:p>
          <a:p>
            <a:pPr lvl="1"/>
            <a:r>
              <a:rPr lang="en-US" dirty="0"/>
              <a:t>Absolute Pathing (Absolute Addressing)</a:t>
            </a:r>
          </a:p>
          <a:p>
            <a:pPr lvl="2"/>
            <a:r>
              <a:rPr lang="en-US" dirty="0"/>
              <a:t>Complete path to a file or folder starting from the root directory</a:t>
            </a:r>
          </a:p>
          <a:p>
            <a:pPr lvl="2"/>
            <a:r>
              <a:rPr lang="en-US" dirty="0"/>
              <a:t>Unambiguous (i.e. can be used from any location within the file system)</a:t>
            </a:r>
          </a:p>
          <a:p>
            <a:pPr lvl="1"/>
            <a:r>
              <a:rPr lang="en-US" dirty="0"/>
              <a:t>Relative Pathing (Relative Addressing)</a:t>
            </a:r>
          </a:p>
          <a:p>
            <a:pPr lvl="2"/>
            <a:r>
              <a:rPr lang="en-US" dirty="0"/>
              <a:t>Shorter, more flexible path based on the current active working directory</a:t>
            </a:r>
          </a:p>
          <a:p>
            <a:pPr lvl="2"/>
            <a:r>
              <a:rPr lang="en-US" dirty="0"/>
              <a:t>Ambiguous (i.e. can change based on the current active directory)</a:t>
            </a:r>
          </a:p>
        </p:txBody>
      </p:sp>
    </p:spTree>
    <p:extLst>
      <p:ext uri="{BB962C8B-B14F-4D97-AF65-F5344CB8AC3E}">
        <p14:creationId xmlns:p14="http://schemas.microsoft.com/office/powerpoint/2010/main" val="1333684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ABE0D-672F-2EB0-A45C-77217D375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Data File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7C978-EC96-573A-4ABF-195BC352E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CSV (Comma-Separated Values)</a:t>
            </a:r>
          </a:p>
          <a:p>
            <a:pPr lvl="2"/>
            <a:r>
              <a:rPr lang="en-US" dirty="0"/>
              <a:t>File Extension: `.csv`</a:t>
            </a:r>
          </a:p>
          <a:p>
            <a:pPr lvl="2"/>
            <a:r>
              <a:rPr lang="en-US" dirty="0"/>
              <a:t>Simple text file with rows of data separated by commas</a:t>
            </a:r>
          </a:p>
          <a:p>
            <a:pPr lvl="2"/>
            <a:r>
              <a:rPr lang="en-US" dirty="0"/>
              <a:t>Easy to read and write in R using functions like `</a:t>
            </a:r>
            <a:r>
              <a:rPr lang="en-US" dirty="0" err="1"/>
              <a:t>read.csv</a:t>
            </a:r>
            <a:r>
              <a:rPr lang="en-US" dirty="0"/>
              <a:t>()` and `</a:t>
            </a:r>
            <a:r>
              <a:rPr lang="en-US" dirty="0" err="1"/>
              <a:t>write.csv</a:t>
            </a:r>
            <a:r>
              <a:rPr lang="en-US" dirty="0"/>
              <a:t>()`</a:t>
            </a:r>
          </a:p>
          <a:p>
            <a:pPr lvl="2"/>
            <a:r>
              <a:rPr lang="en-US" dirty="0"/>
              <a:t>Commonly used for tabular data.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Excel Files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Extensions: `.</a:t>
            </a:r>
            <a:r>
              <a:rPr lang="en-US" dirty="0" err="1"/>
              <a:t>xls</a:t>
            </a:r>
            <a:r>
              <a:rPr lang="en-US" dirty="0"/>
              <a:t>` (older Excel format) and .xlsx (newer Excel format)</a:t>
            </a:r>
          </a:p>
          <a:p>
            <a:pPr lvl="1"/>
            <a:r>
              <a:rPr lang="en-US" dirty="0"/>
              <a:t>Can store multiple sheets, each with its own data</a:t>
            </a:r>
          </a:p>
          <a:p>
            <a:pPr lvl="1"/>
            <a:r>
              <a:rPr lang="en-US" dirty="0"/>
              <a:t>Read in R using packages like </a:t>
            </a:r>
          </a:p>
          <a:p>
            <a:pPr lvl="2"/>
            <a:r>
              <a:rPr lang="en-US" dirty="0"/>
              <a:t>`</a:t>
            </a:r>
            <a:r>
              <a:rPr lang="en-US" dirty="0" err="1"/>
              <a:t>readxl</a:t>
            </a:r>
            <a:r>
              <a:rPr lang="en-US" dirty="0"/>
              <a:t>` (i.e., `</a:t>
            </a:r>
            <a:r>
              <a:rPr lang="en-US" dirty="0" err="1"/>
              <a:t>read_excel</a:t>
            </a:r>
            <a:r>
              <a:rPr lang="en-US" dirty="0"/>
              <a:t>()`)</a:t>
            </a:r>
          </a:p>
          <a:p>
            <a:pPr lvl="2"/>
            <a:r>
              <a:rPr lang="en-US" dirty="0"/>
              <a:t>`</a:t>
            </a:r>
            <a:r>
              <a:rPr lang="en-US" dirty="0" err="1"/>
              <a:t>openxlsx</a:t>
            </a:r>
            <a:r>
              <a:rPr lang="en-US" dirty="0"/>
              <a:t>` (i.e., `</a:t>
            </a:r>
            <a:r>
              <a:rPr lang="en-US" dirty="0" err="1"/>
              <a:t>read.xlsx</a:t>
            </a:r>
            <a:r>
              <a:rPr lang="en-US" dirty="0"/>
              <a:t>()`)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882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8B7D-C739-8AE7-730F-26E9DF0F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Data File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8079-54A0-8553-96F6-0578F1859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Text Files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Extensions:` .txt`</a:t>
            </a:r>
          </a:p>
          <a:p>
            <a:pPr lvl="1"/>
            <a:r>
              <a:rPr lang="en-US" dirty="0"/>
              <a:t>Flexible format, often used for more complex data structures</a:t>
            </a:r>
          </a:p>
          <a:p>
            <a:pPr lvl="1"/>
            <a:r>
              <a:rPr lang="en-US" dirty="0"/>
              <a:t>Read in R using `</a:t>
            </a:r>
            <a:r>
              <a:rPr lang="en-US" dirty="0" err="1"/>
              <a:t>read.table</a:t>
            </a:r>
            <a:r>
              <a:rPr lang="en-US" dirty="0"/>
              <a:t>()` or `</a:t>
            </a:r>
            <a:r>
              <a:rPr lang="en-US" dirty="0" err="1"/>
              <a:t>read.delim</a:t>
            </a:r>
            <a:r>
              <a:rPr lang="en-US" dirty="0"/>
              <a:t>()`</a:t>
            </a:r>
          </a:p>
          <a:p>
            <a:r>
              <a:rPr lang="en-US" b="1" dirty="0"/>
              <a:t>JSON (JavaScript Object Notation) Files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Extension: `.</a:t>
            </a:r>
            <a:r>
              <a:rPr lang="en-US" dirty="0" err="1"/>
              <a:t>json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Used for storing and exchanging data, particularly in web applications</a:t>
            </a:r>
          </a:p>
          <a:p>
            <a:pPr lvl="1"/>
            <a:r>
              <a:rPr lang="en-US" dirty="0"/>
              <a:t>Read in R using the `</a:t>
            </a:r>
            <a:r>
              <a:rPr lang="en-US" dirty="0" err="1"/>
              <a:t>jsonlite</a:t>
            </a:r>
            <a:r>
              <a:rPr lang="en-US" dirty="0"/>
              <a:t>` package (i.e. `</a:t>
            </a:r>
            <a:r>
              <a:rPr lang="en-US" dirty="0" err="1"/>
              <a:t>fromJSON</a:t>
            </a:r>
            <a:r>
              <a:rPr lang="en-US" dirty="0"/>
              <a:t>())`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29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ABE0D-672F-2EB0-A45C-77217D375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7C978-EC96-573A-4ABF-195BC352E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Caution should be taken to avoid data loss</a:t>
            </a:r>
          </a:p>
          <a:p>
            <a:pPr lvl="2"/>
            <a:r>
              <a:rPr lang="en-US" dirty="0"/>
              <a:t>Can happen when converting from one file type to another</a:t>
            </a:r>
          </a:p>
          <a:p>
            <a:pPr lvl="3"/>
            <a:r>
              <a:rPr lang="en-US" dirty="0"/>
              <a:t>Excel to CSV can result in:</a:t>
            </a:r>
          </a:p>
          <a:p>
            <a:pPr lvl="4"/>
            <a:r>
              <a:rPr lang="en-US" dirty="0"/>
              <a:t>Formatting loss</a:t>
            </a:r>
          </a:p>
          <a:p>
            <a:pPr lvl="4"/>
            <a:r>
              <a:rPr lang="en-US" dirty="0"/>
              <a:t>Formulas and Functions are not preserved</a:t>
            </a:r>
          </a:p>
          <a:p>
            <a:pPr lvl="4"/>
            <a:r>
              <a:rPr lang="en-US" dirty="0"/>
              <a:t>Multiple sheets are not supported</a:t>
            </a:r>
          </a:p>
          <a:p>
            <a:pPr lvl="4"/>
            <a:r>
              <a:rPr lang="en-US" dirty="0"/>
              <a:t>Data types can shift</a:t>
            </a:r>
          </a:p>
          <a:p>
            <a:pPr lvl="2"/>
            <a:r>
              <a:rPr lang="en-US" dirty="0"/>
              <a:t>Potential Issues</a:t>
            </a:r>
          </a:p>
          <a:p>
            <a:pPr lvl="3"/>
            <a:r>
              <a:rPr lang="en-US" dirty="0"/>
              <a:t>Data Interpretation</a:t>
            </a:r>
          </a:p>
          <a:p>
            <a:pPr lvl="3"/>
            <a:r>
              <a:rPr lang="en-US" dirty="0"/>
              <a:t>Text Qualifiers can cause issues</a:t>
            </a:r>
          </a:p>
          <a:p>
            <a:pPr lvl="3"/>
            <a:r>
              <a:rPr lang="en-US" dirty="0"/>
              <a:t>Delimiter Issues</a:t>
            </a:r>
          </a:p>
        </p:txBody>
      </p:sp>
    </p:spTree>
    <p:extLst>
      <p:ext uri="{BB962C8B-B14F-4D97-AF65-F5344CB8AC3E}">
        <p14:creationId xmlns:p14="http://schemas.microsoft.com/office/powerpoint/2010/main" val="3258758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005C-0B96-CFA0-F56C-FA51311A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Data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D7FE1-866C-5B53-F109-72207E34D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data after any conversion</a:t>
            </a:r>
          </a:p>
          <a:p>
            <a:r>
              <a:rPr lang="en-US" dirty="0"/>
              <a:t>Use double quotes (“”) to preserve any special characters or delimiters</a:t>
            </a:r>
          </a:p>
          <a:p>
            <a:r>
              <a:rPr lang="en-US" dirty="0"/>
              <a:t>Formulas or other Excel tools are best left in Excel file formats</a:t>
            </a:r>
          </a:p>
          <a:p>
            <a:r>
              <a:rPr lang="en-US" dirty="0"/>
              <a:t>Document special encoding schema</a:t>
            </a:r>
          </a:p>
        </p:txBody>
      </p:sp>
    </p:spTree>
    <p:extLst>
      <p:ext uri="{BB962C8B-B14F-4D97-AF65-F5344CB8AC3E}">
        <p14:creationId xmlns:p14="http://schemas.microsoft.com/office/powerpoint/2010/main" val="668523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ABE0D-672F-2EB0-A45C-77217D37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286" y="764373"/>
            <a:ext cx="7659914" cy="1293028"/>
          </a:xfrm>
        </p:spPr>
        <p:txBody>
          <a:bodyPr/>
          <a:lstStyle/>
          <a:p>
            <a:r>
              <a:rPr lang="en-US" dirty="0"/>
              <a:t>What type of Data can be analyzed in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7C978-EC96-573A-4ABF-195BC352E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Tabular</a:t>
            </a:r>
          </a:p>
          <a:p>
            <a:pPr lvl="1"/>
            <a:r>
              <a:rPr lang="en-US" dirty="0"/>
              <a:t>Tables, databases, data frames, matrices</a:t>
            </a:r>
          </a:p>
          <a:p>
            <a:r>
              <a:rPr lang="en-US" dirty="0"/>
              <a:t>Time Series</a:t>
            </a:r>
          </a:p>
          <a:p>
            <a:pPr lvl="1"/>
            <a:r>
              <a:rPr lang="en-US" dirty="0"/>
              <a:t>Data points collected at specific time intervals</a:t>
            </a:r>
          </a:p>
          <a:p>
            <a:r>
              <a:rPr lang="en-US" dirty="0"/>
              <a:t>Spatial </a:t>
            </a:r>
          </a:p>
          <a:p>
            <a:pPr lvl="1"/>
            <a:r>
              <a:rPr lang="en-US" dirty="0"/>
              <a:t>Used for geographic or spatial data analysis</a:t>
            </a:r>
          </a:p>
          <a:p>
            <a:r>
              <a:rPr lang="en-US" dirty="0"/>
              <a:t>Text</a:t>
            </a:r>
          </a:p>
          <a:p>
            <a:pPr lvl="1"/>
            <a:r>
              <a:rPr lang="en-US" dirty="0"/>
              <a:t>Tokenization, sentiment analysis, and topic modeling</a:t>
            </a:r>
          </a:p>
          <a:p>
            <a:r>
              <a:rPr lang="en-US" dirty="0"/>
              <a:t>Image</a:t>
            </a:r>
          </a:p>
          <a:p>
            <a:pPr lvl="1"/>
            <a:r>
              <a:rPr lang="en-US" dirty="0"/>
              <a:t>Pattern recognition and 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40633657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229</TotalTime>
  <Words>1186</Words>
  <Application>Microsoft Macintosh PowerPoint</Application>
  <PresentationFormat>Widescreen</PresentationFormat>
  <Paragraphs>167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Vapor Trail</vt:lpstr>
      <vt:lpstr>Data in R</vt:lpstr>
      <vt:lpstr>Outline</vt:lpstr>
      <vt:lpstr>Working with Data in R</vt:lpstr>
      <vt:lpstr>Know where your data is </vt:lpstr>
      <vt:lpstr>Understanding Data File types</vt:lpstr>
      <vt:lpstr>Understanding Data File types</vt:lpstr>
      <vt:lpstr>Data Integrity</vt:lpstr>
      <vt:lpstr>Avoiding Data Loss</vt:lpstr>
      <vt:lpstr>What type of Data can be analyzed in R?</vt:lpstr>
      <vt:lpstr>What Analysis is best left to a different programming language?</vt:lpstr>
      <vt:lpstr>Data Types in R</vt:lpstr>
      <vt:lpstr>Exporting data in R</vt:lpstr>
      <vt:lpstr>Installing and using Packages</vt:lpstr>
      <vt:lpstr>Using Package documentation</vt:lpstr>
      <vt:lpstr>Functions are your best friend in R</vt:lpstr>
      <vt:lpstr>Exporting Output -- Plots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in R</dc:title>
  <dc:creator>Clay Emmett Carper</dc:creator>
  <cp:lastModifiedBy>Clay Emmett Carper</cp:lastModifiedBy>
  <cp:revision>2</cp:revision>
  <dcterms:created xsi:type="dcterms:W3CDTF">2024-06-18T16:15:08Z</dcterms:created>
  <dcterms:modified xsi:type="dcterms:W3CDTF">2024-06-18T20:05:20Z</dcterms:modified>
</cp:coreProperties>
</file>