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Text Placeholder 3"/>
          <p:cNvSpPr/>
          <p:nvPr>
            <p:ph type="body" sz="quarter" idx="21"/>
          </p:nvPr>
        </p:nvSpPr>
        <p:spPr>
          <a:xfrm>
            <a:off x="1024466" y="3959862"/>
            <a:ext cx="10151535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21" name="TextBox 8"/>
          <p:cNvSpPr txBox="1"/>
          <p:nvPr/>
        </p:nvSpPr>
        <p:spPr>
          <a:xfrm>
            <a:off x="521969" y="557818"/>
            <a:ext cx="518162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2" name="TextBox 9"/>
          <p:cNvSpPr txBox="1"/>
          <p:nvPr/>
        </p:nvSpPr>
        <p:spPr>
          <a:xfrm>
            <a:off x="11029950" y="2325657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3"/>
          <p:cNvSpPr/>
          <p:nvPr>
            <p:ph type="body" sz="quarter" idx="21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3" name="Text Placeholder 4"/>
          <p:cNvSpPr/>
          <p:nvPr>
            <p:ph type="body" sz="quarter" idx="22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4" name="Text Placeholder 3"/>
          <p:cNvSpPr/>
          <p:nvPr>
            <p:ph type="body" sz="quarter" idx="23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5" name="Text Placeholder 4"/>
          <p:cNvSpPr/>
          <p:nvPr>
            <p:ph type="body" sz="quarter" idx="24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6" name="Text Placeholder 3"/>
          <p:cNvSpPr/>
          <p:nvPr>
            <p:ph type="body" sz="quarter" idx="25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21"/>
          </p:nvPr>
        </p:nvSpPr>
        <p:spPr>
          <a:xfrm>
            <a:off x="688618" y="2362200"/>
            <a:ext cx="3451582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22"/>
          </p:nvPr>
        </p:nvSpPr>
        <p:spPr>
          <a:xfrm>
            <a:off x="688618" y="4873764"/>
            <a:ext cx="3451582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8" name="Text Placeholder 4"/>
          <p:cNvSpPr/>
          <p:nvPr>
            <p:ph type="body" sz="quarter" idx="23"/>
          </p:nvPr>
        </p:nvSpPr>
        <p:spPr>
          <a:xfrm>
            <a:off x="4374262" y="4190999"/>
            <a:ext cx="3448935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59" name="Picture Placeholder 2"/>
          <p:cNvSpPr/>
          <p:nvPr>
            <p:ph type="pic" sz="quarter" idx="24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25"/>
          </p:nvPr>
        </p:nvSpPr>
        <p:spPr>
          <a:xfrm>
            <a:off x="4374263" y="4873762"/>
            <a:ext cx="344893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1" name="Text Placeholder 4"/>
          <p:cNvSpPr/>
          <p:nvPr>
            <p:ph type="body" sz="quarter" idx="26"/>
          </p:nvPr>
        </p:nvSpPr>
        <p:spPr>
          <a:xfrm>
            <a:off x="8049731" y="4190999"/>
            <a:ext cx="3456469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62" name="Picture Placeholder 2"/>
          <p:cNvSpPr/>
          <p:nvPr>
            <p:ph type="pic" sz="quarter" idx="27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8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</a:lvl1pPr>
            <a:lvl2pPr marL="0" indent="457200" algn="r">
              <a:buSzTx/>
              <a:buFontTx/>
              <a:buNone/>
            </a:lvl2pPr>
            <a:lvl3pPr marL="0" indent="914400" algn="r">
              <a:buSzTx/>
              <a:buFontTx/>
              <a:buNone/>
            </a:lvl3pPr>
            <a:lvl4pPr marL="0" indent="1371600" algn="r">
              <a:buSzTx/>
              <a:buFontTx/>
              <a:buNone/>
            </a:lvl4pPr>
            <a:lvl5pPr marL="0" indent="1828800" algn="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800"/>
            </a:lvl1pPr>
            <a:lvl2pPr marL="0" indent="457200">
              <a:buSzTx/>
              <a:buFontTx/>
              <a:buNone/>
              <a:defRPr sz="2800"/>
            </a:lvl2pPr>
            <a:lvl3pPr marL="0" indent="914400">
              <a:buSzTx/>
              <a:buFontTx/>
              <a:buNone/>
              <a:defRPr sz="2800"/>
            </a:lvl3pPr>
            <a:lvl4pPr marL="0" indent="1371600">
              <a:buSzTx/>
              <a:buFontTx/>
              <a:buNone/>
              <a:defRPr sz="2800"/>
            </a:lvl4pPr>
            <a:lvl5pPr marL="0" indent="1828800"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8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21"/>
          </p:nvPr>
        </p:nvSpPr>
        <p:spPr>
          <a:xfrm>
            <a:off x="685800" y="3124199"/>
            <a:ext cx="4114800" cy="30944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21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193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85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431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03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575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147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71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lbaker5/McNair2024_Rcourse/tree/mai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ctr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/>
          <a:p>
            <a:pPr/>
            <a:r>
              <a:t>Data in R </a:t>
            </a:r>
          </a:p>
          <a:p>
            <a:pPr defTabSz="457200">
              <a:lnSpc>
                <a:spcPct val="100000"/>
              </a:lnSpc>
              <a:defRPr cap="none" sz="41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(AGAIN, BUT DIFFERENT)</a:t>
            </a:r>
          </a:p>
        </p:txBody>
      </p:sp>
      <p:sp>
        <p:nvSpPr>
          <p:cNvPr id="17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lnSpc>
                <a:spcPct val="81000"/>
              </a:lnSpc>
              <a:spcBef>
                <a:spcPts val="900"/>
              </a:spcBef>
              <a:defRPr sz="1600"/>
            </a:lvl1pPr>
          </a:lstStyle>
          <a:p>
            <a:pPr/>
            <a:r>
              <a:t>Presented by DR. Rob Baker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01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Did your data import correctly?</a:t>
            </a:r>
          </a:p>
          <a:p>
            <a:pPr>
              <a:defRPr sz="2900"/>
            </a:pPr>
            <a:r>
              <a:t>Did all of your data import?</a:t>
            </a:r>
          </a:p>
          <a:p>
            <a:pPr>
              <a:defRPr sz="2900"/>
            </a:pPr>
            <a:r>
              <a:t>If this isn’t your data, how much data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220578" indent="-220578">
              <a:buFontTx/>
            </a:pPr>
            <a:r>
              <a:t>Data are arranged in rows and columns</a:t>
            </a:r>
          </a:p>
          <a:p>
            <a:pPr marL="220578" indent="-220578">
              <a:buFontTx/>
            </a:pPr>
            <a:r>
              <a:t>Dataframes are a special example of data - they are “rectangular”</a:t>
            </a:r>
          </a:p>
          <a:p>
            <a:pPr marL="220578" indent="-220578">
              <a:buFontTx/>
            </a:pPr>
            <a:r>
              <a:t>Each column has the same number of rows and each row has the same number of columns.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If your data are not “rectangular” consider adding in missing values or re-organizing the data to make them rectangular.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0" indent="0">
              <a:buSzTx/>
              <a:buFontTx/>
              <a:buNone/>
            </a:pPr>
            <a:r>
              <a:t>&gt;head(df) #gives you the first 6 rows of data</a:t>
            </a:r>
          </a:p>
          <a:p>
            <a:pPr marL="0" indent="0">
              <a:buSzTx/>
              <a:buFontTx/>
              <a:buNone/>
            </a:pPr>
            <a:r>
              <a:t>&gt;tail(df) # gives you the last 6 rows of data</a:t>
            </a:r>
          </a:p>
          <a:p>
            <a:pPr marL="0" indent="0">
              <a:buSzTx/>
              <a:buFontTx/>
              <a:buNone/>
            </a:pPr>
            <a:r>
              <a:t>&gt;nrow(df) # gives you number of rows</a:t>
            </a:r>
          </a:p>
          <a:p>
            <a:pPr marL="0" indent="0">
              <a:buSzTx/>
              <a:buFontTx/>
              <a:buNone/>
            </a:pPr>
            <a:r>
              <a:t>&gt;ncol(df) # gives you number of columns</a:t>
            </a:r>
          </a:p>
          <a:p>
            <a:pPr marL="0" indent="0">
              <a:buSzTx/>
              <a:buFontTx/>
              <a:buNone/>
            </a:pPr>
            <a:r>
              <a:t>&gt;View(df) # opens up a spreadsheet-like view of 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1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0" indent="0">
              <a:buSzTx/>
              <a:buFontTx/>
              <a:buNone/>
            </a:pPr>
            <a:r>
              <a:t>&gt;colnames(df) # gives a list of the column names</a:t>
            </a:r>
          </a:p>
          <a:p>
            <a:pPr marL="0" indent="0">
              <a:buSzTx/>
              <a:buFontTx/>
              <a:buNone/>
            </a:pPr>
            <a:r>
              <a:t>&gt;names(df) # the same as colnames!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&gt;rownames(df) # gives a list of the row names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&gt;str(df) # gives an overview of the data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Checking Navigating </a:t>
            </a:r>
            <a:br/>
          </a:p>
        </p:txBody>
      </p:sp>
      <p:sp>
        <p:nvSpPr>
          <p:cNvPr id="213" name="Content Placeholder 2"/>
          <p:cNvSpPr txBox="1"/>
          <p:nvPr>
            <p:ph type="body" idx="1"/>
          </p:nvPr>
        </p:nvSpPr>
        <p:spPr>
          <a:xfrm>
            <a:off x="567266" y="2126826"/>
            <a:ext cx="10820401" cy="40241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0" indent="0">
              <a:buSzTx/>
              <a:buFontTx/>
              <a:buNone/>
            </a:pPr>
            <a:r>
              <a:t>&gt;summary(df) #basic summary statistics for all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16" name="Content Placeholder 2"/>
          <p:cNvSpPr txBox="1"/>
          <p:nvPr>
            <p:ph type="body" sz="half" idx="1"/>
          </p:nvPr>
        </p:nvSpPr>
        <p:spPr>
          <a:xfrm>
            <a:off x="685799" y="2145844"/>
            <a:ext cx="5282011" cy="40241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220578" indent="-220578">
              <a:buFontTx/>
            </a:pPr>
            <a:r>
              <a:t>Data are arrange in rows and columns: we can think of this as a grid</a:t>
            </a:r>
          </a:p>
          <a:p>
            <a:pPr marL="220578" indent="-220578">
              <a:buFontTx/>
            </a:pPr>
            <a:r>
              <a:t>Like battleship, we can use coordinates to locate specific places in our data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79" r="2688" b="12893"/>
          <a:stretch>
            <a:fillRect/>
          </a:stretch>
        </p:blipFill>
        <p:spPr>
          <a:xfrm>
            <a:off x="7176911" y="1751455"/>
            <a:ext cx="4089022" cy="481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20" name="Content Placeholder 2"/>
          <p:cNvSpPr txBox="1"/>
          <p:nvPr>
            <p:ph type="body" sz="half" idx="1"/>
          </p:nvPr>
        </p:nvSpPr>
        <p:spPr>
          <a:xfrm>
            <a:off x="6858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220578" indent="-220578">
              <a:buFontTx/>
            </a:pPr>
            <a:r>
              <a:t>Data are arrange in rows and columns: we can think of this as a grid</a:t>
            </a:r>
          </a:p>
          <a:p>
            <a:pPr marL="220578" indent="-220578">
              <a:buFontTx/>
            </a:pPr>
            <a:r>
              <a:t>Like battleship, we can use coordinates to locate specific places in our data</a:t>
            </a:r>
          </a:p>
          <a:p>
            <a:pPr marL="220578" indent="-220578">
              <a:buFontTx/>
            </a:pPr>
            <a:r>
              <a:t>So to “hit” our destroyer we could say “C2”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79" r="2688" b="12893"/>
          <a:stretch>
            <a:fillRect/>
          </a:stretch>
        </p:blipFill>
        <p:spPr>
          <a:xfrm>
            <a:off x="7176911" y="1751455"/>
            <a:ext cx="4089022" cy="481272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Archery"/>
          <p:cNvSpPr/>
          <p:nvPr/>
        </p:nvSpPr>
        <p:spPr>
          <a:xfrm>
            <a:off x="7967133" y="3710483"/>
            <a:ext cx="404317" cy="404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25" name="Content Placeholder 2"/>
          <p:cNvSpPr txBox="1"/>
          <p:nvPr>
            <p:ph type="body" sz="half" idx="1"/>
          </p:nvPr>
        </p:nvSpPr>
        <p:spPr>
          <a:xfrm>
            <a:off x="6858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220578" indent="-220578">
              <a:buFontTx/>
            </a:pPr>
            <a:r>
              <a:t>Data in R are a lot like this… and like battleship, the grid can be hard to see!</a:t>
            </a:r>
          </a:p>
          <a:p>
            <a:pPr marL="220578" indent="-220578">
              <a:buFontTx/>
            </a:pPr>
            <a:r>
              <a:t>We also can, in theory have an infinitely large data frame, so we don’t use the alphabet.</a:t>
            </a:r>
          </a:p>
          <a:p>
            <a:pPr marL="220578" indent="-220578">
              <a:buFontTx/>
            </a:pPr>
            <a:r>
              <a:t>Use square brackets to specify location in the grid</a:t>
            </a:r>
          </a:p>
          <a:p>
            <a:pPr marL="0" indent="0">
              <a:buSzTx/>
              <a:buFontTx/>
              <a:buNone/>
            </a:pPr>
            <a:r>
              <a:t>&gt;df[row,column]</a:t>
            </a:r>
          </a:p>
        </p:txBody>
      </p:sp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29" name="Content Placeholder 2"/>
          <p:cNvSpPr txBox="1"/>
          <p:nvPr>
            <p:ph type="body" sz="half" idx="1"/>
          </p:nvPr>
        </p:nvSpPr>
        <p:spPr>
          <a:xfrm>
            <a:off x="6858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900"/>
              </a:spcBef>
              <a:buSzTx/>
              <a:buFontTx/>
              <a:buNone/>
              <a:defRPr sz="2744"/>
            </a:pPr>
            <a:r>
              <a:t>Basic data navigation: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&gt;df[row,column]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&gt;df[3,2] # returns 4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&gt;df[2,3] # returns 160.0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&gt;df[2, ] # returns the entire second row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 ,2] # returns the entire second column</a:t>
            </a:r>
          </a:p>
          <a:p>
            <a:pPr marL="0" indent="0" defTabSz="896111">
              <a:spcBef>
                <a:spcPts val="900"/>
              </a:spcBef>
              <a:buSzTx/>
              <a:buFontTx/>
              <a:buNone/>
              <a:defRPr sz="2156"/>
            </a:pPr>
            <a:r>
              <a:t>&gt;df[2,3] &lt;- 165 #replaces the value!</a:t>
            </a:r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33" name="Content Placeholder 2"/>
          <p:cNvSpPr txBox="1"/>
          <p:nvPr>
            <p:ph type="body" sz="half" idx="1"/>
          </p:nvPr>
        </p:nvSpPr>
        <p:spPr>
          <a:xfrm>
            <a:off x="6858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Basic data navigation:</a:t>
            </a:r>
          </a:p>
          <a:p>
            <a:pPr marL="0" indent="0">
              <a:buSzTx/>
              <a:buFontTx/>
              <a:buNone/>
            </a:pPr>
            <a:r>
              <a:t>&gt;df[row,column]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&gt;df[2:5, ] # returns rows 2-5</a:t>
            </a:r>
          </a:p>
          <a:p>
            <a:pPr marL="0" indent="0">
              <a:buSzTx/>
              <a:buFontTx/>
              <a:buNone/>
            </a:pPr>
            <a:r>
              <a:t>&gt;df[ ,1:3] # returns columns 1-3</a:t>
            </a:r>
          </a:p>
          <a:p>
            <a:pPr marL="0" indent="0">
              <a:buSzTx/>
              <a:buFontTx/>
              <a:buNone/>
            </a:pP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Data  Management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685799" y="2168396"/>
            <a:ext cx="10820401" cy="4024126"/>
          </a:xfrm>
          <a:prstGeom prst="rect">
            <a:avLst/>
          </a:prstGeom>
        </p:spPr>
        <p:txBody>
          <a:bodyPr/>
          <a:lstStyle>
            <a:lvl1pPr marL="228600" indent="-228600">
              <a:defRPr sz="3500"/>
            </a:lvl1pPr>
          </a:lstStyle>
          <a:p>
            <a:pPr/>
            <a:r>
              <a:t>Raw data: do not use these files for anything!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actice Navigating 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Navigating a </a:t>
            </a:r>
          </a:p>
          <a:p>
            <a:pPr/>
            <a:r>
              <a:t>data frame….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</a:t>
            </a:r>
            <a:br/>
          </a:p>
        </p:txBody>
      </p:sp>
      <p:sp>
        <p:nvSpPr>
          <p:cNvPr id="239" name="Content Placeholder 2"/>
          <p:cNvSpPr txBox="1"/>
          <p:nvPr>
            <p:ph type="body" sz="half" idx="1"/>
          </p:nvPr>
        </p:nvSpPr>
        <p:spPr>
          <a:xfrm>
            <a:off x="6858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spcBef>
                <a:spcPts val="900"/>
              </a:spcBef>
              <a:buSzTx/>
              <a:buFontTx/>
              <a:buNone/>
              <a:defRPr sz="2688"/>
            </a:pPr>
            <a:r>
              <a:t>Basic data navigation:</a:t>
            </a: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  <a:r>
              <a:t>&gt;df[row,column]</a:t>
            </a: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  <a:r>
              <a:t>&gt;df[-2, ] # returns rows everything except the first two rows</a:t>
            </a: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  <a:r>
              <a:t>&gt;df[ ,-1:3] # returns everything except the first 3 columns!</a:t>
            </a: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</a:p>
          <a:p>
            <a:pPr marL="0" indent="0" defTabSz="877823">
              <a:spcBef>
                <a:spcPts val="900"/>
              </a:spcBef>
              <a:buSzTx/>
              <a:buFontTx/>
              <a:buNone/>
              <a:defRPr sz="2112"/>
            </a:pPr>
          </a:p>
        </p:txBody>
      </p:sp>
      <p:pic>
        <p:nvPicPr>
          <p:cNvPr id="24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Munging</a:t>
            </a:r>
            <a:br/>
          </a:p>
        </p:txBody>
      </p:sp>
      <p:sp>
        <p:nvSpPr>
          <p:cNvPr id="243" name="Content Placeholder 2"/>
          <p:cNvSpPr txBox="1"/>
          <p:nvPr>
            <p:ph type="body" sz="half" idx="1"/>
          </p:nvPr>
        </p:nvSpPr>
        <p:spPr>
          <a:xfrm>
            <a:off x="382521" y="1805357"/>
            <a:ext cx="5941683" cy="480253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Columns: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&gt;colnames(df) # gives us the column names</a:t>
            </a:r>
          </a:p>
          <a:p>
            <a:pPr marL="0" indent="0">
              <a:buSzTx/>
              <a:buFontTx/>
              <a:buNone/>
            </a:pPr>
            <a:r>
              <a:t>&gt;df$mpg # gives us the column “mpg”</a:t>
            </a:r>
          </a:p>
          <a:p>
            <a:pPr marL="0" indent="0">
              <a:buSzTx/>
              <a:buFontTx/>
              <a:buNone/>
            </a:pPr>
            <a:r>
              <a:t>&gt;df[ ,1] # gives us the same column!</a:t>
            </a:r>
          </a:p>
          <a:p>
            <a:pPr marL="0" indent="0">
              <a:buSzTx/>
              <a:buFontTx/>
              <a:buNone/>
            </a:pPr>
            <a:r>
              <a:t>&gt;colnames(df) #all colnames</a:t>
            </a:r>
          </a:p>
          <a:p>
            <a:pPr marL="0" indent="0">
              <a:buSzTx/>
              <a:buFontTx/>
              <a:buNone/>
            </a:pPr>
            <a:r>
              <a:t>&gt;colnames(df)[1] # the first colname</a:t>
            </a:r>
          </a:p>
          <a:p>
            <a:pPr marL="0" indent="0">
              <a:buSzTx/>
              <a:buFontTx/>
              <a:buNone/>
            </a:pPr>
            <a:r>
              <a:t>&gt;colnames(df)[1] &lt;- “miles_per_gallon” # renames the first column!</a:t>
            </a:r>
          </a:p>
        </p:txBody>
      </p:sp>
      <p:pic>
        <p:nvPicPr>
          <p:cNvPr id="2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9834" y="2925233"/>
            <a:ext cx="5427098" cy="2799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math</a:t>
            </a:r>
            <a:br/>
          </a:p>
        </p:txBody>
      </p:sp>
      <p:sp>
        <p:nvSpPr>
          <p:cNvPr id="247" name="Content Placeholder 2"/>
          <p:cNvSpPr txBox="1"/>
          <p:nvPr>
            <p:ph type="body" sz="half" idx="1"/>
          </p:nvPr>
        </p:nvSpPr>
        <p:spPr>
          <a:xfrm>
            <a:off x="5842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Columns: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Make a new column: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  <a:r>
              <a:t>&gt;df$mpg_per_cyl &lt;- df$mpg/df$cyl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  <a:r>
              <a:t>Re-arrange the column order: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  <a:r>
              <a:t>&gt;df &lt;- df[,c(1:3,13, 4:12)]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1958"/>
            </a:pPr>
          </a:p>
        </p:txBody>
      </p:sp>
      <p:pic>
        <p:nvPicPr>
          <p:cNvPr id="24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math</a:t>
            </a:r>
            <a:br/>
          </a:p>
        </p:txBody>
      </p:sp>
      <p:sp>
        <p:nvSpPr>
          <p:cNvPr id="251" name="Content Placeholder 2"/>
          <p:cNvSpPr txBox="1"/>
          <p:nvPr>
            <p:ph type="body" sz="half" idx="1"/>
          </p:nvPr>
        </p:nvSpPr>
        <p:spPr>
          <a:xfrm>
            <a:off x="5842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Find missing values: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 is.na(df$mpg) # any missing values?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&gt;sum(is.na(df$mpg) # how many?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&gt;which(is.na(df$mpg) # which rows?</a:t>
            </a:r>
          </a:p>
        </p:txBody>
      </p:sp>
      <p:pic>
        <p:nvPicPr>
          <p:cNvPr id="25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math</a:t>
            </a:r>
            <a:br/>
          </a:p>
        </p:txBody>
      </p:sp>
      <p:sp>
        <p:nvSpPr>
          <p:cNvPr id="255" name="Content Placeholder 2"/>
          <p:cNvSpPr txBox="1"/>
          <p:nvPr>
            <p:ph type="body" sz="half" idx="1"/>
          </p:nvPr>
        </p:nvSpPr>
        <p:spPr>
          <a:xfrm>
            <a:off x="5842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 defTabSz="758951">
              <a:spcBef>
                <a:spcPts val="800"/>
              </a:spcBef>
              <a:buSzTx/>
              <a:buFontTx/>
              <a:buNone/>
              <a:defRPr sz="2324"/>
            </a:pPr>
            <a:r>
              <a:t>Answer quick questions: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What is the average mpg?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&gt;mean(df$mpg) #mean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&gt;median(df$mpg) #median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&gt;min(df$mpg) #minimum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&gt;max(df$mpg) #maximum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  <a:r>
              <a:t>&gt;sd(df$mpg) #standard deviation</a:t>
            </a:r>
          </a:p>
          <a:p>
            <a:pPr marL="0" indent="0" defTabSz="758951">
              <a:spcBef>
                <a:spcPts val="800"/>
              </a:spcBef>
              <a:buSzTx/>
              <a:buFontTx/>
              <a:buNone/>
              <a:defRPr sz="1826"/>
            </a:pPr>
          </a:p>
        </p:txBody>
      </p:sp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 defTabSz="640079">
              <a:defRPr sz="2800"/>
            </a:pPr>
            <a:r>
              <a:t>Practice Data Munging …</a:t>
            </a:r>
          </a:p>
          <a:p>
            <a:pPr defTabSz="640079">
              <a:defRPr sz="2800"/>
            </a:pPr>
            <a:r>
              <a:t>Some more….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2810933" y="764373"/>
            <a:ext cx="8610601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subsetting</a:t>
            </a:r>
            <a:br/>
          </a:p>
        </p:txBody>
      </p:sp>
      <p:sp>
        <p:nvSpPr>
          <p:cNvPr id="261" name="Content Placeholder 2"/>
          <p:cNvSpPr txBox="1"/>
          <p:nvPr>
            <p:ph type="body" sz="half" idx="1"/>
          </p:nvPr>
        </p:nvSpPr>
        <p:spPr>
          <a:xfrm>
            <a:off x="5842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/>
            </a:pPr>
            <a:r>
              <a:t>Columns: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Only cars with less than 8 cylinders:</a:t>
            </a:r>
          </a:p>
          <a:p>
            <a:pPr marL="0" indent="0">
              <a:buSzTx/>
              <a:buFontTx/>
              <a:buNone/>
            </a:pPr>
            <a:r>
              <a:t>&gt;df3 &lt;- df2[which(df2$cyl &lt; 8), ]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Only cars with 4 cylinders:</a:t>
            </a:r>
          </a:p>
          <a:p>
            <a:pPr marL="0" indent="0">
              <a:buSzTx/>
              <a:buFontTx/>
              <a:buNone/>
            </a:pPr>
            <a:r>
              <a:t>&gt;df4 &lt;- df2[which(df2$cyl == 4), ]</a:t>
            </a:r>
          </a:p>
          <a:p>
            <a:pPr marL="0" indent="0">
              <a:buSzTx/>
              <a:buFontTx/>
              <a:buNone/>
            </a:pPr>
          </a:p>
        </p:txBody>
      </p:sp>
      <p:pic>
        <p:nvPicPr>
          <p:cNvPr id="26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2810933" y="764373"/>
            <a:ext cx="8610601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More Munging</a:t>
            </a:r>
          </a:p>
        </p:txBody>
      </p:sp>
      <p:sp>
        <p:nvSpPr>
          <p:cNvPr id="265" name="Content Placeholder 2"/>
          <p:cNvSpPr txBox="1"/>
          <p:nvPr>
            <p:ph type="body" sz="half" idx="1"/>
          </p:nvPr>
        </p:nvSpPr>
        <p:spPr>
          <a:xfrm>
            <a:off x="584200" y="2194560"/>
            <a:ext cx="5282010" cy="4024125"/>
          </a:xfrm>
          <a:prstGeom prst="rect">
            <a:avLst/>
          </a:prstGeom>
        </p:spPr>
        <p:txBody>
          <a:bodyPr/>
          <a:lstStyle/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What if you collect more data later?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More cars!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&gt;df3 &lt;- rbind(df1, df2)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#adds extra rows IF THE COLUMN NAMES ARE THE SAME!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More data on the same cars!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&gt;df3 &lt;-cbind(df1,df2)</a:t>
            </a:r>
          </a:p>
          <a:p>
            <a:pPr marL="0" indent="0" defTabSz="804672">
              <a:spcBef>
                <a:spcPts val="800"/>
              </a:spcBef>
              <a:buSzTx/>
              <a:buFontTx/>
              <a:buNone/>
              <a:defRPr sz="1936"/>
            </a:pPr>
            <a:r>
              <a:t>#adds columns IF THE ROWS ARE THE SAME!</a:t>
            </a:r>
          </a:p>
        </p:txBody>
      </p:sp>
      <p:pic>
        <p:nvPicPr>
          <p:cNvPr id="26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2810933" y="764373"/>
            <a:ext cx="8610601" cy="1293028"/>
          </a:xfrm>
          <a:prstGeom prst="rect">
            <a:avLst/>
          </a:prstGeom>
        </p:spPr>
        <p:txBody>
          <a:bodyPr/>
          <a:lstStyle/>
          <a:p>
            <a:pPr/>
            <a:r>
              <a:t>Navigating Data -  </a:t>
            </a:r>
          </a:p>
          <a:p>
            <a:pPr/>
            <a:r>
              <a:t>Writing/Saving Your work</a:t>
            </a:r>
          </a:p>
        </p:txBody>
      </p:sp>
      <p:sp>
        <p:nvSpPr>
          <p:cNvPr id="269" name="Content Placeholder 2"/>
          <p:cNvSpPr txBox="1"/>
          <p:nvPr>
            <p:ph type="body" sz="half" idx="1"/>
          </p:nvPr>
        </p:nvSpPr>
        <p:spPr>
          <a:xfrm>
            <a:off x="499533" y="1974426"/>
            <a:ext cx="5282010" cy="4024126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Save your file - this adds row names as a new column!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&gt;write.csv(df1, “mydatafile.csv”)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Tell write.csv not to add row names: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&gt;write.csv(df1, “mydatafile.csv, rowNames = FALSE)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Use readr package to not write row names: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&gt;readr::write_csv(df1, “mydatafile.csv”)</a:t>
            </a:r>
          </a:p>
        </p:txBody>
      </p:sp>
      <p:pic>
        <p:nvPicPr>
          <p:cNvPr id="27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767" y="2806700"/>
            <a:ext cx="5427098" cy="279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Data  Management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685800" y="2168396"/>
            <a:ext cx="10820400" cy="4024126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sz="3500"/>
            </a:pPr>
            <a:r>
              <a:t>Raw data: do not use these files for anything!</a:t>
            </a:r>
          </a:p>
          <a:p>
            <a:pPr marL="228600" indent="-228600">
              <a:defRPr sz="3500"/>
            </a:pPr>
          </a:p>
          <a:p>
            <a:pPr marL="228599" indent="-228599">
              <a:defRPr sz="3000"/>
            </a:pPr>
            <a:r>
              <a:t>Save these files</a:t>
            </a:r>
          </a:p>
          <a:p>
            <a:pPr marL="228599" indent="-228599">
              <a:defRPr sz="3000"/>
            </a:pPr>
            <a:r>
              <a:t>Lock/protect them (right click to access permissions)</a:t>
            </a:r>
          </a:p>
          <a:p>
            <a:pPr marL="228599" indent="-228599">
              <a:defRPr sz="3000"/>
            </a:pPr>
            <a:r>
              <a:t>Save them to multiple locations, at least one in the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xfrm>
            <a:off x="2810933" y="764373"/>
            <a:ext cx="8610601" cy="1293028"/>
          </a:xfrm>
          <a:prstGeom prst="rect">
            <a:avLst/>
          </a:prstGeom>
        </p:spPr>
        <p:txBody>
          <a:bodyPr/>
          <a:lstStyle/>
          <a:p>
            <a:pPr/>
            <a:r>
              <a:t>CHALLENGE WORK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xfrm>
            <a:off x="499533" y="1974426"/>
            <a:ext cx="11192934" cy="4024126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1. Download the “iris.csv” file from GitHub 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(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2" invalidUrl="" action="" tgtFrame="" tooltip="" history="1" highlightClick="0" endSnd="0"/>
              </a:rPr>
              <a:t>https://github.com/rlbaker5/McNair2024_Rcourse/tree/main</a:t>
            </a:r>
            <a:r>
              <a:t>)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2. Load the iris.csv file into R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3. How many rows are in the dataset? How many columns?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4. Create a new column that is the ratio of sepal.length/sepal.width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024"/>
            </a:pPr>
            <a:r>
              <a:t>5. For just the species virginica, what is the average ratio of sepal length/width?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Importing Data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where your data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Might be relative to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&gt;getwd() #returns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&gt;list.files() # returns a list of all the files in your current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Importing Data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where your data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Might be relative to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&gt;getwd() #returns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&gt;list.files() # returns a list of all the files in your current directory</a:t>
            </a:r>
          </a:p>
          <a:p>
            <a:pPr>
              <a:spcBef>
                <a:spcPts val="500"/>
              </a:spcBef>
              <a:defRPr sz="2000"/>
            </a:pPr>
            <a:r>
              <a:t>Move your file to your working directory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Use windows explorer or mac’s finder to do this graphically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Importing Data</a:t>
            </a:r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where your data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Might be relative to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&gt;getwd() #returns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&gt;list.files() # returns a list of all the files in your current directory</a:t>
            </a:r>
          </a:p>
          <a:p>
            <a:pPr>
              <a:spcBef>
                <a:spcPts val="500"/>
              </a:spcBef>
              <a:defRPr sz="2000"/>
            </a:pPr>
            <a:r>
              <a:t>Move your file to your working directory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Use windows explorer or mac’s finder to do this graphically</a:t>
            </a:r>
          </a:p>
          <a:p>
            <a:pPr>
              <a:spcBef>
                <a:spcPts val="500"/>
              </a:spcBef>
              <a:defRPr sz="2000"/>
            </a:pPr>
            <a:r>
              <a:t>Change your working directory in R to where your file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&gt;setwd(~) #moves you to your home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&gt;setwd(“../documents”) #to move directories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Importing Data</a:t>
            </a:r>
          </a:p>
        </p:txBody>
      </p:sp>
      <p:sp>
        <p:nvSpPr>
          <p:cNvPr id="19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where your data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Might be relative to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&gt;getwd() #returns your current working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&gt;list.files() # returns a list of all the files in your current directory</a:t>
            </a:r>
          </a:p>
          <a:p>
            <a:pPr>
              <a:spcBef>
                <a:spcPts val="500"/>
              </a:spcBef>
              <a:defRPr sz="2000"/>
            </a:pPr>
            <a:r>
              <a:t>Move your file to your working directory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Use windows explorer or mac’s finder to do this graphically</a:t>
            </a:r>
          </a:p>
          <a:p>
            <a:pPr>
              <a:spcBef>
                <a:spcPts val="500"/>
              </a:spcBef>
              <a:defRPr sz="2000"/>
            </a:pPr>
            <a:r>
              <a:t>Change your working directory in R to where your file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&gt;setwd(~) #moves you to your home directory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&gt;setwd(“../documents”) #to move directories</a:t>
            </a:r>
          </a:p>
          <a:p>
            <a:pPr>
              <a:spcBef>
                <a:spcPts val="500"/>
              </a:spcBef>
              <a:defRPr sz="2000"/>
            </a:pPr>
            <a:r>
              <a:t>Include the file path in when you import 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Importing Data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where your data is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Might be relative to your current working directory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000"/>
            </a:pPr>
            <a:r>
              <a:t>&gt;getwd() #returns your current working directory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000"/>
            </a:pPr>
            <a:r>
              <a:t>&gt;list.files() # returns a list of all the files in your current directory</a:t>
            </a:r>
          </a:p>
          <a:p>
            <a:pPr>
              <a:spcBef>
                <a:spcPts val="500"/>
              </a:spcBef>
              <a:defRPr sz="2000"/>
            </a:pPr>
            <a:r>
              <a:t>Move your file to your working directory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Use windows explorer or mac’s finder to do this graphically</a:t>
            </a:r>
          </a:p>
          <a:p>
            <a:pPr>
              <a:spcBef>
                <a:spcPts val="500"/>
              </a:spcBef>
              <a:defRPr sz="2000"/>
            </a:pPr>
            <a:r>
              <a:t>Change your working directory in R to where your file is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000"/>
            </a:pPr>
            <a:r>
              <a:t>&gt;setwd(~) #moves you to your home directory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000"/>
            </a:pPr>
            <a:r>
              <a:t>&gt;setwd(“../documents”) #to move directories</a:t>
            </a:r>
          </a:p>
          <a:p>
            <a:pPr>
              <a:spcBef>
                <a:spcPts val="500"/>
              </a:spcBef>
              <a:defRPr sz="2000"/>
            </a:pPr>
            <a:r>
              <a:t>Include the file path in when you import your data</a:t>
            </a:r>
          </a:p>
          <a:p>
            <a:pPr>
              <a:spcBef>
                <a:spcPts val="500"/>
              </a:spcBef>
              <a:defRPr sz="2000"/>
            </a:pPr>
            <a:r>
              <a:t>EASY BUTTON: &gt;file.choose() #opens up your explorer to select your file graphically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actice with Data Imp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with Data Importing</a:t>
            </a:r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