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3CCCB"/>
          </a:solidFill>
        </a:fill>
      </a:tcStyle>
    </a:wholeTbl>
    <a:band2H>
      <a:tcTxStyle b="def" i="def"/>
      <a:tcStyle>
        <a:tcBdr/>
        <a:fill>
          <a:solidFill>
            <a:srgbClr val="F9E7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6E8CC"/>
          </a:solidFill>
        </a:fill>
      </a:tcStyle>
    </a:wholeTbl>
    <a:band2H>
      <a:tcTxStyle b="def" i="def"/>
      <a:tcStyle>
        <a:tcBdr/>
        <a:fill>
          <a:solidFill>
            <a:srgbClr val="FBF4E7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EDEF2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632201"/>
            <a:ext cx="9448800" cy="6858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0575498" y="1491510"/>
            <a:ext cx="244903" cy="2438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/>
          <p:nvPr>
            <p:ph type="title"/>
          </p:nvPr>
        </p:nvSpPr>
        <p:spPr>
          <a:xfrm>
            <a:off x="1024467" y="753532"/>
            <a:ext cx="10151534" cy="260449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1303864" y="3365555"/>
            <a:ext cx="9592738" cy="44444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1024466" y="3959862"/>
            <a:ext cx="10151535" cy="67987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TextBox 8"/>
          <p:cNvSpPr txBox="1"/>
          <p:nvPr/>
        </p:nvSpPr>
        <p:spPr>
          <a:xfrm>
            <a:off x="521969" y="557817"/>
            <a:ext cx="518162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cap="all"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11029949" y="2325658"/>
            <a:ext cx="518165" cy="133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cap="all" sz="8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/>
          <p:nvPr>
            <p:ph type="title"/>
          </p:nvPr>
        </p:nvSpPr>
        <p:spPr>
          <a:xfrm>
            <a:off x="1024495" y="1124701"/>
            <a:ext cx="10146187" cy="25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1024467" y="3648314"/>
            <a:ext cx="10144654" cy="9998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685800" y="2202077"/>
            <a:ext cx="3456433" cy="617323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Text Placeholder 3"/>
          <p:cNvSpPr/>
          <p:nvPr>
            <p:ph type="body" sz="quarter" idx="21"/>
          </p:nvPr>
        </p:nvSpPr>
        <p:spPr>
          <a:xfrm>
            <a:off x="685796" y="2904563"/>
            <a:ext cx="3456439" cy="331413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Text Placeholder 4"/>
          <p:cNvSpPr/>
          <p:nvPr>
            <p:ph type="body" sz="quarter" idx="22"/>
          </p:nvPr>
        </p:nvSpPr>
        <p:spPr>
          <a:xfrm>
            <a:off x="4368798" y="2201333"/>
            <a:ext cx="3456437" cy="62653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25" name="Text Placeholder 3"/>
          <p:cNvSpPr/>
          <p:nvPr>
            <p:ph type="body" sz="quarter" idx="23"/>
          </p:nvPr>
        </p:nvSpPr>
        <p:spPr>
          <a:xfrm>
            <a:off x="4366857" y="2904064"/>
            <a:ext cx="3456433" cy="331462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Text Placeholder 4"/>
          <p:cNvSpPr/>
          <p:nvPr>
            <p:ph type="body" sz="quarter" idx="24"/>
          </p:nvPr>
        </p:nvSpPr>
        <p:spPr>
          <a:xfrm>
            <a:off x="8051799" y="2192864"/>
            <a:ext cx="3456437" cy="626538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27" name="Text Placeholder 3"/>
          <p:cNvSpPr/>
          <p:nvPr>
            <p:ph type="body" sz="quarter" idx="25"/>
          </p:nvPr>
        </p:nvSpPr>
        <p:spPr>
          <a:xfrm>
            <a:off x="8051799" y="2904563"/>
            <a:ext cx="3456436" cy="331413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88616" y="4191000"/>
            <a:ext cx="3451586" cy="682766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Picture Placeholder 2"/>
          <p:cNvSpPr/>
          <p:nvPr>
            <p:ph type="pic" sz="quarter" idx="21"/>
          </p:nvPr>
        </p:nvSpPr>
        <p:spPr>
          <a:xfrm>
            <a:off x="688616" y="2362200"/>
            <a:ext cx="3451586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Text Placeholder 3"/>
          <p:cNvSpPr/>
          <p:nvPr>
            <p:ph type="body" sz="quarter" idx="22"/>
          </p:nvPr>
        </p:nvSpPr>
        <p:spPr>
          <a:xfrm>
            <a:off x="688616" y="4873764"/>
            <a:ext cx="3451585" cy="13449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Text Placeholder 4"/>
          <p:cNvSpPr/>
          <p:nvPr>
            <p:ph type="body" sz="quarter" idx="23"/>
          </p:nvPr>
        </p:nvSpPr>
        <p:spPr>
          <a:xfrm>
            <a:off x="4374262" y="4190998"/>
            <a:ext cx="3448935" cy="68277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40" name="Picture Placeholder 2"/>
          <p:cNvSpPr/>
          <p:nvPr>
            <p:ph type="pic" sz="quarter" idx="24"/>
          </p:nvPr>
        </p:nvSpPr>
        <p:spPr>
          <a:xfrm>
            <a:off x="4374262" y="2362200"/>
            <a:ext cx="3448938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Text Placeholder 3"/>
          <p:cNvSpPr/>
          <p:nvPr>
            <p:ph type="body" sz="quarter" idx="25"/>
          </p:nvPr>
        </p:nvSpPr>
        <p:spPr>
          <a:xfrm>
            <a:off x="4374262" y="4873761"/>
            <a:ext cx="3448939" cy="13449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Text Placeholder 4"/>
          <p:cNvSpPr/>
          <p:nvPr>
            <p:ph type="body" sz="quarter" idx="26"/>
          </p:nvPr>
        </p:nvSpPr>
        <p:spPr>
          <a:xfrm>
            <a:off x="8049731" y="4190998"/>
            <a:ext cx="3456469" cy="68277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43" name="Picture Placeholder 2"/>
          <p:cNvSpPr/>
          <p:nvPr>
            <p:ph type="pic" sz="quarter" idx="27"/>
          </p:nvPr>
        </p:nvSpPr>
        <p:spPr>
          <a:xfrm>
            <a:off x="8049855" y="2362200"/>
            <a:ext cx="3447882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Text Placeholder 3"/>
          <p:cNvSpPr/>
          <p:nvPr>
            <p:ph type="body" sz="quarter" idx="28"/>
          </p:nvPr>
        </p:nvSpPr>
        <p:spPr>
          <a:xfrm>
            <a:off x="8049731" y="4873761"/>
            <a:ext cx="3452446" cy="134492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marL="228600" indent="-228600">
              <a:buSzPct val="100000"/>
              <a:buFont typeface="Arial"/>
              <a:buChar char="•"/>
              <a:defRPr sz="2200"/>
            </a:lvl1pPr>
            <a:lvl2pPr marL="708659" indent="-251459">
              <a:buSzPct val="100000"/>
              <a:buFont typeface="Arial"/>
              <a:buChar char="•"/>
              <a:defRPr sz="2200"/>
            </a:lvl2pPr>
            <a:lvl3pPr marL="1193800" indent="-279400">
              <a:buSzPct val="100000"/>
              <a:buFont typeface="Arial"/>
              <a:buChar char="•"/>
              <a:defRPr sz="2200"/>
            </a:lvl3pPr>
            <a:lvl4pPr marL="1685925" indent="-314325">
              <a:buSzPct val="100000"/>
              <a:buFont typeface="Arial"/>
              <a:buChar char="•"/>
              <a:defRPr sz="2200"/>
            </a:lvl4pPr>
            <a:lvl5pPr marL="2143125" indent="-314325">
              <a:buSzPct val="100000"/>
              <a:buFont typeface="Arial"/>
              <a:buChar char="•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Text Placeholder 4"/>
          <p:cNvSpPr/>
          <p:nvPr>
            <p:ph type="body" sz="quarter" idx="21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anchor="ctr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</p:spPr>
        <p:txBody>
          <a:bodyPr anchor="ctr"/>
          <a:lstStyle>
            <a:lvl1pPr marL="228600" indent="-228600">
              <a:buSzPct val="100000"/>
              <a:buFont typeface="Arial"/>
              <a:buChar char="•"/>
              <a:defRPr sz="2200"/>
            </a:lvl1pPr>
            <a:lvl2pPr marL="708659" indent="-251459">
              <a:buSzPct val="100000"/>
              <a:buFont typeface="Arial"/>
              <a:buChar char="•"/>
              <a:defRPr sz="2200"/>
            </a:lvl2pPr>
            <a:lvl3pPr marL="1193800" indent="-279400">
              <a:buSzPct val="100000"/>
              <a:buFont typeface="Arial"/>
              <a:buChar char="•"/>
              <a:defRPr sz="2200"/>
            </a:lvl3pPr>
            <a:lvl4pPr marL="1685925" indent="-314325">
              <a:buSzPct val="100000"/>
              <a:buFont typeface="Arial"/>
              <a:buChar char="•"/>
              <a:defRPr sz="2200"/>
            </a:lvl4pPr>
            <a:lvl5pPr marL="2143125" indent="-314325">
              <a:buSzPct val="100000"/>
              <a:buFont typeface="Arial"/>
              <a:buChar char="•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3"/>
          <p:cNvSpPr/>
          <p:nvPr>
            <p:ph type="body" sz="quarter" idx="21"/>
          </p:nvPr>
        </p:nvSpPr>
        <p:spPr>
          <a:xfrm>
            <a:off x="685800" y="3124198"/>
            <a:ext cx="4114800" cy="30944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Picture Placeholder 2"/>
          <p:cNvSpPr/>
          <p:nvPr>
            <p:ph type="pic" sz="half" idx="21"/>
          </p:nvPr>
        </p:nvSpPr>
        <p:spPr>
          <a:xfrm>
            <a:off x="7861237" y="751241"/>
            <a:ext cx="3644966" cy="54674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Body Level One…"/>
          <p:cNvSpPr txBox="1"/>
          <p:nvPr>
            <p:ph type="body" sz="half" idx="1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Picture Placeholder 2"/>
          <p:cNvSpPr/>
          <p:nvPr>
            <p:ph type="pic" idx="21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itle Text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024467" y="3649133"/>
            <a:ext cx="10130516" cy="99907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85776" y="4697360"/>
            <a:ext cx="10822035" cy="81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85800" y="5516714"/>
            <a:ext cx="10820400" cy="701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61298" y="441644"/>
            <a:ext cx="244903" cy="243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32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514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2971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4290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8862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6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ctrTitle"/>
          </p:nvPr>
        </p:nvSpPr>
        <p:spPr>
          <a:xfrm>
            <a:off x="609599" y="1803405"/>
            <a:ext cx="11056886" cy="1825097"/>
          </a:xfrm>
          <a:prstGeom prst="rect">
            <a:avLst/>
          </a:prstGeom>
        </p:spPr>
        <p:txBody>
          <a:bodyPr/>
          <a:lstStyle/>
          <a:p>
            <a:pPr/>
            <a:r>
              <a:t>Intro to Statistics in R </a:t>
            </a:r>
          </a:p>
          <a:p>
            <a:pPr defTabSz="457200">
              <a:lnSpc>
                <a:spcPct val="100000"/>
              </a:lnSpc>
              <a:defRPr cap="none" sz="41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(AGAIN, BUT DIFFERENT)</a:t>
            </a:r>
          </a:p>
        </p:txBody>
      </p:sp>
      <p:sp>
        <p:nvSpPr>
          <p:cNvPr id="155" name="Subtitle 2"/>
          <p:cNvSpPr txBox="1"/>
          <p:nvPr>
            <p:ph type="subTitle" sz="quarter" idx="1"/>
          </p:nvPr>
        </p:nvSpPr>
        <p:spPr>
          <a:xfrm>
            <a:off x="1371600" y="3632201"/>
            <a:ext cx="9448800" cy="685804"/>
          </a:xfrm>
          <a:prstGeom prst="rect">
            <a:avLst/>
          </a:prstGeom>
        </p:spPr>
        <p:txBody>
          <a:bodyPr/>
          <a:lstStyle>
            <a:lvl1pPr defTabSz="850391">
              <a:lnSpc>
                <a:spcPct val="81000"/>
              </a:lnSpc>
              <a:spcBef>
                <a:spcPts val="900"/>
              </a:spcBef>
              <a:defRPr sz="1600"/>
            </a:lvl1pPr>
          </a:lstStyle>
          <a:p>
            <a:pPr/>
            <a:r>
              <a:t>Presented by Dr. Rob Baker and Dr. Clay Carper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tatistical analysis: ANOVA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190" name="Pr(&gt;F) is essentially your p-value: &lt;2e-16…"/>
          <p:cNvSpPr txBox="1"/>
          <p:nvPr>
            <p:ph type="body" sz="half" idx="1"/>
          </p:nvPr>
        </p:nvSpPr>
        <p:spPr>
          <a:xfrm>
            <a:off x="838199" y="4199373"/>
            <a:ext cx="8872871" cy="2391846"/>
          </a:xfrm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000"/>
            </a:pPr>
            <a:r>
              <a:t>Pr(&gt;F) is essentially your p-value: &lt;2e-16</a:t>
            </a:r>
          </a:p>
          <a:p>
            <a:pPr marL="217170" indent="-217170" defTabSz="868680">
              <a:spcBef>
                <a:spcPts val="900"/>
              </a:spcBef>
              <a:defRPr sz="2000"/>
            </a:pPr>
            <a:r>
              <a:t>The stars (***) indicate that the test p-value is significant at p&lt;0.001</a:t>
            </a:r>
          </a:p>
          <a:p>
            <a:pPr marL="217170" indent="-217170" defTabSz="868680">
              <a:spcBef>
                <a:spcPts val="900"/>
              </a:spcBef>
              <a:defRPr sz="2000"/>
            </a:pPr>
            <a:r>
              <a:t>You can conclude that not all the species have the same sepal widths</a:t>
            </a:r>
          </a:p>
          <a:p>
            <a:pPr marL="217170" indent="-217170" defTabSz="868680">
              <a:spcBef>
                <a:spcPts val="900"/>
              </a:spcBef>
              <a:defRPr sz="2000"/>
            </a:pPr>
            <a:r>
              <a:t>Reporting “Sepal widths differed among the three species (F</a:t>
            </a:r>
            <a:r>
              <a:rPr baseline="-5999"/>
              <a:t>(2, 147)</a:t>
            </a:r>
            <a:r>
              <a:t> = 49.16, p&lt;0.001).”</a:t>
            </a:r>
          </a:p>
        </p:txBody>
      </p:sp>
      <p:pic>
        <p:nvPicPr>
          <p:cNvPr id="19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2106453"/>
            <a:ext cx="8026887" cy="1608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194" name="But which species differ? Are any the same?…"/>
          <p:cNvSpPr txBox="1"/>
          <p:nvPr>
            <p:ph type="body" sz="half" idx="1"/>
          </p:nvPr>
        </p:nvSpPr>
        <p:spPr>
          <a:xfrm>
            <a:off x="110066" y="2194559"/>
            <a:ext cx="4751984" cy="4024126"/>
          </a:xfrm>
          <a:prstGeom prst="rect">
            <a:avLst/>
          </a:prstGeom>
        </p:spPr>
        <p:txBody>
          <a:bodyPr/>
          <a:lstStyle/>
          <a:p>
            <a:pPr/>
            <a:r>
              <a:t>But which species differ? Are any the same?</a:t>
            </a:r>
          </a:p>
          <a:p>
            <a:pPr/>
            <a:r>
              <a:t>Requires post-hoc testing.</a:t>
            </a:r>
          </a:p>
          <a:p>
            <a:pPr/>
            <a:r>
              <a:t>Tukey’s HSD</a:t>
            </a:r>
          </a:p>
        </p:txBody>
      </p:sp>
      <p:pic>
        <p:nvPicPr>
          <p:cNvPr id="19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3466" y="2283376"/>
            <a:ext cx="6451818" cy="3846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198" name="“p-adj” is the adjusted p-value for each comparison…"/>
          <p:cNvSpPr txBox="1"/>
          <p:nvPr>
            <p:ph type="body" sz="half" idx="1"/>
          </p:nvPr>
        </p:nvSpPr>
        <p:spPr>
          <a:xfrm>
            <a:off x="78066" y="2194559"/>
            <a:ext cx="4751984" cy="4024125"/>
          </a:xfrm>
          <a:prstGeom prst="rect">
            <a:avLst/>
          </a:prstGeom>
        </p:spPr>
        <p:txBody>
          <a:bodyPr/>
          <a:lstStyle/>
          <a:p>
            <a:pPr/>
            <a:r>
              <a:t>Capture the anova output and analyze that: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&gt;aov1 &lt;- aov(SW ~ SP)</a:t>
            </a:r>
          </a:p>
          <a:p>
            <a:pPr marL="0" indent="0">
              <a:buSzTx/>
              <a:buFontTx/>
              <a:buNone/>
            </a:pPr>
            <a:r>
              <a:t>&gt;TukeyHSD(aov1)</a:t>
            </a:r>
          </a:p>
        </p:txBody>
      </p:sp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202" name="“p-adj” is the adjusted p-value for each comparison…"/>
          <p:cNvSpPr txBox="1"/>
          <p:nvPr>
            <p:ph type="body" sz="half" idx="1"/>
          </p:nvPr>
        </p:nvSpPr>
        <p:spPr>
          <a:xfrm>
            <a:off x="110066" y="2194559"/>
            <a:ext cx="4751984" cy="4024125"/>
          </a:xfrm>
          <a:prstGeom prst="rect">
            <a:avLst/>
          </a:prstGeom>
        </p:spPr>
        <p:txBody>
          <a:bodyPr/>
          <a:lstStyle/>
          <a:p>
            <a:pPr/>
            <a:r>
              <a:t>“p-adj” is the adjusted p-value for each comparison</a:t>
            </a:r>
          </a:p>
          <a:p>
            <a:pPr/>
            <a:r>
              <a:t>Each “p adj” is &lt;0.05 so we can reject the null hypothesis (that there are no differences) and conclude that each group is significantly different from the others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post-Hoc tests</a:t>
            </a:r>
          </a:p>
        </p:txBody>
      </p:sp>
      <p:sp>
        <p:nvSpPr>
          <p:cNvPr id="206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4751984" cy="4024126"/>
          </a:xfrm>
          <a:prstGeom prst="rect">
            <a:avLst/>
          </a:prstGeom>
        </p:spPr>
        <p:txBody>
          <a:bodyPr/>
          <a:lstStyle/>
          <a:p>
            <a:pPr/>
            <a:r>
              <a:t>Reporting: only report the results if the main effects of the model (the ANOVA) were significant!</a:t>
            </a:r>
          </a:p>
          <a:p>
            <a:pPr/>
          </a:p>
          <a:p>
            <a:pPr/>
            <a:r>
              <a:t>“A post-hoc Tukey test showed that </a:t>
            </a:r>
            <a:r>
              <a:rPr i="1"/>
              <a:t>Iris setosa</a:t>
            </a:r>
            <a:r>
              <a:t> had significantly wider petals than Iris versicolor or </a:t>
            </a:r>
            <a:r>
              <a:rPr i="1"/>
              <a:t>Iris virginica</a:t>
            </a:r>
            <a:r>
              <a:t> (p&lt;0.05) and </a:t>
            </a:r>
            <a:r>
              <a:rPr i="1"/>
              <a:t>Iris virginica</a:t>
            </a:r>
            <a:r>
              <a:t> had significantly wider petals than Iris versicolor (p&lt;0.05).</a:t>
            </a:r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35993" y="2494694"/>
            <a:ext cx="7114707" cy="3423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10" name="Reporting: only report the results if the main effects of the model (the ANOVA) were significant!…"/>
          <p:cNvSpPr txBox="1"/>
          <p:nvPr>
            <p:ph type="body" idx="1"/>
          </p:nvPr>
        </p:nvSpPr>
        <p:spPr>
          <a:xfrm>
            <a:off x="110066" y="2194559"/>
            <a:ext cx="10255777" cy="4024125"/>
          </a:xfrm>
          <a:prstGeom prst="rect">
            <a:avLst/>
          </a:prstGeom>
        </p:spPr>
        <p:txBody>
          <a:bodyPr/>
          <a:lstStyle/>
          <a:p>
            <a:pPr/>
            <a:r>
              <a:t>Two categorical variables</a:t>
            </a:r>
          </a:p>
          <a:p>
            <a:pPr/>
            <a:r>
              <a:t>Chi-squared test</a:t>
            </a:r>
          </a:p>
          <a:p>
            <a:pPr/>
          </a:p>
          <a:p>
            <a:pPr/>
            <a:r>
              <a:t>Example: small and big sepals</a:t>
            </a:r>
          </a:p>
          <a:p>
            <a:pPr/>
          </a:p>
          <a:p>
            <a:pPr/>
            <a:r>
              <a:t> df &lt;- iris</a:t>
            </a:r>
          </a:p>
          <a:p>
            <a:pPr/>
            <a:r>
              <a:t>df$size &lt;- ifelse(df$Sepal.Length &lt; median(df$Sepal.Length), “small”, “big”)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13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6573027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&gt;table(df$Species, df$size)</a:t>
            </a:r>
          </a:p>
          <a:p>
            <a:pPr/>
          </a:p>
          <a:p>
            <a:pPr/>
            <a:r>
              <a:t>Question: is there a relationship between species and size?</a:t>
            </a:r>
          </a:p>
          <a:p>
            <a:pPr/>
            <a:r>
              <a:t>Null Hypothesis (H</a:t>
            </a:r>
            <a:r>
              <a:rPr baseline="-5999"/>
              <a:t>o</a:t>
            </a:r>
            <a:r>
              <a:t>) is that there is NO relationship</a:t>
            </a:r>
          </a:p>
          <a:p>
            <a:pPr/>
          </a:p>
          <a:p>
            <a:pPr marL="0" indent="0">
              <a:buSzTx/>
              <a:buFontTx/>
              <a:buNone/>
            </a:pPr>
            <a:r>
              <a:t>&gt; test &lt;- chisq.test(table(df$Species, df$size))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1166" y="2996099"/>
            <a:ext cx="4699001" cy="220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17" name="Reporting: only report the results if the main effects of the model (the ANOVA) were significant!…"/>
          <p:cNvSpPr txBox="1"/>
          <p:nvPr>
            <p:ph type="body" sz="quarter" idx="1"/>
          </p:nvPr>
        </p:nvSpPr>
        <p:spPr>
          <a:xfrm>
            <a:off x="110066" y="2194559"/>
            <a:ext cx="3724860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&gt;test$oberved</a:t>
            </a:r>
          </a:p>
          <a:p>
            <a:pPr marL="0" indent="0">
              <a:buSzTx/>
              <a:buFontTx/>
              <a:buNone/>
            </a:pPr>
            <a:r>
              <a:t>&gt;test$expected</a:t>
            </a:r>
          </a:p>
          <a:p>
            <a:pPr/>
          </a:p>
          <a:p>
            <a:pPr/>
            <a:r>
              <a:t>Is there a difference between the observed values and the expected values?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7151" y="2301225"/>
            <a:ext cx="4641783" cy="402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21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5734986" cy="4024125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&gt;test</a:t>
            </a:r>
          </a:p>
          <a:p>
            <a:pPr marL="212597" indent="-212597" defTabSz="850391">
              <a:spcBef>
                <a:spcPts val="900"/>
              </a:spcBef>
              <a:defRPr sz="2046"/>
            </a:pPr>
          </a:p>
          <a:p>
            <a:pPr marL="212597" indent="-212597" defTabSz="850391">
              <a:spcBef>
                <a:spcPts val="900"/>
              </a:spcBef>
              <a:defRPr sz="2046"/>
            </a:pPr>
            <a:r>
              <a:t>p&lt;0.05 so we can reject H</a:t>
            </a:r>
            <a:r>
              <a:rPr baseline="-5999"/>
              <a:t>o</a:t>
            </a:r>
            <a:endParaRPr baseline="-5999"/>
          </a:p>
          <a:p>
            <a:pPr marL="212597" indent="-212597" defTabSz="850391">
              <a:spcBef>
                <a:spcPts val="900"/>
              </a:spcBef>
              <a:defRPr sz="2046"/>
            </a:pPr>
          </a:p>
          <a:p>
            <a:pPr marL="212597" indent="-212597" defTabSz="850391">
              <a:spcBef>
                <a:spcPts val="900"/>
              </a:spcBef>
              <a:defRPr sz="2046"/>
            </a:pPr>
            <a:r>
              <a:t>We can conclude that there is a relationship between species and size.</a:t>
            </a:r>
          </a:p>
          <a:p>
            <a:pPr marL="212597" indent="-212597" defTabSz="850391">
              <a:spcBef>
                <a:spcPts val="900"/>
              </a:spcBef>
              <a:defRPr sz="2046"/>
            </a:pPr>
          </a:p>
          <a:p>
            <a:pPr marL="212597" indent="-212597" defTabSz="850391">
              <a:spcBef>
                <a:spcPts val="900"/>
              </a:spcBef>
              <a:defRPr sz="2046"/>
            </a:pPr>
            <a:r>
              <a:t>“There is a significant relationship between species petal lengths (X</a:t>
            </a:r>
            <a:r>
              <a:rPr baseline="31999"/>
              <a:t>2</a:t>
            </a:r>
            <a:r>
              <a:rPr baseline="-5999"/>
              <a:t>(2)</a:t>
            </a:r>
            <a:r>
              <a:t> = 86.0, p &lt;0.001)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5252" y="2923944"/>
            <a:ext cx="5983448" cy="1596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25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5734986" cy="4024125"/>
          </a:xfrm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046"/>
            </a:pPr>
            <a:r>
              <a:t>Fisher’s exact test: Great for small sample sizes!</a:t>
            </a:r>
          </a:p>
          <a:p>
            <a:pPr marL="212597" indent="-212597" defTabSz="850391">
              <a:spcBef>
                <a:spcPts val="900"/>
              </a:spcBef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None/>
              <a:defRPr sz="2046"/>
            </a:pPr>
            <a:r>
              <a:t>&gt;df1 &lt;- data.frame(“smoke_no” = c(7,0),</a:t>
            </a:r>
          </a:p>
          <a:p>
            <a:pPr lvl="5" marL="0" indent="2125979" defTabSz="850391">
              <a:spcBef>
                <a:spcPts val="900"/>
              </a:spcBef>
              <a:buSzTx/>
              <a:buFont typeface="Arial"/>
              <a:buNone/>
              <a:defRPr sz="2046"/>
            </a:pPr>
            <a:r>
              <a:t>(“smoke_yes” = c(2,5),</a:t>
            </a:r>
          </a:p>
          <a:p>
            <a:pPr lvl="5" marL="0" indent="2125979" defTabSz="850391">
              <a:spcBef>
                <a:spcPts val="900"/>
              </a:spcBef>
              <a:buSzTx/>
              <a:buFont typeface="Arial"/>
              <a:buNone/>
              <a:defRPr sz="2046"/>
            </a:pPr>
            <a:r>
              <a:t>row.names = “athlete”, “non-athlete”),</a:t>
            </a:r>
          </a:p>
          <a:p>
            <a:pPr lvl="5" marL="0" indent="2125979" defTabSz="850391">
              <a:spcBef>
                <a:spcPts val="900"/>
              </a:spcBef>
              <a:buSzTx/>
              <a:buFont typeface="Arial"/>
              <a:buNone/>
              <a:defRPr sz="2046"/>
            </a:pPr>
            <a:r>
              <a:t>stringsAsFactors = FALSE) 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&gt;colnames(df1) &lt;- “non_smoker”, “smoker”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&gt;df1</a:t>
            </a:r>
          </a:p>
        </p:txBody>
      </p:sp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9733" y="2866099"/>
            <a:ext cx="5791201" cy="170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atistical analysis: outlier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outliers</a:t>
            </a:r>
          </a:p>
        </p:txBody>
      </p:sp>
      <p:sp>
        <p:nvSpPr>
          <p:cNvPr id="158" name="Interpreting box plots:…"/>
          <p:cNvSpPr txBox="1"/>
          <p:nvPr>
            <p:ph type="body" sz="quarter" idx="1"/>
          </p:nvPr>
        </p:nvSpPr>
        <p:spPr>
          <a:xfrm>
            <a:off x="685799" y="2194559"/>
            <a:ext cx="3933408" cy="4024126"/>
          </a:xfrm>
          <a:prstGeom prst="rect">
            <a:avLst/>
          </a:prstGeom>
        </p:spPr>
        <p:txBody>
          <a:bodyPr/>
          <a:lstStyle/>
          <a:p>
            <a:pPr/>
            <a:r>
              <a:t>Interpreting box plots:</a:t>
            </a:r>
          </a:p>
          <a:p>
            <a:pPr/>
            <a:r>
              <a:t>Compared to the normal distribution</a:t>
            </a:r>
          </a:p>
          <a:p>
            <a:pPr/>
            <a:r>
              <a:t>~95% of the data should be within the whiskers</a:t>
            </a:r>
          </a:p>
          <a:p>
            <a:pPr/>
            <a:r>
              <a:t>Anything outside the whiskers is likely an outlier.</a:t>
            </a:r>
          </a:p>
        </p:txBody>
      </p:sp>
      <p:pic>
        <p:nvPicPr>
          <p:cNvPr id="15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2448" y="1947433"/>
            <a:ext cx="6644656" cy="4771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29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5734986" cy="40241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Chi-square test fails!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&gt;chisq.test(df1)</a:t>
            </a:r>
          </a:p>
          <a:p>
            <a:pPr marL="0" indent="0">
              <a:buSzTx/>
              <a:buFontTx/>
              <a:buNone/>
            </a:pPr>
          </a:p>
          <a:p>
            <a:pPr marL="0" indent="0">
              <a:buSzTx/>
              <a:buFontTx/>
              <a:buNone/>
            </a:pPr>
            <a:r>
              <a:t>Why? The sample</a:t>
            </a:r>
          </a:p>
          <a:p>
            <a:pPr marL="0" indent="0">
              <a:buSzTx/>
              <a:buFontTx/>
              <a:buNone/>
            </a:pPr>
            <a:r>
              <a:t>Size was too small!</a:t>
            </a:r>
          </a:p>
        </p:txBody>
      </p:sp>
      <p:pic>
        <p:nvPicPr>
          <p:cNvPr id="23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203" y="2584168"/>
            <a:ext cx="8775997" cy="3244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atistical Analysis: post-Hoc tests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Contingency Tests</a:t>
            </a:r>
          </a:p>
        </p:txBody>
      </p:sp>
      <p:sp>
        <p:nvSpPr>
          <p:cNvPr id="233" name="Reporting: only report the results if the main effects of the model (the ANOVA) were significant!…"/>
          <p:cNvSpPr txBox="1"/>
          <p:nvPr>
            <p:ph type="body" sz="half" idx="1"/>
          </p:nvPr>
        </p:nvSpPr>
        <p:spPr>
          <a:xfrm>
            <a:off x="110066" y="2194559"/>
            <a:ext cx="5734986" cy="4024125"/>
          </a:xfrm>
          <a:prstGeom prst="rect">
            <a:avLst/>
          </a:prstGeom>
        </p:spPr>
        <p:txBody>
          <a:bodyPr/>
          <a:lstStyle/>
          <a:p>
            <a:pPr marL="212597" indent="-212597" defTabSz="850391">
              <a:spcBef>
                <a:spcPts val="900"/>
              </a:spcBef>
              <a:defRPr sz="2046"/>
            </a:pPr>
            <a:r>
              <a:t>Use Fisher’s Exact Test</a:t>
            </a:r>
          </a:p>
          <a:p>
            <a:pPr marL="212597" indent="-212597" defTabSz="850391">
              <a:spcBef>
                <a:spcPts val="900"/>
              </a:spcBef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&gt;test &lt;- fisher.test(df1)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&gt;test 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Reject Ho (no association between being an athlete and smoking) and conclude that: </a:t>
            </a:r>
          </a:p>
          <a:p>
            <a:pPr marL="0" indent="0" defTabSz="850391">
              <a:spcBef>
                <a:spcPts val="900"/>
              </a:spcBef>
              <a:buSzTx/>
              <a:buFontTx/>
              <a:buNone/>
              <a:defRPr sz="2046"/>
            </a:pPr>
            <a:r>
              <a:t> “There is a statistical association between being an athlete and whether or not you smoke (Fisher’s Exact Test, p&lt;0.03)”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6934" y="3100530"/>
            <a:ext cx="6059500" cy="2849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162" name="Text Placeholder 2"/>
          <p:cNvSpPr txBox="1"/>
          <p:nvPr>
            <p:ph type="body" sz="half" idx="1"/>
          </p:nvPr>
        </p:nvSpPr>
        <p:spPr>
          <a:xfrm>
            <a:off x="685798" y="2194559"/>
            <a:ext cx="4380074" cy="4024126"/>
          </a:xfrm>
          <a:prstGeom prst="rect">
            <a:avLst/>
          </a:prstGeom>
        </p:spPr>
        <p:txBody>
          <a:bodyPr/>
          <a:lstStyle/>
          <a:p>
            <a:pPr/>
            <a:r>
              <a:t>Are two groups different?</a:t>
            </a:r>
          </a:p>
          <a:p>
            <a:pPr/>
            <a:r>
              <a:t>Get Data:</a:t>
            </a:r>
          </a:p>
          <a:p>
            <a:pPr marL="0" indent="0">
              <a:buSzTx/>
              <a:buFontTx/>
              <a:buNone/>
              <a:defRPr sz="2600"/>
            </a:pPr>
            <a:r>
              <a:t>&gt;PL &lt;- iris$Petal.Length</a:t>
            </a:r>
          </a:p>
          <a:p>
            <a:pPr marL="0" indent="0">
              <a:buSzTx/>
              <a:buFontTx/>
              <a:buNone/>
              <a:defRPr sz="2600"/>
            </a:pPr>
            <a:r>
              <a:t>&gt;species &lt;- iris$Species</a:t>
            </a:r>
          </a:p>
          <a:p>
            <a:pPr marL="0" indent="0">
              <a:buSzTx/>
              <a:buFontTx/>
              <a:buNone/>
              <a:defRPr sz="2600"/>
            </a:pPr>
          </a:p>
          <a:p>
            <a:pPr marL="0" indent="0">
              <a:buSzTx/>
              <a:buFontTx/>
              <a:buNone/>
              <a:defRPr sz="2600"/>
            </a:pPr>
            <a:r>
              <a:t>Plot the data:</a:t>
            </a:r>
          </a:p>
          <a:p>
            <a:pPr marL="0" indent="0">
              <a:buSzTx/>
              <a:buFontTx/>
              <a:buNone/>
            </a:pPr>
            <a:r>
              <a:t>&gt;boxplot(PL ~ species)</a:t>
            </a:r>
          </a:p>
        </p:txBody>
      </p:sp>
      <p:pic>
        <p:nvPicPr>
          <p:cNvPr id="16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760" y="2097669"/>
            <a:ext cx="7046238" cy="4217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166" name="Text Placeholder 2"/>
          <p:cNvSpPr txBox="1"/>
          <p:nvPr>
            <p:ph type="body" sz="half" idx="1"/>
          </p:nvPr>
        </p:nvSpPr>
        <p:spPr>
          <a:xfrm>
            <a:off x="685798" y="2194559"/>
            <a:ext cx="4380074" cy="4024125"/>
          </a:xfrm>
          <a:prstGeom prst="rect">
            <a:avLst/>
          </a:prstGeom>
        </p:spPr>
        <p:txBody>
          <a:bodyPr/>
          <a:lstStyle/>
          <a:p>
            <a:pPr marL="116586" indent="-116586" defTabSz="466344">
              <a:spcBef>
                <a:spcPts val="500"/>
              </a:spcBef>
              <a:defRPr sz="2040"/>
            </a:pPr>
            <a:r>
              <a:t>Are the petal lengths of versicolor and virginica different?</a:t>
            </a:r>
          </a:p>
          <a:p>
            <a:pPr marL="116586" indent="-116586" defTabSz="466344">
              <a:spcBef>
                <a:spcPts val="500"/>
              </a:spcBef>
              <a:defRPr sz="2040"/>
            </a:pPr>
            <a:r>
              <a:t>Null Hypothesis (Ho): No, they are not, they are the same.</a:t>
            </a:r>
          </a:p>
          <a:p>
            <a:pPr marL="116586" indent="-116586" defTabSz="466344">
              <a:spcBef>
                <a:spcPts val="500"/>
              </a:spcBef>
              <a:defRPr sz="2040"/>
            </a:pPr>
            <a:r>
              <a:t>Get the PW data for the two species:</a:t>
            </a:r>
          </a:p>
          <a:p>
            <a:pPr marL="0" indent="0" defTabSz="433699">
              <a:spcBef>
                <a:spcPts val="400"/>
              </a:spcBef>
              <a:buSzTx/>
              <a:buNone/>
              <a:defRPr sz="2040"/>
            </a:pPr>
          </a:p>
          <a:p>
            <a:pPr marL="0" indent="0" defTabSz="433699">
              <a:spcBef>
                <a:spcPts val="400"/>
              </a:spcBef>
              <a:buSzTx/>
              <a:buNone/>
              <a:defRPr sz="2040"/>
            </a:pPr>
          </a:p>
          <a:p>
            <a:pPr marL="0" indent="0" defTabSz="433699">
              <a:spcBef>
                <a:spcPts val="400"/>
              </a:spcBef>
              <a:buSzTx/>
              <a:buNone/>
              <a:defRPr sz="2040"/>
            </a:pPr>
            <a:r>
              <a:t>&gt;PL1 &lt;- PL[50:100] # versicolor</a:t>
            </a:r>
          </a:p>
          <a:p>
            <a:pPr marL="0" indent="0" defTabSz="433699">
              <a:spcBef>
                <a:spcPts val="400"/>
              </a:spcBef>
              <a:buSzTx/>
              <a:buNone/>
              <a:defRPr sz="2040"/>
            </a:pPr>
            <a:r>
              <a:t>&gt;PL2 &lt;- PL[101-150] # veronica</a:t>
            </a:r>
          </a:p>
          <a:p>
            <a:pPr marL="0" indent="0" defTabSz="466344">
              <a:spcBef>
                <a:spcPts val="500"/>
              </a:spcBef>
              <a:buSzTx/>
              <a:buFontTx/>
              <a:buNone/>
              <a:defRPr sz="1326"/>
            </a:pPr>
          </a:p>
        </p:txBody>
      </p:sp>
      <p:pic>
        <p:nvPicPr>
          <p:cNvPr id="16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16760" y="2097669"/>
            <a:ext cx="7046238" cy="4217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170" name="Text Placeholder 2"/>
          <p:cNvSpPr txBox="1"/>
          <p:nvPr>
            <p:ph type="body" sz="half" idx="1"/>
          </p:nvPr>
        </p:nvSpPr>
        <p:spPr>
          <a:xfrm>
            <a:off x="632465" y="2295083"/>
            <a:ext cx="4380073" cy="4024126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&gt;t.test(PL1, PL2) # 2 sampled t-test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</a:p>
        </p:txBody>
      </p:sp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40" y="2709364"/>
            <a:ext cx="6952510" cy="319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174" name="Text Placeholder 2"/>
          <p:cNvSpPr txBox="1"/>
          <p:nvPr>
            <p:ph type="body" sz="half" idx="1"/>
          </p:nvPr>
        </p:nvSpPr>
        <p:spPr>
          <a:xfrm>
            <a:off x="685798" y="2194559"/>
            <a:ext cx="4380074" cy="4024125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&gt;PL1 &lt;- PL[50:100] # versicolor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&gt;PL2 &lt;- PL[101-150] # veronica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&gt;t.test(PL1, PL2) # 2 sampled t-test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P-value &lt; 0.05: reject the null hypothesis; 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conclude that these groups are significantly different.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T-value is the test statistic</a:t>
            </a:r>
          </a:p>
          <a:p>
            <a:pPr marL="0" indent="0" defTabSz="850391">
              <a:spcBef>
                <a:spcPts val="900"/>
              </a:spcBef>
              <a:buSzTx/>
              <a:buNone/>
              <a:defRPr sz="2000"/>
            </a:pPr>
            <a:r>
              <a:t>df is the degrees of freedom (estimates sample size)</a:t>
            </a:r>
          </a:p>
        </p:txBody>
      </p:sp>
      <p:pic>
        <p:nvPicPr>
          <p:cNvPr id="17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40" y="2709364"/>
            <a:ext cx="6952510" cy="319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Statistical Analysis: T-Test</a:t>
            </a:r>
          </a:p>
        </p:txBody>
      </p:sp>
      <p:sp>
        <p:nvSpPr>
          <p:cNvPr id="178" name="Text Placeholder 2"/>
          <p:cNvSpPr txBox="1"/>
          <p:nvPr>
            <p:ph type="body" sz="half" idx="1"/>
          </p:nvPr>
        </p:nvSpPr>
        <p:spPr>
          <a:xfrm>
            <a:off x="685798" y="2194559"/>
            <a:ext cx="4380074" cy="40241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Reporting on the test: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“Petal lengths for </a:t>
            </a:r>
            <a:r>
              <a:rPr i="1"/>
              <a:t>Iris virginica</a:t>
            </a:r>
            <a:r>
              <a:t> were significantly greater than petal lengths of </a:t>
            </a:r>
            <a:r>
              <a:rPr i="1"/>
              <a:t>Iris versicolor</a:t>
            </a:r>
            <a:r>
              <a:t> (t</a:t>
            </a:r>
            <a:r>
              <a:rPr baseline="-5999"/>
              <a:t>(95.6)</a:t>
            </a:r>
            <a:r>
              <a:t>=-12.6, p&lt;0.001)”</a:t>
            </a:r>
          </a:p>
        </p:txBody>
      </p:sp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440" y="2709364"/>
            <a:ext cx="6952510" cy="3195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atistical analysis: ANOVA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182" name="ANOVA (Analysis of Variance) allows for testing differences across multiple groups…"/>
          <p:cNvSpPr txBox="1"/>
          <p:nvPr>
            <p:ph type="body" sz="half" idx="1"/>
          </p:nvPr>
        </p:nvSpPr>
        <p:spPr>
          <a:xfrm>
            <a:off x="685800" y="2194559"/>
            <a:ext cx="5334000" cy="4024126"/>
          </a:xfrm>
          <a:prstGeom prst="rect">
            <a:avLst/>
          </a:prstGeom>
        </p:spPr>
        <p:txBody>
          <a:bodyPr/>
          <a:lstStyle/>
          <a:p>
            <a:pPr/>
            <a:r>
              <a:t>ANOVA (Analysis of Variance) allows for testing differences across multiple groups</a:t>
            </a:r>
          </a:p>
          <a:p>
            <a:pPr/>
          </a:p>
          <a:p>
            <a:pPr marL="0" indent="0">
              <a:buSzTx/>
              <a:buNone/>
            </a:pPr>
            <a:r>
              <a:t>&gt;SW &lt;- iris$Sepal.Width</a:t>
            </a:r>
          </a:p>
          <a:p>
            <a:pPr marL="0" indent="0">
              <a:buSzTx/>
              <a:buNone/>
            </a:pPr>
            <a:r>
              <a:t>&gt;boxplot(SW ~ SP)</a:t>
            </a:r>
          </a:p>
        </p:txBody>
      </p:sp>
      <p:pic>
        <p:nvPicPr>
          <p:cNvPr id="18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0321" y="2788260"/>
            <a:ext cx="5604963" cy="3341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tatistical analysis: ANOVA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pPr/>
            <a:r>
              <a:t>Statistical analysis: ANOVA</a:t>
            </a:r>
          </a:p>
        </p:txBody>
      </p:sp>
      <p:sp>
        <p:nvSpPr>
          <p:cNvPr id="186" name="ANOVA (Analysis of Variance) allows for testing differences across multiple groups…"/>
          <p:cNvSpPr txBox="1"/>
          <p:nvPr>
            <p:ph type="body" sz="half" idx="1"/>
          </p:nvPr>
        </p:nvSpPr>
        <p:spPr>
          <a:xfrm>
            <a:off x="685800" y="2194559"/>
            <a:ext cx="5334000" cy="4024126"/>
          </a:xfrm>
          <a:prstGeom prst="rect">
            <a:avLst/>
          </a:prstGeom>
        </p:spPr>
        <p:txBody>
          <a:bodyPr/>
          <a:lstStyle/>
          <a:p>
            <a:pPr/>
            <a:r>
              <a:t>ANOVA (Analysis of Variance) allows for testing differences across multiple groups</a:t>
            </a:r>
          </a:p>
          <a:p>
            <a:pPr marL="0" indent="0">
              <a:buSzTx/>
              <a:buNone/>
            </a:pPr>
            <a:r>
              <a:t>&gt;summary(aov(SW ~ SP))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666" y="4070720"/>
            <a:ext cx="8026887" cy="1608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Vapor Trail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