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A341D0A3-0084-AE40-8509-9AAC7CABB99E}">
          <p14:sldIdLst>
            <p14:sldId id="256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5"/>
  </p:normalViewPr>
  <p:slideViewPr>
    <p:cSldViewPr snapToGrid="0">
      <p:cViewPr varScale="1">
        <p:scale>
          <a:sx n="91" d="100"/>
          <a:sy n="91" d="100"/>
        </p:scale>
        <p:origin x="20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632201"/>
            <a:ext cx="9448800" cy="68580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5495" y="1491509"/>
            <a:ext cx="244906" cy="2438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1024467" y="753532"/>
            <a:ext cx="10151534" cy="2604498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3864" y="3365555"/>
            <a:ext cx="9592738" cy="444445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  <a:lvl2pPr algn="l">
              <a:defRPr sz="1400"/>
            </a:lvl2pPr>
            <a:lvl3pPr algn="l">
              <a:defRPr sz="1400"/>
            </a:lvl3pPr>
            <a:lvl4pPr algn="l">
              <a:defRPr sz="1400"/>
            </a:lvl4pPr>
            <a:lvl5pPr algn="l"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24466" y="3959862"/>
            <a:ext cx="10151535" cy="679873"/>
          </a:xfrm>
          <a:prstGeom prst="rect">
            <a:avLst/>
          </a:prstGeom>
        </p:spPr>
        <p:txBody>
          <a:bodyPr anchor="ctr"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25" name="TextBox 8"/>
          <p:cNvSpPr txBox="1"/>
          <p:nvPr/>
        </p:nvSpPr>
        <p:spPr>
          <a:xfrm>
            <a:off x="521969" y="557818"/>
            <a:ext cx="518162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r>
              <a:t>“</a:t>
            </a:r>
          </a:p>
        </p:txBody>
      </p:sp>
      <p:sp>
        <p:nvSpPr>
          <p:cNvPr id="126" name="TextBox 9"/>
          <p:cNvSpPr txBox="1"/>
          <p:nvPr/>
        </p:nvSpPr>
        <p:spPr>
          <a:xfrm>
            <a:off x="11029949" y="2325658"/>
            <a:ext cx="518163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r>
              <a:t>”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7" cy="251183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4467" y="3648314"/>
            <a:ext cx="10144654" cy="999887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2202078"/>
            <a:ext cx="3456433" cy="617322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  <a:lvl2pPr algn="l">
              <a:defRPr sz="2400"/>
            </a:lvl2pPr>
            <a:lvl3pPr algn="l">
              <a:defRPr sz="2400"/>
            </a:lvl3pPr>
            <a:lvl4pPr algn="l">
              <a:defRPr sz="2400"/>
            </a:lvl4pPr>
            <a:lvl5pPr algn="l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5798" y="2904563"/>
            <a:ext cx="3456435" cy="3314133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47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368798" y="2201333"/>
            <a:ext cx="3456435" cy="626536"/>
          </a:xfrm>
          <a:prstGeom prst="rect">
            <a:avLst/>
          </a:prstGeom>
        </p:spPr>
        <p:txBody>
          <a:bodyPr anchor="b"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366857" y="2904065"/>
            <a:ext cx="3456433" cy="3314618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49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8051799" y="2192864"/>
            <a:ext cx="3456435" cy="626536"/>
          </a:xfrm>
          <a:prstGeom prst="rect">
            <a:avLst/>
          </a:prstGeom>
        </p:spPr>
        <p:txBody>
          <a:bodyPr anchor="b"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8051799" y="2904563"/>
            <a:ext cx="3456434" cy="3314133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8616" y="4191000"/>
            <a:ext cx="3451585" cy="682766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  <a:lvl2pPr algn="l">
              <a:defRPr sz="2400"/>
            </a:lvl2pPr>
            <a:lvl3pPr algn="l">
              <a:defRPr sz="2400"/>
            </a:lvl3pPr>
            <a:lvl4pPr algn="l">
              <a:defRPr sz="2400"/>
            </a:lvl4pPr>
            <a:lvl5pPr algn="l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8617" y="2362200"/>
            <a:ext cx="3451583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88618" y="4873764"/>
            <a:ext cx="3451582" cy="1344923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63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374262" y="4190998"/>
            <a:ext cx="3448935" cy="682768"/>
          </a:xfrm>
          <a:prstGeom prst="rect">
            <a:avLst/>
          </a:prstGeom>
        </p:spPr>
        <p:txBody>
          <a:bodyPr anchor="b"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6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374262" y="2362200"/>
            <a:ext cx="3448938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374262" y="4873761"/>
            <a:ext cx="3448937" cy="1344923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6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049731" y="4190998"/>
            <a:ext cx="3456469" cy="682768"/>
          </a:xfrm>
          <a:prstGeom prst="rect">
            <a:avLst/>
          </a:prstGeom>
        </p:spPr>
        <p:txBody>
          <a:bodyPr anchor="b"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049855" y="2362200"/>
            <a:ext cx="3447880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049731" y="4873761"/>
            <a:ext cx="3452446" cy="1344923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 marL="228600" indent="-228600" algn="l">
              <a:buSzPct val="100000"/>
              <a:buFont typeface="Arial"/>
              <a:buChar char="•"/>
            </a:lvl1pPr>
            <a:lvl2pPr marL="708659" indent="-251459" algn="l">
              <a:buSzPct val="100000"/>
              <a:buFont typeface="Arial"/>
              <a:buChar char="•"/>
            </a:lvl2pPr>
            <a:lvl3pPr marL="1193800" indent="-279400" algn="l">
              <a:buSzPct val="100000"/>
              <a:buFont typeface="Arial"/>
              <a:buChar char="•"/>
            </a:lvl3pPr>
            <a:lvl4pPr marL="1685925" indent="-314325" algn="l">
              <a:buSzPct val="100000"/>
              <a:buFont typeface="Arial"/>
              <a:buChar char="•"/>
            </a:lvl4pPr>
            <a:lvl5pPr marL="2143125" indent="-314325" algn="l">
              <a:buSzPct val="100000"/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  <a:lvl2pPr algn="l">
              <a:defRPr sz="2800"/>
            </a:lvl2pPr>
            <a:lvl3pPr algn="l">
              <a:defRPr sz="2800"/>
            </a:lvl3pPr>
            <a:lvl4pPr algn="l">
              <a:defRPr sz="2800"/>
            </a:lvl4pPr>
            <a:lvl5pPr algn="l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>
            <a:lvl1pPr marL="228600" indent="-228600" algn="l">
              <a:buSzPct val="100000"/>
              <a:buFont typeface="Arial"/>
              <a:buChar char="•"/>
            </a:lvl1pPr>
            <a:lvl2pPr marL="708659" indent="-251459" algn="l">
              <a:buSzPct val="100000"/>
              <a:buFont typeface="Arial"/>
              <a:buChar char="•"/>
            </a:lvl2pPr>
            <a:lvl3pPr marL="1193800" indent="-279400" algn="l">
              <a:buSzPct val="100000"/>
              <a:buFont typeface="Arial"/>
              <a:buChar char="•"/>
            </a:lvl3pPr>
            <a:lvl4pPr marL="1685925" indent="-314325" algn="l">
              <a:buSzPct val="100000"/>
              <a:buFont typeface="Arial"/>
              <a:buChar char="•"/>
            </a:lvl4pPr>
            <a:lvl5pPr marL="2143125" indent="-314325" algn="l">
              <a:buSzPct val="100000"/>
              <a:buFont typeface="Arial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5800" y="3124198"/>
            <a:ext cx="4114800" cy="3094488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Font typeface="Arial"/>
              <a:buChar char="•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7861237" y="751241"/>
            <a:ext cx="3644964" cy="54674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685776" y="4697360"/>
            <a:ext cx="10822035" cy="819357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4" name="Picture Placeholder 2"/>
          <p:cNvSpPr>
            <a:spLocks noGrp="1"/>
          </p:cNvSpPr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5800" y="5516714"/>
            <a:ext cx="10820400" cy="701971"/>
          </a:xfrm>
          <a:prstGeom prst="rect">
            <a:avLst/>
          </a:prstGeom>
        </p:spPr>
        <p:txBody>
          <a:bodyPr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4467" y="3649133"/>
            <a:ext cx="10130516" cy="999069"/>
          </a:xfrm>
          <a:prstGeom prst="rect">
            <a:avLst/>
          </a:prstGeom>
        </p:spPr>
        <p:txBody>
          <a:bodyPr anchor="ctr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61295" y="441643"/>
            <a:ext cx="244906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0325" marR="0" indent="-314325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57525" marR="0" indent="-314325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14725" marR="0" indent="-314325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71925" marR="0" indent="-314325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ctrTitle"/>
          </p:nvPr>
        </p:nvSpPr>
        <p:spPr>
          <a:xfrm>
            <a:off x="609601" y="1803405"/>
            <a:ext cx="11056882" cy="182509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Intro to Statistics </a:t>
            </a:r>
            <a:r>
              <a:rPr dirty="0"/>
              <a:t>in R </a:t>
            </a:r>
          </a:p>
          <a:p>
            <a:pPr defTabSz="457200">
              <a:lnSpc>
                <a:spcPct val="100000"/>
              </a:lnSpc>
              <a:defRPr sz="410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(AGAIN, BUT DIFFERENT)</a:t>
            </a:r>
          </a:p>
        </p:txBody>
      </p:sp>
      <p:sp>
        <p:nvSpPr>
          <p:cNvPr id="17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371600" y="3632201"/>
            <a:ext cx="9448800" cy="685802"/>
          </a:xfrm>
          <a:prstGeom prst="rect">
            <a:avLst/>
          </a:prstGeom>
        </p:spPr>
        <p:txBody>
          <a:bodyPr/>
          <a:lstStyle>
            <a:lvl1pPr defTabSz="850391">
              <a:lnSpc>
                <a:spcPct val="81000"/>
              </a:lnSpc>
              <a:spcBef>
                <a:spcPts val="900"/>
              </a:spcBef>
              <a:defRPr sz="1600"/>
            </a:lvl1pPr>
          </a:lstStyle>
          <a:p>
            <a:r>
              <a:rPr dirty="0"/>
              <a:t>Presented by Dr. Rob Baker</a:t>
            </a:r>
            <a:r>
              <a:rPr lang="en-US" dirty="0"/>
              <a:t> and Dr. Clay Carper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C08-7136-A492-5B1F-BC0C8EA4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86" y="764373"/>
            <a:ext cx="9183414" cy="1293028"/>
          </a:xfrm>
        </p:spPr>
        <p:txBody>
          <a:bodyPr/>
          <a:lstStyle/>
          <a:p>
            <a:r>
              <a:rPr lang="en-US" dirty="0"/>
              <a:t>Preliminary Content: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1F8C-EF7C-018B-F528-5383879F68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en-US" dirty="0"/>
              <a:t>Probability overview:</a:t>
            </a:r>
          </a:p>
          <a:p>
            <a:pPr lvl="1"/>
            <a:r>
              <a:rPr lang="en-US" dirty="0"/>
              <a:t>A measure of likelihood that a specific event will occur</a:t>
            </a:r>
          </a:p>
          <a:p>
            <a:pPr lvl="1"/>
            <a:r>
              <a:rPr lang="en-US" dirty="0"/>
              <a:t>Likelihood range from 0 to 1</a:t>
            </a:r>
          </a:p>
          <a:p>
            <a:pPr lvl="2"/>
            <a:r>
              <a:rPr lang="en-US" dirty="0"/>
              <a:t>0 is an event that cannot occur</a:t>
            </a:r>
          </a:p>
          <a:p>
            <a:pPr lvl="2"/>
            <a:r>
              <a:rPr lang="en-US" dirty="0"/>
              <a:t>1 is an event that will certainly occur</a:t>
            </a:r>
          </a:p>
        </p:txBody>
      </p:sp>
    </p:spTree>
    <p:extLst>
      <p:ext uri="{BB962C8B-B14F-4D97-AF65-F5344CB8AC3E}">
        <p14:creationId xmlns:p14="http://schemas.microsoft.com/office/powerpoint/2010/main" val="39515615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28C-66B8-0FFC-BF53-ADAD5E50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69" y="764373"/>
            <a:ext cx="10928131" cy="1293028"/>
          </a:xfrm>
        </p:spPr>
        <p:txBody>
          <a:bodyPr>
            <a:normAutofit/>
          </a:bodyPr>
          <a:lstStyle/>
          <a:p>
            <a:r>
              <a:rPr lang="en-US" sz="3600" dirty="0"/>
              <a:t>Preliminary Content: Probability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70E7-DED3-B06F-2BBC-011C76786D1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en-US" dirty="0"/>
              <a:t>Probability formalities:</a:t>
            </a:r>
          </a:p>
          <a:p>
            <a:pPr lvl="1"/>
            <a:r>
              <a:rPr lang="en-US" dirty="0"/>
              <a:t>All values must add to 1</a:t>
            </a:r>
          </a:p>
          <a:p>
            <a:pPr lvl="2"/>
            <a:r>
              <a:rPr lang="en-US" dirty="0"/>
              <a:t>Think: ”Accounting for all possible outcomes”</a:t>
            </a:r>
          </a:p>
          <a:p>
            <a:pPr lvl="1"/>
            <a:r>
              <a:rPr lang="en-US" dirty="0"/>
              <a:t>Compound events must be considered carefully</a:t>
            </a:r>
          </a:p>
          <a:p>
            <a:pPr lvl="2"/>
            <a:r>
              <a:rPr lang="en-US" dirty="0"/>
              <a:t>Often, over counting becomes an issue</a:t>
            </a:r>
          </a:p>
          <a:p>
            <a:pPr lvl="1"/>
            <a:r>
              <a:rPr lang="en-US" dirty="0"/>
              <a:t>Should probabilistic analysis be required, random variables should be studied</a:t>
            </a:r>
          </a:p>
          <a:p>
            <a:pPr lvl="2"/>
            <a:r>
              <a:rPr lang="en-US" dirty="0"/>
              <a:t>Often, this is overkill when discussing non-Bayesian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7394188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8C3-B09E-709C-3B05-BF2AEF9E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166" y="764373"/>
            <a:ext cx="9814034" cy="1293028"/>
          </a:xfrm>
        </p:spPr>
        <p:txBody>
          <a:bodyPr>
            <a:normAutofit/>
          </a:bodyPr>
          <a:lstStyle/>
          <a:p>
            <a:r>
              <a:rPr lang="en-US" sz="3600" dirty="0"/>
              <a:t>Preliminary Content: Probability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D9EE-E75D-D1D1-E29D-9D88437421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10820400" cy="4024125"/>
          </a:xfrm>
        </p:spPr>
        <p:txBody>
          <a:bodyPr/>
          <a:lstStyle/>
          <a:p>
            <a:r>
              <a:rPr lang="en-US" dirty="0"/>
              <a:t>Brief R-example:</a:t>
            </a:r>
          </a:p>
          <a:p>
            <a:pPr lvl="1"/>
            <a:r>
              <a:rPr lang="en-US" dirty="0"/>
              <a:t>Let’s look at the possible outcomes when rolling two six-sided dice and summing the result</a:t>
            </a:r>
          </a:p>
        </p:txBody>
      </p:sp>
    </p:spTree>
    <p:extLst>
      <p:ext uri="{BB962C8B-B14F-4D97-AF65-F5344CB8AC3E}">
        <p14:creationId xmlns:p14="http://schemas.microsoft.com/office/powerpoint/2010/main" val="30279095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D992-0059-32F3-D5C3-8D81CF3D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Content: p-values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9805B-BD5E-D302-688D-B209254257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11506200" cy="4024125"/>
          </a:xfrm>
        </p:spPr>
        <p:txBody>
          <a:bodyPr/>
          <a:lstStyle/>
          <a:p>
            <a:r>
              <a:rPr lang="en-US" dirty="0"/>
              <a:t>What is a p-value?</a:t>
            </a:r>
          </a:p>
          <a:p>
            <a:pPr lvl="1"/>
            <a:r>
              <a:rPr lang="en-US" dirty="0"/>
              <a:t>A measure of significance relating to the observed results</a:t>
            </a:r>
          </a:p>
          <a:p>
            <a:pPr lvl="1"/>
            <a:r>
              <a:rPr lang="en-US" dirty="0"/>
              <a:t>Critical component of hypothesis testing</a:t>
            </a:r>
          </a:p>
          <a:p>
            <a:pPr lvl="1"/>
            <a:r>
              <a:rPr lang="en-US" dirty="0"/>
              <a:t>Probability of obtaining a test statistic at least as extreme as the observed outcome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03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C050-C7C9-0ECF-1093-D9469496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359" y="764373"/>
            <a:ext cx="9109841" cy="1293028"/>
          </a:xfrm>
        </p:spPr>
        <p:txBody>
          <a:bodyPr>
            <a:normAutofit/>
          </a:bodyPr>
          <a:lstStyle/>
          <a:p>
            <a:r>
              <a:rPr lang="en-US" sz="3600" dirty="0"/>
              <a:t>Preliminary Content: p-values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0E76-10B3-E81E-BF92-D17D0C3056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11317014" cy="4024125"/>
          </a:xfrm>
        </p:spPr>
        <p:txBody>
          <a:bodyPr/>
          <a:lstStyle/>
          <a:p>
            <a:r>
              <a:rPr lang="en-US" dirty="0"/>
              <a:t>Null hypothesis is assumed true</a:t>
            </a:r>
          </a:p>
          <a:p>
            <a:pPr lvl="1"/>
            <a:r>
              <a:rPr lang="en-US" dirty="0"/>
              <a:t>Think: “statement of no effect, no difference”</a:t>
            </a:r>
          </a:p>
          <a:p>
            <a:r>
              <a:rPr lang="en-US" dirty="0"/>
              <a:t>Typically, two probabilistic outcomes:</a:t>
            </a:r>
          </a:p>
          <a:p>
            <a:pPr lvl="1"/>
            <a:r>
              <a:rPr lang="en-US" dirty="0"/>
              <a:t>Small p-value (usually &lt;= 0.05)</a:t>
            </a:r>
          </a:p>
          <a:p>
            <a:pPr lvl="2"/>
            <a:r>
              <a:rPr lang="en-US" dirty="0"/>
              <a:t>Suggests there is strong evidence against the null hypothesis (reject the null hypothesis)</a:t>
            </a:r>
          </a:p>
          <a:p>
            <a:pPr lvl="1"/>
            <a:r>
              <a:rPr lang="en-US" dirty="0"/>
              <a:t>Large p-value (usually &gt; 0.05)</a:t>
            </a:r>
          </a:p>
          <a:p>
            <a:pPr lvl="2"/>
            <a:r>
              <a:rPr lang="en-US" dirty="0"/>
              <a:t>Weak evidence against the null hypothesis (fail to reject the null hypothesis)</a:t>
            </a:r>
          </a:p>
        </p:txBody>
      </p:sp>
    </p:spTree>
    <p:extLst>
      <p:ext uri="{BB962C8B-B14F-4D97-AF65-F5344CB8AC3E}">
        <p14:creationId xmlns:p14="http://schemas.microsoft.com/office/powerpoint/2010/main" val="347211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628-D417-AC41-F419-EF0061C2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Primer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C5FD-EFEE-4D0F-15E6-A2785DC218D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6850117" cy="4024125"/>
          </a:xfrm>
        </p:spPr>
        <p:txBody>
          <a:bodyPr/>
          <a:lstStyle/>
          <a:p>
            <a:r>
              <a:rPr lang="en-US" dirty="0"/>
              <a:t>The classic “bell curve” data distribution</a:t>
            </a:r>
          </a:p>
          <a:p>
            <a:pPr lvl="1"/>
            <a:r>
              <a:rPr lang="en-US" dirty="0"/>
              <a:t>Think ”majority of the data is near the mean”</a:t>
            </a:r>
          </a:p>
          <a:p>
            <a:r>
              <a:rPr lang="en-US" dirty="0"/>
              <a:t>Captures many natural phenomena</a:t>
            </a:r>
          </a:p>
          <a:p>
            <a:pPr lvl="1"/>
            <a:r>
              <a:rPr lang="en-US" dirty="0"/>
              <a:t>Ex: Heights and wights of people</a:t>
            </a:r>
          </a:p>
          <a:p>
            <a:r>
              <a:rPr lang="en-US" dirty="0"/>
              <a:t>Desirable mathematical properties</a:t>
            </a:r>
          </a:p>
          <a:p>
            <a:pPr lvl="1"/>
            <a:r>
              <a:rPr lang="en-US" dirty="0"/>
              <a:t>Symmetry</a:t>
            </a:r>
          </a:p>
          <a:p>
            <a:pPr lvl="1"/>
            <a:r>
              <a:rPr lang="en-US" dirty="0"/>
              <a:t>Defined based on mean and standard deviation</a:t>
            </a:r>
          </a:p>
          <a:p>
            <a:r>
              <a:rPr lang="en-US" dirty="0"/>
              <a:t>Common assumption in statistical testing</a:t>
            </a:r>
          </a:p>
        </p:txBody>
      </p:sp>
      <p:pic>
        <p:nvPicPr>
          <p:cNvPr id="1026" name="Picture 2" descr="The empirical rule in normal distributions">
            <a:extLst>
              <a:ext uri="{FF2B5EF4-FFF2-40B4-BE49-F238E27FC236}">
                <a16:creationId xmlns:a16="http://schemas.microsoft.com/office/drawing/2014/main" id="{7C4C0B1E-EAB0-5446-DA14-79F85FF7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47" y="2755113"/>
            <a:ext cx="4230877" cy="290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617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430C-5D4C-FD6A-3822-1CBF2C8E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Normal Distribution Primer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287AB-ACCE-CB42-750B-EB708C5F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87054" y="-527508"/>
            <a:ext cx="4817892" cy="965923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0A9E7-A201-8414-9D87-BDBE9895F85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 flipV="1">
            <a:off x="11868444" y="6711053"/>
            <a:ext cx="323556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964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53E0-A712-EDDC-CF6A-93AF1125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Normal Distribution Primer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ADD5-0877-C1CE-213C-1149C95BF3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94559"/>
            <a:ext cx="11271738" cy="4024125"/>
          </a:xfrm>
        </p:spPr>
        <p:txBody>
          <a:bodyPr/>
          <a:lstStyle/>
          <a:p>
            <a:r>
              <a:rPr lang="en-US" dirty="0"/>
              <a:t>Brief R-example:</a:t>
            </a:r>
          </a:p>
          <a:p>
            <a:pPr lvl="1"/>
            <a:r>
              <a:rPr lang="en-US" dirty="0"/>
              <a:t>Let’s look at what we can learn about human heights using a </a:t>
            </a:r>
            <a:r>
              <a:rPr lang="en-US"/>
              <a:t>normal 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94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325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Intro to Statistics in R  (AGAIN, BUT DIFFERENT)</vt:lpstr>
      <vt:lpstr>Preliminary Content: Probability</vt:lpstr>
      <vt:lpstr>Preliminary Content: Probability cont.</vt:lpstr>
      <vt:lpstr>Preliminary Content: Probability cont.</vt:lpstr>
      <vt:lpstr>Preliminary Content: p-values</vt:lpstr>
      <vt:lpstr>Preliminary Content: p-values cont.</vt:lpstr>
      <vt:lpstr>Normal Distribution Primer</vt:lpstr>
      <vt:lpstr>Normal Distribution Primer cont.</vt:lpstr>
      <vt:lpstr>Normal Distribution Primer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Clay Emmett Carper</cp:lastModifiedBy>
  <cp:revision>3</cp:revision>
  <dcterms:modified xsi:type="dcterms:W3CDTF">2024-07-16T15:57:20Z</dcterms:modified>
</cp:coreProperties>
</file>