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3CCCB"/>
          </a:solidFill>
        </a:fill>
      </a:tcStyle>
    </a:wholeTbl>
    <a:band2H>
      <a:tcTxStyle b="def" i="def"/>
      <a:tcStyle>
        <a:tcBdr/>
        <a:fill>
          <a:solidFill>
            <a:srgbClr val="F9E7E7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6E8CC"/>
          </a:solidFill>
        </a:fill>
      </a:tcStyle>
    </a:wholeTbl>
    <a:band2H>
      <a:tcTxStyle b="def" i="def"/>
      <a:tcStyle>
        <a:tcBdr/>
        <a:fill>
          <a:solidFill>
            <a:srgbClr val="FBF4E7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EDEF2"/>
          </a:solidFill>
        </a:fill>
      </a:tcStyle>
    </a:wholeTbl>
    <a:band2H>
      <a:tcTxStyle b="def" i="def"/>
      <a:tcStyle>
        <a:tcBdr/>
        <a:fill>
          <a:solidFill>
            <a:srgbClr val="E8EFF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000000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Shape 15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1pPr>
    <a:lvl2pPr indent="2286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2pPr>
    <a:lvl3pPr indent="4572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3pPr>
    <a:lvl4pPr indent="6858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4pPr>
    <a:lvl5pPr indent="9144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5pPr>
    <a:lvl6pPr indent="11430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6pPr>
    <a:lvl7pPr indent="13716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7pPr>
    <a:lvl8pPr indent="16002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8pPr>
    <a:lvl9pPr indent="18288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itle Text"/>
          <p:cNvSpPr txBox="1"/>
          <p:nvPr>
            <p:ph type="title"/>
          </p:nvPr>
        </p:nvSpPr>
        <p:spPr>
          <a:xfrm>
            <a:off x="1371600" y="1803405"/>
            <a:ext cx="9448800" cy="1825097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371600" y="3632201"/>
            <a:ext cx="9448800" cy="68580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10575498" y="1491510"/>
            <a:ext cx="244903" cy="2438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Title Text"/>
          <p:cNvSpPr txBox="1"/>
          <p:nvPr>
            <p:ph type="title"/>
          </p:nvPr>
        </p:nvSpPr>
        <p:spPr>
          <a:xfrm>
            <a:off x="1024467" y="753532"/>
            <a:ext cx="10151534" cy="2604499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100" name="Body Level One…"/>
          <p:cNvSpPr txBox="1"/>
          <p:nvPr>
            <p:ph type="body" sz="quarter" idx="1"/>
          </p:nvPr>
        </p:nvSpPr>
        <p:spPr>
          <a:xfrm>
            <a:off x="1303864" y="3365555"/>
            <a:ext cx="9592738" cy="444446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Text Placeholder 3"/>
          <p:cNvSpPr/>
          <p:nvPr>
            <p:ph type="body" sz="quarter" idx="21"/>
          </p:nvPr>
        </p:nvSpPr>
        <p:spPr>
          <a:xfrm>
            <a:off x="1024466" y="3959862"/>
            <a:ext cx="10151535" cy="679874"/>
          </a:xfrm>
          <a:prstGeom prst="rect">
            <a:avLst/>
          </a:prstGeom>
        </p:spPr>
        <p:txBody>
          <a:bodyPr anchor="ctr"/>
          <a:lstStyle/>
          <a:p>
            <a:pPr algn="r">
              <a:defRPr sz="2200"/>
            </a:pPr>
          </a:p>
        </p:txBody>
      </p:sp>
      <p:sp>
        <p:nvSpPr>
          <p:cNvPr id="102" name="TextBox 8"/>
          <p:cNvSpPr txBox="1"/>
          <p:nvPr/>
        </p:nvSpPr>
        <p:spPr>
          <a:xfrm>
            <a:off x="521969" y="557817"/>
            <a:ext cx="518162" cy="1336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cap="all" sz="8000"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03" name="TextBox 9"/>
          <p:cNvSpPr txBox="1"/>
          <p:nvPr/>
        </p:nvSpPr>
        <p:spPr>
          <a:xfrm>
            <a:off x="11029949" y="2325658"/>
            <a:ext cx="518164" cy="1336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cap="all" sz="8000"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Title Text"/>
          <p:cNvSpPr txBox="1"/>
          <p:nvPr>
            <p:ph type="title"/>
          </p:nvPr>
        </p:nvSpPr>
        <p:spPr>
          <a:xfrm>
            <a:off x="1024495" y="1124701"/>
            <a:ext cx="10146187" cy="25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3" name="Body Level One…"/>
          <p:cNvSpPr txBox="1"/>
          <p:nvPr>
            <p:ph type="body" sz="quarter" idx="1"/>
          </p:nvPr>
        </p:nvSpPr>
        <p:spPr>
          <a:xfrm>
            <a:off x="1024467" y="3648314"/>
            <a:ext cx="10144654" cy="99988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Text"/>
          <p:cNvSpPr txBox="1"/>
          <p:nvPr>
            <p:ph type="title"/>
          </p:nvPr>
        </p:nvSpPr>
        <p:spPr>
          <a:xfrm>
            <a:off x="2895600" y="761998"/>
            <a:ext cx="8610600" cy="1303869"/>
          </a:xfrm>
          <a:prstGeom prst="rect">
            <a:avLst/>
          </a:prstGeom>
        </p:spPr>
        <p:txBody>
          <a:bodyPr anchor="ctr"/>
          <a:lstStyle>
            <a:lvl1pPr algn="r"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122" name="Body Level One…"/>
          <p:cNvSpPr txBox="1"/>
          <p:nvPr>
            <p:ph type="body" sz="quarter" idx="1"/>
          </p:nvPr>
        </p:nvSpPr>
        <p:spPr>
          <a:xfrm>
            <a:off x="685800" y="2202077"/>
            <a:ext cx="3456433" cy="617323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Text Placeholder 3"/>
          <p:cNvSpPr/>
          <p:nvPr>
            <p:ph type="body" sz="quarter" idx="21"/>
          </p:nvPr>
        </p:nvSpPr>
        <p:spPr>
          <a:xfrm>
            <a:off x="685797" y="2904563"/>
            <a:ext cx="3456437" cy="3314133"/>
          </a:xfrm>
          <a:prstGeom prst="rect">
            <a:avLst/>
          </a:prstGeom>
        </p:spPr>
        <p:txBody>
          <a:bodyPr/>
          <a:lstStyle/>
          <a:p>
            <a:pPr algn="r">
              <a:defRPr sz="2200"/>
            </a:pPr>
          </a:p>
        </p:txBody>
      </p:sp>
      <p:sp>
        <p:nvSpPr>
          <p:cNvPr id="124" name="Text Placeholder 4"/>
          <p:cNvSpPr/>
          <p:nvPr>
            <p:ph type="body" sz="quarter" idx="22"/>
          </p:nvPr>
        </p:nvSpPr>
        <p:spPr>
          <a:xfrm>
            <a:off x="4368798" y="2201333"/>
            <a:ext cx="3456436" cy="626537"/>
          </a:xfrm>
          <a:prstGeom prst="rect">
            <a:avLst/>
          </a:prstGeom>
        </p:spPr>
        <p:txBody>
          <a:bodyPr anchor="b"/>
          <a:lstStyle/>
          <a:p>
            <a:pPr algn="r">
              <a:defRPr sz="2200"/>
            </a:pPr>
          </a:p>
        </p:txBody>
      </p:sp>
      <p:sp>
        <p:nvSpPr>
          <p:cNvPr id="125" name="Text Placeholder 3"/>
          <p:cNvSpPr/>
          <p:nvPr>
            <p:ph type="body" sz="quarter" idx="23"/>
          </p:nvPr>
        </p:nvSpPr>
        <p:spPr>
          <a:xfrm>
            <a:off x="4366857" y="2904064"/>
            <a:ext cx="3456433" cy="3314619"/>
          </a:xfrm>
          <a:prstGeom prst="rect">
            <a:avLst/>
          </a:prstGeom>
        </p:spPr>
        <p:txBody>
          <a:bodyPr/>
          <a:lstStyle/>
          <a:p>
            <a:pPr algn="r">
              <a:defRPr sz="2200"/>
            </a:pPr>
          </a:p>
        </p:txBody>
      </p:sp>
      <p:sp>
        <p:nvSpPr>
          <p:cNvPr id="126" name="Text Placeholder 4"/>
          <p:cNvSpPr/>
          <p:nvPr>
            <p:ph type="body" sz="quarter" idx="24"/>
          </p:nvPr>
        </p:nvSpPr>
        <p:spPr>
          <a:xfrm>
            <a:off x="8051799" y="2192864"/>
            <a:ext cx="3456436" cy="626537"/>
          </a:xfrm>
          <a:prstGeom prst="rect">
            <a:avLst/>
          </a:prstGeom>
        </p:spPr>
        <p:txBody>
          <a:bodyPr anchor="b"/>
          <a:lstStyle/>
          <a:p>
            <a:pPr algn="r">
              <a:defRPr sz="2200"/>
            </a:pPr>
          </a:p>
        </p:txBody>
      </p:sp>
      <p:sp>
        <p:nvSpPr>
          <p:cNvPr id="127" name="Text Placeholder 3"/>
          <p:cNvSpPr/>
          <p:nvPr>
            <p:ph type="body" sz="quarter" idx="25"/>
          </p:nvPr>
        </p:nvSpPr>
        <p:spPr>
          <a:xfrm>
            <a:off x="8051799" y="2904563"/>
            <a:ext cx="3456435" cy="3314133"/>
          </a:xfrm>
          <a:prstGeom prst="rect">
            <a:avLst/>
          </a:prstGeom>
        </p:spPr>
        <p:txBody>
          <a:bodyPr/>
          <a:lstStyle/>
          <a:p>
            <a:pPr algn="r">
              <a:defRPr sz="2200"/>
            </a:pP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</p:spPr>
        <p:txBody>
          <a:bodyPr anchor="ctr"/>
          <a:lstStyle>
            <a:lvl1pPr algn="r"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136" name="Body Level One…"/>
          <p:cNvSpPr txBox="1"/>
          <p:nvPr>
            <p:ph type="body" sz="quarter" idx="1"/>
          </p:nvPr>
        </p:nvSpPr>
        <p:spPr>
          <a:xfrm>
            <a:off x="688616" y="4191000"/>
            <a:ext cx="3451586" cy="682766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Picture Placeholder 2"/>
          <p:cNvSpPr/>
          <p:nvPr>
            <p:ph type="pic" sz="quarter" idx="21"/>
          </p:nvPr>
        </p:nvSpPr>
        <p:spPr>
          <a:xfrm>
            <a:off x="688616" y="2362200"/>
            <a:ext cx="3451585" cy="1524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8" name="Text Placeholder 3"/>
          <p:cNvSpPr/>
          <p:nvPr>
            <p:ph type="body" sz="quarter" idx="22"/>
          </p:nvPr>
        </p:nvSpPr>
        <p:spPr>
          <a:xfrm>
            <a:off x="688617" y="4873764"/>
            <a:ext cx="3451583" cy="1344924"/>
          </a:xfrm>
          <a:prstGeom prst="rect">
            <a:avLst/>
          </a:prstGeom>
        </p:spPr>
        <p:txBody>
          <a:bodyPr/>
          <a:lstStyle/>
          <a:p>
            <a:pPr algn="r">
              <a:defRPr sz="2200"/>
            </a:pPr>
          </a:p>
        </p:txBody>
      </p:sp>
      <p:sp>
        <p:nvSpPr>
          <p:cNvPr id="139" name="Text Placeholder 4"/>
          <p:cNvSpPr/>
          <p:nvPr>
            <p:ph type="body" sz="quarter" idx="23"/>
          </p:nvPr>
        </p:nvSpPr>
        <p:spPr>
          <a:xfrm>
            <a:off x="4374262" y="4190998"/>
            <a:ext cx="3448935" cy="682769"/>
          </a:xfrm>
          <a:prstGeom prst="rect">
            <a:avLst/>
          </a:prstGeom>
        </p:spPr>
        <p:txBody>
          <a:bodyPr anchor="b"/>
          <a:lstStyle/>
          <a:p>
            <a:pPr algn="r">
              <a:defRPr sz="2200"/>
            </a:pPr>
          </a:p>
        </p:txBody>
      </p:sp>
      <p:sp>
        <p:nvSpPr>
          <p:cNvPr id="140" name="Picture Placeholder 2"/>
          <p:cNvSpPr/>
          <p:nvPr>
            <p:ph type="pic" sz="quarter" idx="24"/>
          </p:nvPr>
        </p:nvSpPr>
        <p:spPr>
          <a:xfrm>
            <a:off x="4374262" y="2362200"/>
            <a:ext cx="3448938" cy="1524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1" name="Text Placeholder 3"/>
          <p:cNvSpPr/>
          <p:nvPr>
            <p:ph type="body" sz="quarter" idx="25"/>
          </p:nvPr>
        </p:nvSpPr>
        <p:spPr>
          <a:xfrm>
            <a:off x="4374262" y="4873761"/>
            <a:ext cx="3448938" cy="1344924"/>
          </a:xfrm>
          <a:prstGeom prst="rect">
            <a:avLst/>
          </a:prstGeom>
        </p:spPr>
        <p:txBody>
          <a:bodyPr/>
          <a:lstStyle/>
          <a:p>
            <a:pPr algn="r">
              <a:defRPr sz="2200"/>
            </a:pPr>
          </a:p>
        </p:txBody>
      </p:sp>
      <p:sp>
        <p:nvSpPr>
          <p:cNvPr id="142" name="Text Placeholder 4"/>
          <p:cNvSpPr/>
          <p:nvPr>
            <p:ph type="body" sz="quarter" idx="26"/>
          </p:nvPr>
        </p:nvSpPr>
        <p:spPr>
          <a:xfrm>
            <a:off x="8049731" y="4190998"/>
            <a:ext cx="3456469" cy="682769"/>
          </a:xfrm>
          <a:prstGeom prst="rect">
            <a:avLst/>
          </a:prstGeom>
        </p:spPr>
        <p:txBody>
          <a:bodyPr anchor="b"/>
          <a:lstStyle/>
          <a:p>
            <a:pPr algn="r">
              <a:defRPr sz="2200"/>
            </a:pPr>
          </a:p>
        </p:txBody>
      </p:sp>
      <p:sp>
        <p:nvSpPr>
          <p:cNvPr id="143" name="Picture Placeholder 2"/>
          <p:cNvSpPr/>
          <p:nvPr>
            <p:ph type="pic" sz="quarter" idx="27"/>
          </p:nvPr>
        </p:nvSpPr>
        <p:spPr>
          <a:xfrm>
            <a:off x="8049855" y="2362200"/>
            <a:ext cx="3447881" cy="1524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4" name="Text Placeholder 3"/>
          <p:cNvSpPr/>
          <p:nvPr>
            <p:ph type="body" sz="quarter" idx="28"/>
          </p:nvPr>
        </p:nvSpPr>
        <p:spPr>
          <a:xfrm>
            <a:off x="8049731" y="4873761"/>
            <a:ext cx="3452446" cy="1344924"/>
          </a:xfrm>
          <a:prstGeom prst="rect">
            <a:avLst/>
          </a:prstGeom>
        </p:spPr>
        <p:txBody>
          <a:bodyPr/>
          <a:lstStyle/>
          <a:p>
            <a:pPr algn="r">
              <a:defRPr sz="2200"/>
            </a:pP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itle Text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anchor="ctr"/>
          <a:lstStyle>
            <a:lvl1pPr algn="r"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half" idx="1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Font typeface="Arial"/>
              <a:buChar char="•"/>
              <a:defRPr sz="2200"/>
            </a:lvl1pPr>
            <a:lvl2pPr marL="708659" indent="-251459">
              <a:buSzPct val="100000"/>
              <a:buFont typeface="Arial"/>
              <a:buChar char="•"/>
              <a:defRPr sz="2200"/>
            </a:lvl2pPr>
            <a:lvl3pPr marL="1193800" indent="-279400">
              <a:buSzPct val="100000"/>
              <a:buFont typeface="Arial"/>
              <a:buChar char="•"/>
              <a:defRPr sz="2200"/>
            </a:lvl3pPr>
            <a:lvl4pPr marL="1685925" indent="-314325">
              <a:buSzPct val="100000"/>
              <a:buFont typeface="Arial"/>
              <a:buChar char="•"/>
              <a:defRPr sz="2200"/>
            </a:lvl4pPr>
            <a:lvl5pPr marL="2143125" indent="-314325">
              <a:buSzPct val="100000"/>
              <a:buFont typeface="Arial"/>
              <a:buChar char="•"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</p:spPr>
        <p:txBody>
          <a:bodyPr anchor="ctr"/>
          <a:lstStyle>
            <a:lvl1pPr algn="r"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quarter" idx="1"/>
          </p:nvPr>
        </p:nvSpPr>
        <p:spPr>
          <a:xfrm>
            <a:off x="914409" y="2183801"/>
            <a:ext cx="5079992" cy="823913"/>
          </a:xfrm>
          <a:prstGeom prst="rect">
            <a:avLst/>
          </a:prstGeom>
        </p:spPr>
        <p:txBody>
          <a:bodyPr anchor="b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Text Placeholder 4"/>
          <p:cNvSpPr/>
          <p:nvPr>
            <p:ph type="body" sz="quarter" idx="21"/>
          </p:nvPr>
        </p:nvSpPr>
        <p:spPr>
          <a:xfrm>
            <a:off x="6400800" y="2183801"/>
            <a:ext cx="5105400" cy="823913"/>
          </a:xfrm>
          <a:prstGeom prst="rect">
            <a:avLst/>
          </a:prstGeom>
        </p:spPr>
        <p:txBody>
          <a:bodyPr anchor="b"/>
          <a:lstStyle/>
          <a:p>
            <a:pPr algn="r">
              <a:defRPr sz="2200"/>
            </a:pP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anchor="ctr"/>
          <a:lstStyle>
            <a:lvl1pPr algn="r"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idx="1"/>
          </p:nvPr>
        </p:nvSpPr>
        <p:spPr>
          <a:xfrm>
            <a:off x="4995581" y="746759"/>
            <a:ext cx="6510619" cy="5471925"/>
          </a:xfrm>
          <a:prstGeom prst="rect">
            <a:avLst/>
          </a:prstGeom>
        </p:spPr>
        <p:txBody>
          <a:bodyPr anchor="ctr"/>
          <a:lstStyle>
            <a:lvl1pPr marL="228600" indent="-228600">
              <a:buSzPct val="100000"/>
              <a:buFont typeface="Arial"/>
              <a:buChar char="•"/>
              <a:defRPr sz="2200"/>
            </a:lvl1pPr>
            <a:lvl2pPr marL="708659" indent="-251459">
              <a:buSzPct val="100000"/>
              <a:buFont typeface="Arial"/>
              <a:buChar char="•"/>
              <a:defRPr sz="2200"/>
            </a:lvl2pPr>
            <a:lvl3pPr marL="1193800" indent="-279400">
              <a:buSzPct val="100000"/>
              <a:buFont typeface="Arial"/>
              <a:buChar char="•"/>
              <a:defRPr sz="2200"/>
            </a:lvl3pPr>
            <a:lvl4pPr marL="1685925" indent="-314325">
              <a:buSzPct val="100000"/>
              <a:buFont typeface="Arial"/>
              <a:buChar char="•"/>
              <a:defRPr sz="2200"/>
            </a:lvl4pPr>
            <a:lvl5pPr marL="2143125" indent="-314325">
              <a:buSzPct val="100000"/>
              <a:buFont typeface="Arial"/>
              <a:buChar char="•"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Text Placeholder 3"/>
          <p:cNvSpPr/>
          <p:nvPr>
            <p:ph type="body" sz="quarter" idx="21"/>
          </p:nvPr>
        </p:nvSpPr>
        <p:spPr>
          <a:xfrm>
            <a:off x="685800" y="3124198"/>
            <a:ext cx="4114800" cy="3094489"/>
          </a:xfrm>
          <a:prstGeom prst="rect">
            <a:avLst/>
          </a:prstGeom>
        </p:spPr>
        <p:txBody>
          <a:bodyPr/>
          <a:lstStyle/>
          <a:p>
            <a:pPr algn="r">
              <a:defRPr sz="2200"/>
            </a:pP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 txBox="1"/>
          <p:nvPr>
            <p:ph type="title"/>
          </p:nvPr>
        </p:nvSpPr>
        <p:spPr>
          <a:xfrm>
            <a:off x="685800" y="1524000"/>
            <a:ext cx="6873241" cy="1600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Picture Placeholder 2"/>
          <p:cNvSpPr/>
          <p:nvPr>
            <p:ph type="pic" sz="half" idx="21"/>
          </p:nvPr>
        </p:nvSpPr>
        <p:spPr>
          <a:xfrm>
            <a:off x="7861237" y="751241"/>
            <a:ext cx="3644965" cy="54674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0" name="Body Level One…"/>
          <p:cNvSpPr txBox="1"/>
          <p:nvPr>
            <p:ph type="body" sz="half" idx="1"/>
          </p:nvPr>
        </p:nvSpPr>
        <p:spPr>
          <a:xfrm>
            <a:off x="685800" y="3124199"/>
            <a:ext cx="6873241" cy="309448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9" name="Picture Placeholder 2"/>
          <p:cNvSpPr/>
          <p:nvPr>
            <p:ph type="pic" idx="21"/>
          </p:nvPr>
        </p:nvSpPr>
        <p:spPr>
          <a:xfrm>
            <a:off x="681726" y="941439"/>
            <a:ext cx="10821842" cy="347816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Title Text"/>
          <p:cNvSpPr txBox="1"/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sz="quarter" idx="1"/>
          </p:nvPr>
        </p:nvSpPr>
        <p:spPr>
          <a:xfrm>
            <a:off x="1024467" y="3649133"/>
            <a:ext cx="10130516" cy="999070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685776" y="4697360"/>
            <a:ext cx="10822035" cy="819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685800" y="5516714"/>
            <a:ext cx="10820400" cy="701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261298" y="441644"/>
            <a:ext cx="244903" cy="243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1pPr>
      <a:lvl2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2pPr>
      <a:lvl3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3pPr>
      <a:lvl4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4pPr>
      <a:lvl5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5pPr>
      <a:lvl6pPr marL="2514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6pPr>
      <a:lvl7pPr marL="29718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7pPr>
      <a:lvl8pPr marL="34290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8pPr>
      <a:lvl9pPr marL="38862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/>
          <p:nvPr>
            <p:ph type="ctrTitle"/>
          </p:nvPr>
        </p:nvSpPr>
        <p:spPr>
          <a:xfrm>
            <a:off x="609600" y="1803405"/>
            <a:ext cx="11056884" cy="1825097"/>
          </a:xfrm>
          <a:prstGeom prst="rect">
            <a:avLst/>
          </a:prstGeom>
        </p:spPr>
        <p:txBody>
          <a:bodyPr/>
          <a:lstStyle/>
          <a:p>
            <a:pPr/>
            <a:r>
              <a:t>Intro to Statistics in R </a:t>
            </a:r>
          </a:p>
          <a:p>
            <a:pPr defTabSz="457200">
              <a:lnSpc>
                <a:spcPct val="100000"/>
              </a:lnSpc>
              <a:defRPr cap="none" sz="41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(AGAIN, BUT DIFFERENT)</a:t>
            </a:r>
          </a:p>
        </p:txBody>
      </p:sp>
      <p:sp>
        <p:nvSpPr>
          <p:cNvPr id="155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850391">
              <a:lnSpc>
                <a:spcPct val="81000"/>
              </a:lnSpc>
              <a:spcBef>
                <a:spcPts val="900"/>
              </a:spcBef>
              <a:defRPr sz="1600"/>
            </a:pPr>
            <a:r>
              <a:t>Presented by Dr. Rob Baker</a:t>
            </a:r>
            <a:r>
              <a:t> and Dr. Clay Carper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tatistical Analysis: Norma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Statistical Analysis: Normality</a:t>
            </a:r>
          </a:p>
        </p:txBody>
      </p:sp>
      <p:sp>
        <p:nvSpPr>
          <p:cNvPr id="189" name="Formal Normality Test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Formal Normality Tests</a:t>
            </a:r>
          </a:p>
          <a:p>
            <a:pPr/>
            <a:r>
              <a:t>Anderson-Darling Test</a:t>
            </a:r>
          </a:p>
          <a:p>
            <a:pPr/>
          </a:p>
          <a:p>
            <a:pPr marL="0" indent="0">
              <a:buSzTx/>
              <a:buFontTx/>
              <a:buNone/>
            </a:pPr>
            <a:r>
              <a:t>&gt;install.packages(“nortest”)</a:t>
            </a:r>
          </a:p>
          <a:p>
            <a:pPr marL="0" indent="0">
              <a:buSzTx/>
              <a:buFontTx/>
              <a:buNone/>
            </a:pPr>
            <a:r>
              <a:t>&gt;library(nortest)</a:t>
            </a:r>
          </a:p>
          <a:p>
            <a:pPr marL="0" indent="0">
              <a:buSzTx/>
              <a:buFontTx/>
              <a:buNone/>
            </a:pPr>
            <a:r>
              <a:t>&gt;nortest::ad.test(mtcars$mpg)</a:t>
            </a:r>
          </a:p>
        </p:txBody>
      </p:sp>
      <p:pic>
        <p:nvPicPr>
          <p:cNvPr id="19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259" y="3938483"/>
            <a:ext cx="5899134" cy="2120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tatistical Analysis: Norma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Statistical Analysis: Normality</a:t>
            </a:r>
          </a:p>
        </p:txBody>
      </p:sp>
      <p:sp>
        <p:nvSpPr>
          <p:cNvPr id="193" name="Formal Normality Test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Formal Normality Tests</a:t>
            </a:r>
          </a:p>
          <a:p>
            <a:pPr/>
            <a:r>
              <a:t>Anderson-Darling Test</a:t>
            </a:r>
          </a:p>
          <a:p>
            <a:pPr/>
          </a:p>
          <a:p>
            <a:pPr marL="0" indent="0">
              <a:buSzTx/>
              <a:buFontTx/>
              <a:buNone/>
            </a:pPr>
            <a:r>
              <a:t>&gt;install.packages(“nortest”)</a:t>
            </a:r>
          </a:p>
          <a:p>
            <a:pPr marL="0" indent="0">
              <a:buSzTx/>
              <a:buFontTx/>
              <a:buNone/>
            </a:pPr>
            <a:r>
              <a:t>&gt;library(nortest)</a:t>
            </a:r>
          </a:p>
          <a:p>
            <a:pPr marL="0" indent="0">
              <a:buSzTx/>
              <a:buFontTx/>
              <a:buNone/>
            </a:pPr>
            <a:r>
              <a:t>&gt;nortest::ad.test(mtcars$mpg)</a:t>
            </a:r>
          </a:p>
        </p:txBody>
      </p:sp>
      <p:pic>
        <p:nvPicPr>
          <p:cNvPr id="19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259" y="3938483"/>
            <a:ext cx="5899134" cy="2120604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Null hypothesis: there is no difference between our distribution and the normal distribution…"/>
          <p:cNvSpPr txBox="1"/>
          <p:nvPr/>
        </p:nvSpPr>
        <p:spPr>
          <a:xfrm>
            <a:off x="6829782" y="2631349"/>
            <a:ext cx="5016590" cy="3538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2200"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pPr>
            <a:r>
              <a:t>Null hypothesis: there is no difference between our distribution and the normal distribution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2200"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pP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2200"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pPr>
            <a:r>
              <a:t>p &gt; 0.05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2200"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pPr>
            <a:r>
              <a:t>Fail to reject the null hypothesis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2200"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pP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2200"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pPr>
            <a:r>
              <a:t>No evidence that the distribution is not normal.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tAtistical Analysis: Normality"/>
          <p:cNvSpPr txBox="1"/>
          <p:nvPr>
            <p:ph type="title"/>
          </p:nvPr>
        </p:nvSpPr>
        <p:spPr>
          <a:xfrm>
            <a:off x="2895600" y="4849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StAtistical Analysis: Normality</a:t>
            </a:r>
          </a:p>
        </p:txBody>
      </p:sp>
      <p:sp>
        <p:nvSpPr>
          <p:cNvPr id="198" name="Double-click to edi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2899" y="1641221"/>
            <a:ext cx="8966201" cy="5130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Statistical Analysis: outliers</a:t>
            </a:r>
          </a:p>
        </p:txBody>
      </p:sp>
      <p:sp>
        <p:nvSpPr>
          <p:cNvPr id="202" name="Text Placeholder 2"/>
          <p:cNvSpPr txBox="1"/>
          <p:nvPr>
            <p:ph type="body" sz="half" idx="1"/>
          </p:nvPr>
        </p:nvSpPr>
        <p:spPr>
          <a:xfrm>
            <a:off x="685800" y="2194559"/>
            <a:ext cx="5380283" cy="4024125"/>
          </a:xfrm>
          <a:prstGeom prst="rect">
            <a:avLst/>
          </a:prstGeom>
        </p:spPr>
        <p:txBody>
          <a:bodyPr/>
          <a:lstStyle/>
          <a:p>
            <a:pPr/>
            <a:r>
              <a:t>&gt;install.packges(“ggplot2”)</a:t>
            </a:r>
          </a:p>
          <a:p>
            <a:pPr/>
            <a:r>
              <a:t>&gt; df &lt;- ggplot2::mpg</a:t>
            </a:r>
          </a:p>
          <a:p>
            <a:pPr/>
            <a:r>
              <a:t>&gt;hist(df$hwy, breaks = sqrt(nrow(df)))</a:t>
            </a:r>
          </a:p>
        </p:txBody>
      </p:sp>
      <p:pic>
        <p:nvPicPr>
          <p:cNvPr id="203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5602" y="2243555"/>
            <a:ext cx="5857003" cy="41746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tatistical analysis: outli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Statistical analysis: outliers</a:t>
            </a:r>
          </a:p>
        </p:txBody>
      </p:sp>
      <p:sp>
        <p:nvSpPr>
          <p:cNvPr id="206" name="Boxplots: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Boxplots:</a:t>
            </a:r>
          </a:p>
          <a:p>
            <a:pPr/>
          </a:p>
          <a:p>
            <a:pPr/>
            <a:r>
              <a:t>boxplot(df$hwy, ylab = hwy)</a:t>
            </a:r>
          </a:p>
        </p:txBody>
      </p:sp>
      <p:pic>
        <p:nvPicPr>
          <p:cNvPr id="207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63425" y="2133990"/>
            <a:ext cx="6483974" cy="41452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tatistical analysis: outli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Statistical analysis: outliers</a:t>
            </a:r>
          </a:p>
        </p:txBody>
      </p:sp>
      <p:sp>
        <p:nvSpPr>
          <p:cNvPr id="210" name="Interpreting box plots:…"/>
          <p:cNvSpPr txBox="1"/>
          <p:nvPr>
            <p:ph type="body" sz="quarter" idx="1"/>
          </p:nvPr>
        </p:nvSpPr>
        <p:spPr>
          <a:xfrm>
            <a:off x="685800" y="2194559"/>
            <a:ext cx="3933407" cy="4024125"/>
          </a:xfrm>
          <a:prstGeom prst="rect">
            <a:avLst/>
          </a:prstGeom>
        </p:spPr>
        <p:txBody>
          <a:bodyPr/>
          <a:lstStyle/>
          <a:p>
            <a:pPr/>
            <a:r>
              <a:t>Interpreting box plots:</a:t>
            </a:r>
          </a:p>
          <a:p>
            <a:pPr/>
            <a:r>
              <a:t>Compared to the normal distribution</a:t>
            </a:r>
          </a:p>
          <a:p>
            <a:pPr/>
            <a:r>
              <a:t>~95% of the data should be within the whiskers</a:t>
            </a:r>
          </a:p>
          <a:p>
            <a:pPr/>
            <a:r>
              <a:t>Anything outside the whiskers is likely an outlier.</a:t>
            </a:r>
          </a:p>
        </p:txBody>
      </p:sp>
      <p:pic>
        <p:nvPicPr>
          <p:cNvPr id="21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82449" y="1947433"/>
            <a:ext cx="6644655" cy="47711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tatistical Analysis: outli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Statistical Analysis: outliers</a:t>
            </a:r>
          </a:p>
        </p:txBody>
      </p:sp>
      <p:sp>
        <p:nvSpPr>
          <p:cNvPr id="214" name="Hampel Filter:…"/>
          <p:cNvSpPr txBox="1"/>
          <p:nvPr>
            <p:ph type="body" idx="1"/>
          </p:nvPr>
        </p:nvSpPr>
        <p:spPr>
          <a:xfrm>
            <a:off x="685800" y="2194559"/>
            <a:ext cx="8790135" cy="402412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3200"/>
            </a:pPr>
            <a:r>
              <a:t>Hampel Filter:</a:t>
            </a:r>
          </a:p>
          <a:p>
            <a:pPr marL="0" indent="0">
              <a:buSzTx/>
              <a:buFontTx/>
              <a:buNone/>
            </a:pPr>
            <a:r>
              <a:t>Filter anything +/- 3 standard deviations from the median:</a:t>
            </a:r>
          </a:p>
          <a:p>
            <a:pPr marL="0" indent="0">
              <a:buSzTx/>
              <a:buFontTx/>
              <a:buNone/>
            </a:pPr>
            <a:r>
              <a:t>#calculate lower bound:</a:t>
            </a:r>
          </a:p>
          <a:p>
            <a:pPr marL="0" indent="0">
              <a:buSzTx/>
              <a:buFontTx/>
              <a:buNone/>
            </a:pPr>
            <a:r>
              <a:t>&gt;lb &lt;- median(df$hwy) -3 * mad(df$hwy, constant = 1)</a:t>
            </a:r>
          </a:p>
          <a:p>
            <a:pPr marL="0" indent="0">
              <a:buSzTx/>
              <a:buFontTx/>
              <a:buNone/>
            </a:pPr>
            <a:r>
              <a:t>#calculate lower bound:</a:t>
            </a:r>
          </a:p>
          <a:p>
            <a:pPr marL="0" indent="0">
              <a:buSzTx/>
              <a:buFontTx/>
              <a:buNone/>
            </a:pPr>
            <a:r>
              <a:t>&gt;ub &lt;- median(df$hwy) +3 * mad(df$hwy, constant = 1)</a:t>
            </a:r>
          </a:p>
          <a:p>
            <a:pPr marL="0" indent="0">
              <a:buSzTx/>
              <a:buFontTx/>
              <a:buNone/>
            </a:pPr>
            <a:r>
              <a:t>#detect outliers:</a:t>
            </a:r>
          </a:p>
          <a:p>
            <a:pPr marL="0" indent="0">
              <a:buSzTx/>
              <a:buFontTx/>
              <a:buNone/>
            </a:pPr>
            <a:r>
              <a:t>&gt;which(df$hwy &lt; lb | df$hwy &gt; ub)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Statistical Analysis: Correlation</a:t>
            </a:r>
          </a:p>
        </p:txBody>
      </p:sp>
      <p:sp>
        <p:nvSpPr>
          <p:cNvPr id="217" name="Text Placeholder 2"/>
          <p:cNvSpPr txBox="1"/>
          <p:nvPr>
            <p:ph type="body" sz="quarter" idx="1"/>
          </p:nvPr>
        </p:nvSpPr>
        <p:spPr>
          <a:xfrm rot="10800000">
            <a:off x="11868443" y="6711053"/>
            <a:ext cx="323557" cy="4572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500"/>
            </a:pPr>
          </a:p>
        </p:txBody>
      </p:sp>
      <p:sp>
        <p:nvSpPr>
          <p:cNvPr id="218" name="Relationships between two groups:…"/>
          <p:cNvSpPr txBox="1"/>
          <p:nvPr/>
        </p:nvSpPr>
        <p:spPr>
          <a:xfrm>
            <a:off x="541450" y="2862582"/>
            <a:ext cx="5638443" cy="2834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2600"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pPr>
            <a:r>
              <a:t>Relationships between two groups: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2600"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pP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2600"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pPr>
            <a:r>
              <a:t>&gt;PL &lt;- iris$Petal.Length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2600"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pPr>
            <a:r>
              <a:t>&gt;PW &lt;- iris$Petal.Width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2600"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pPr>
            <a:r>
              <a:t>&gt;plot(PW, PL)</a:t>
            </a:r>
          </a:p>
        </p:txBody>
      </p:sp>
      <p:pic>
        <p:nvPicPr>
          <p:cNvPr id="21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5900" y="2126287"/>
            <a:ext cx="6126169" cy="44113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Statistical Analysis: Correlation</a:t>
            </a:r>
          </a:p>
        </p:txBody>
      </p:sp>
      <p:sp>
        <p:nvSpPr>
          <p:cNvPr id="222" name="Text Placeholder 2"/>
          <p:cNvSpPr txBox="1"/>
          <p:nvPr>
            <p:ph type="body" sz="quarter" idx="1"/>
          </p:nvPr>
        </p:nvSpPr>
        <p:spPr>
          <a:xfrm rot="10800000">
            <a:off x="11868443" y="6711053"/>
            <a:ext cx="323557" cy="4572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500"/>
            </a:pPr>
          </a:p>
        </p:txBody>
      </p:sp>
      <p:sp>
        <p:nvSpPr>
          <p:cNvPr id="223" name="Relationships between two groups:…"/>
          <p:cNvSpPr txBox="1"/>
          <p:nvPr/>
        </p:nvSpPr>
        <p:spPr>
          <a:xfrm>
            <a:off x="541450" y="2862582"/>
            <a:ext cx="5638443" cy="3200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2600"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pPr>
            <a:r>
              <a:t>Relationships between two groups: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2600"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pP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2600"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pPr>
            <a:r>
              <a:t>&gt;SP &lt;- as.factor(iris$Species)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2600"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pPr>
            <a:r>
              <a:t>&gt;plot(PW, PL, col = SP)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2600"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pPr>
            <a:r>
              <a:t>&gt;legend(“topleft”, levels(SP), fill = 1:3)</a:t>
            </a:r>
          </a:p>
        </p:txBody>
      </p:sp>
      <p:pic>
        <p:nvPicPr>
          <p:cNvPr id="22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81418" y="2641253"/>
            <a:ext cx="5022672" cy="3643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tatistical Analysis: correlations"/>
          <p:cNvSpPr txBox="1"/>
          <p:nvPr>
            <p:ph type="title"/>
          </p:nvPr>
        </p:nvSpPr>
        <p:spPr>
          <a:xfrm>
            <a:off x="1294870" y="764373"/>
            <a:ext cx="10211330" cy="1293028"/>
          </a:xfrm>
          <a:prstGeom prst="rect">
            <a:avLst/>
          </a:prstGeom>
        </p:spPr>
        <p:txBody>
          <a:bodyPr/>
          <a:lstStyle/>
          <a:p>
            <a:pPr/>
            <a:r>
              <a:t>Statistical Analysis: correlations</a:t>
            </a:r>
          </a:p>
        </p:txBody>
      </p:sp>
      <p:sp>
        <p:nvSpPr>
          <p:cNvPr id="227" name="Calculate the correlation (R):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Calculate the correlation (R):</a:t>
            </a:r>
          </a:p>
          <a:p>
            <a:pPr marL="0" indent="0">
              <a:buSzTx/>
              <a:buFontTx/>
              <a:buNone/>
            </a:pPr>
            <a:r>
              <a:t>&gt;cor(PW, PL)</a:t>
            </a:r>
          </a:p>
          <a:p>
            <a:pPr marL="0" indent="0">
              <a:buSzTx/>
              <a:buFontTx/>
              <a:buNone/>
            </a:pPr>
            <a:r>
              <a:t># [1] 0.9628654</a:t>
            </a:r>
          </a:p>
          <a:p>
            <a:pPr/>
          </a:p>
          <a:p>
            <a:pPr/>
            <a:r>
              <a:t>Petal width and petal length are positively correlated - the correlation (R) is value is 0.96</a:t>
            </a:r>
          </a:p>
          <a:p>
            <a:pPr/>
            <a:r>
              <a:t>Add this to the plot:</a:t>
            </a:r>
          </a:p>
          <a:p>
            <a:pPr marL="0" indent="0">
              <a:buSzTx/>
              <a:buFontTx/>
              <a:buNone/>
            </a:pPr>
            <a:r>
              <a:t>&gt;text( 1.5, 1.5, paste(“R=0.96”))</a:t>
            </a:r>
          </a:p>
        </p:txBody>
      </p:sp>
      <p:pic>
        <p:nvPicPr>
          <p:cNvPr id="228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20981" y="2024577"/>
            <a:ext cx="5810544" cy="43640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 1"/>
          <p:cNvSpPr txBox="1"/>
          <p:nvPr>
            <p:ph type="title"/>
          </p:nvPr>
        </p:nvSpPr>
        <p:spPr>
          <a:xfrm>
            <a:off x="2322785" y="764373"/>
            <a:ext cx="9183415" cy="1293028"/>
          </a:xfrm>
          <a:prstGeom prst="rect">
            <a:avLst/>
          </a:prstGeom>
        </p:spPr>
        <p:txBody>
          <a:bodyPr/>
          <a:lstStyle/>
          <a:p>
            <a:pPr/>
            <a:r>
              <a:t>Statistical Testing: normality</a:t>
            </a:r>
          </a:p>
        </p:txBody>
      </p:sp>
      <p:sp>
        <p:nvSpPr>
          <p:cNvPr id="158" name="Text Placeholder 2"/>
          <p:cNvSpPr txBox="1"/>
          <p:nvPr>
            <p:ph type="body" idx="1"/>
          </p:nvPr>
        </p:nvSpPr>
        <p:spPr>
          <a:xfrm>
            <a:off x="685800" y="2194559"/>
            <a:ext cx="10820400" cy="4024125"/>
          </a:xfrm>
          <a:prstGeom prst="rect">
            <a:avLst/>
          </a:prstGeom>
        </p:spPr>
        <p:txBody>
          <a:bodyPr/>
          <a:lstStyle/>
          <a:p>
            <a:pPr/>
            <a:r>
              <a:t>Most statistical tests assume the data are normally distributed</a:t>
            </a:r>
          </a:p>
          <a:p>
            <a:pPr/>
            <a:r>
              <a:t>Most data aren’t perfectly normally distributed</a:t>
            </a:r>
          </a:p>
          <a:p>
            <a:pPr/>
            <a:r>
              <a:t>If data aren’t normally distributed, you can transform them to make them more closely approximate the normal distribution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tatistical Analysis: correlations"/>
          <p:cNvSpPr txBox="1"/>
          <p:nvPr>
            <p:ph type="title"/>
          </p:nvPr>
        </p:nvSpPr>
        <p:spPr>
          <a:xfrm>
            <a:off x="1294870" y="764373"/>
            <a:ext cx="10211330" cy="1293028"/>
          </a:xfrm>
          <a:prstGeom prst="rect">
            <a:avLst/>
          </a:prstGeom>
        </p:spPr>
        <p:txBody>
          <a:bodyPr/>
          <a:lstStyle/>
          <a:p>
            <a:pPr/>
            <a:r>
              <a:t>Statistical Analysis: correlations</a:t>
            </a:r>
          </a:p>
        </p:txBody>
      </p:sp>
      <p:pic>
        <p:nvPicPr>
          <p:cNvPr id="23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266" y="1771143"/>
            <a:ext cx="9993468" cy="48709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Statistical Analysis: T-Test</a:t>
            </a:r>
          </a:p>
        </p:txBody>
      </p:sp>
      <p:sp>
        <p:nvSpPr>
          <p:cNvPr id="234" name="Text Placeholder 2"/>
          <p:cNvSpPr txBox="1"/>
          <p:nvPr>
            <p:ph type="body" sz="half" idx="1"/>
          </p:nvPr>
        </p:nvSpPr>
        <p:spPr>
          <a:xfrm>
            <a:off x="685799" y="2194559"/>
            <a:ext cx="4380072" cy="4024125"/>
          </a:xfrm>
          <a:prstGeom prst="rect">
            <a:avLst/>
          </a:prstGeom>
        </p:spPr>
        <p:txBody>
          <a:bodyPr/>
          <a:lstStyle/>
          <a:p>
            <a:pPr/>
            <a:r>
              <a:t>Are two groups different?</a:t>
            </a:r>
          </a:p>
          <a:p>
            <a:pPr/>
            <a:r>
              <a:t>&gt;boxplot(PL ~ species)</a:t>
            </a:r>
          </a:p>
        </p:txBody>
      </p:sp>
      <p:pic>
        <p:nvPicPr>
          <p:cNvPr id="23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6760" y="2097669"/>
            <a:ext cx="7046237" cy="42179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Statistical Analysis: T-Test</a:t>
            </a:r>
          </a:p>
        </p:txBody>
      </p:sp>
      <p:sp>
        <p:nvSpPr>
          <p:cNvPr id="238" name="Text Placeholder 2"/>
          <p:cNvSpPr txBox="1"/>
          <p:nvPr>
            <p:ph type="body" sz="half" idx="1"/>
          </p:nvPr>
        </p:nvSpPr>
        <p:spPr>
          <a:xfrm>
            <a:off x="685799" y="2194559"/>
            <a:ext cx="4380072" cy="4024125"/>
          </a:xfrm>
          <a:prstGeom prst="rect">
            <a:avLst/>
          </a:prstGeom>
        </p:spPr>
        <p:txBody>
          <a:bodyPr/>
          <a:lstStyle/>
          <a:p>
            <a:pPr marL="0" indent="0" defTabSz="850391">
              <a:spcBef>
                <a:spcPts val="900"/>
              </a:spcBef>
              <a:buSzTx/>
              <a:buFontTx/>
              <a:buNone/>
              <a:defRPr sz="2046"/>
            </a:pPr>
            <a:r>
              <a:t>&gt;PL1 &lt;- PL[50:100] # versicolor</a:t>
            </a:r>
          </a:p>
          <a:p>
            <a:pPr marL="0" indent="0" defTabSz="850391">
              <a:spcBef>
                <a:spcPts val="900"/>
              </a:spcBef>
              <a:buSzTx/>
              <a:buFontTx/>
              <a:buNone/>
              <a:defRPr sz="2046"/>
            </a:pPr>
            <a:r>
              <a:t>&gt;PL2 &lt;- PL[101-150] # veronica</a:t>
            </a:r>
          </a:p>
          <a:p>
            <a:pPr marL="0" indent="0" defTabSz="850391">
              <a:spcBef>
                <a:spcPts val="900"/>
              </a:spcBef>
              <a:buSzTx/>
              <a:buFontTx/>
              <a:buNone/>
              <a:defRPr sz="2046"/>
            </a:pPr>
            <a:r>
              <a:t>&gt;t.test(PL1, PL2) # 2 sampled t-test</a:t>
            </a:r>
          </a:p>
          <a:p>
            <a:pPr marL="0" indent="0" defTabSz="850391">
              <a:spcBef>
                <a:spcPts val="900"/>
              </a:spcBef>
              <a:buSzTx/>
              <a:buFontTx/>
              <a:buNone/>
              <a:defRPr sz="2046"/>
            </a:pPr>
          </a:p>
          <a:p>
            <a:pPr marL="0" indent="0" defTabSz="850391">
              <a:spcBef>
                <a:spcPts val="900"/>
              </a:spcBef>
              <a:buSzTx/>
              <a:buFontTx/>
              <a:buNone/>
              <a:defRPr sz="2046"/>
            </a:pPr>
            <a:r>
              <a:t>P-value &lt; 0.05: reject the null hypothesis; conclude that these groups are significantly different.</a:t>
            </a:r>
          </a:p>
          <a:p>
            <a:pPr marL="0" indent="0" defTabSz="850391">
              <a:spcBef>
                <a:spcPts val="900"/>
              </a:spcBef>
              <a:buSzTx/>
              <a:buFontTx/>
              <a:buNone/>
              <a:defRPr sz="2046"/>
            </a:pPr>
            <a:r>
              <a:t>T-value is the test statistic</a:t>
            </a:r>
          </a:p>
          <a:p>
            <a:pPr marL="0" indent="0" defTabSz="850391">
              <a:spcBef>
                <a:spcPts val="900"/>
              </a:spcBef>
              <a:buSzTx/>
              <a:buFontTx/>
              <a:buNone/>
              <a:defRPr sz="2046"/>
            </a:pPr>
            <a:r>
              <a:t>df is the degrees of freedom (estimates sample size)</a:t>
            </a:r>
          </a:p>
        </p:txBody>
      </p:sp>
      <p:pic>
        <p:nvPicPr>
          <p:cNvPr id="23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7440" y="2709364"/>
            <a:ext cx="6952510" cy="31955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Statistical Analysis: T-Test</a:t>
            </a:r>
          </a:p>
        </p:txBody>
      </p:sp>
      <p:sp>
        <p:nvSpPr>
          <p:cNvPr id="242" name="Text Placeholder 2"/>
          <p:cNvSpPr txBox="1"/>
          <p:nvPr>
            <p:ph type="body" sz="half" idx="1"/>
          </p:nvPr>
        </p:nvSpPr>
        <p:spPr>
          <a:xfrm>
            <a:off x="685799" y="2194559"/>
            <a:ext cx="4380072" cy="402412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Reporting on the test:</a:t>
            </a:r>
          </a:p>
          <a:p>
            <a:pPr marL="0" indent="0">
              <a:buSzTx/>
              <a:buFontTx/>
              <a:buNone/>
            </a:pPr>
          </a:p>
          <a:p>
            <a:pPr marL="0" indent="0">
              <a:buSzTx/>
              <a:buFontTx/>
              <a:buNone/>
            </a:pPr>
            <a:r>
              <a:t>“Petal lengths for </a:t>
            </a:r>
            <a:r>
              <a:rPr i="1"/>
              <a:t>Iris virginica</a:t>
            </a:r>
            <a:r>
              <a:t> were significantly greater than petal lengths of </a:t>
            </a:r>
            <a:r>
              <a:rPr i="1"/>
              <a:t>Iris versicolor</a:t>
            </a:r>
            <a:r>
              <a:t> (t=-12.6, df=95.6, p&lt;0.001)”</a:t>
            </a:r>
          </a:p>
        </p:txBody>
      </p:sp>
      <p:pic>
        <p:nvPicPr>
          <p:cNvPr id="243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7440" y="2709364"/>
            <a:ext cx="6952510" cy="31955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tatistical analysis: ANOV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Statistical analysis: ANOVA</a:t>
            </a:r>
          </a:p>
        </p:txBody>
      </p:sp>
      <p:sp>
        <p:nvSpPr>
          <p:cNvPr id="246" name="ANOVA (Analysis of Variance) allows for testing differences across multiple group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ANOVA (Analysis of Variance) allows for testing differences across multiple groups</a:t>
            </a:r>
          </a:p>
          <a:p>
            <a:pPr/>
          </a:p>
          <a:p>
            <a:pPr marL="0" indent="0">
              <a:buSzTx/>
              <a:buFontTx/>
              <a:buNone/>
            </a:pPr>
            <a:r>
              <a:t>&gt;SW &lt;- iris$Sepal.Width</a:t>
            </a:r>
          </a:p>
          <a:p>
            <a:pPr marL="0" indent="0">
              <a:buSzTx/>
              <a:buFontTx/>
              <a:buNone/>
            </a:pPr>
            <a:r>
              <a:t>&gt;boxplot(SW ~ SP)</a:t>
            </a:r>
          </a:p>
        </p:txBody>
      </p:sp>
      <p:pic>
        <p:nvPicPr>
          <p:cNvPr id="247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10321" y="2788260"/>
            <a:ext cx="5604962" cy="33416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tatistical analysis: ANOV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Statistical analysis: ANOVA</a:t>
            </a:r>
          </a:p>
        </p:txBody>
      </p:sp>
      <p:sp>
        <p:nvSpPr>
          <p:cNvPr id="250" name="ANOVA (Analysis of Variance) allows for testing differences across multiple group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ANOVA (Analysis of Variance) allows for testing differences across multiple groups</a:t>
            </a:r>
          </a:p>
          <a:p>
            <a:pPr marL="0" indent="0">
              <a:buSzTx/>
              <a:buFontTx/>
              <a:buNone/>
            </a:pPr>
            <a:r>
              <a:t>&gt;summary(aov(SW ~ SP))</a:t>
            </a:r>
          </a:p>
        </p:txBody>
      </p:sp>
      <p:pic>
        <p:nvPicPr>
          <p:cNvPr id="25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666" y="4070721"/>
            <a:ext cx="8026886" cy="16089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tatistical analysis: ANOV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Statistical analysis: ANOVA</a:t>
            </a:r>
          </a:p>
        </p:txBody>
      </p:sp>
      <p:sp>
        <p:nvSpPr>
          <p:cNvPr id="254" name="Pr(&gt;F) is essentially your p-value: &lt;2e-16…"/>
          <p:cNvSpPr txBox="1"/>
          <p:nvPr>
            <p:ph type="body" sz="half" idx="1"/>
          </p:nvPr>
        </p:nvSpPr>
        <p:spPr>
          <a:xfrm>
            <a:off x="838200" y="4199373"/>
            <a:ext cx="8872869" cy="2391845"/>
          </a:xfrm>
          <a:prstGeom prst="rect">
            <a:avLst/>
          </a:prstGeom>
        </p:spPr>
        <p:txBody>
          <a:bodyPr/>
          <a:lstStyle/>
          <a:p>
            <a:pPr marL="217170" indent="-217170" defTabSz="868680">
              <a:spcBef>
                <a:spcPts val="900"/>
              </a:spcBef>
              <a:defRPr sz="2090"/>
            </a:pPr>
            <a:r>
              <a:t>Pr(&gt;F) is essentially your p-value: &lt;2e-16</a:t>
            </a:r>
          </a:p>
          <a:p>
            <a:pPr marL="217170" indent="-217170" defTabSz="868680">
              <a:spcBef>
                <a:spcPts val="900"/>
              </a:spcBef>
              <a:defRPr sz="2090"/>
            </a:pPr>
            <a:r>
              <a:t>The stars (***) indicate that the test p-value is significant at p&lt;0.001</a:t>
            </a:r>
          </a:p>
          <a:p>
            <a:pPr marL="217170" indent="-217170" defTabSz="868680">
              <a:spcBef>
                <a:spcPts val="900"/>
              </a:spcBef>
              <a:defRPr sz="2090"/>
            </a:pPr>
            <a:r>
              <a:t>You can conclude that not all the species have the same sepal widths</a:t>
            </a:r>
          </a:p>
          <a:p>
            <a:pPr marL="217170" indent="-217170" defTabSz="868680">
              <a:spcBef>
                <a:spcPts val="900"/>
              </a:spcBef>
              <a:defRPr sz="2090"/>
            </a:pPr>
            <a:r>
              <a:t>Reporting “Sepal widths differed among the three species (F(2, 147) = 49.16, p&lt;0.001).”</a:t>
            </a:r>
          </a:p>
        </p:txBody>
      </p:sp>
      <p:pic>
        <p:nvPicPr>
          <p:cNvPr id="25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000" y="2106454"/>
            <a:ext cx="8026886" cy="16089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tatistical Analysis: post-Hoc tes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Statistical Analysis: post-Hoc tests</a:t>
            </a:r>
          </a:p>
        </p:txBody>
      </p:sp>
      <p:sp>
        <p:nvSpPr>
          <p:cNvPr id="258" name="But which species differ? Are any the same?…"/>
          <p:cNvSpPr txBox="1"/>
          <p:nvPr>
            <p:ph type="body" sz="half" idx="1"/>
          </p:nvPr>
        </p:nvSpPr>
        <p:spPr>
          <a:xfrm>
            <a:off x="110066" y="2194559"/>
            <a:ext cx="4751984" cy="4024125"/>
          </a:xfrm>
          <a:prstGeom prst="rect">
            <a:avLst/>
          </a:prstGeom>
        </p:spPr>
        <p:txBody>
          <a:bodyPr/>
          <a:lstStyle/>
          <a:p>
            <a:pPr/>
            <a:r>
              <a:t>But which species differ? Are any the same?</a:t>
            </a:r>
          </a:p>
          <a:p>
            <a:pPr/>
            <a:r>
              <a:t>Requires post-hoc testing.</a:t>
            </a:r>
          </a:p>
          <a:p>
            <a:pPr/>
            <a:r>
              <a:t>Tukey’s HSD:</a:t>
            </a:r>
          </a:p>
          <a:p>
            <a:pPr/>
            <a:r>
              <a:t>Capture the anova output and analyze that:</a:t>
            </a:r>
          </a:p>
          <a:p>
            <a:pPr/>
            <a:r>
              <a:t>&gt;aov1 &lt;- aov(SW ~ SP)</a:t>
            </a:r>
          </a:p>
          <a:p>
            <a:pPr/>
            <a:r>
              <a:t>&gt;TukeyHSD(aov1)</a:t>
            </a:r>
          </a:p>
        </p:txBody>
      </p:sp>
      <p:pic>
        <p:nvPicPr>
          <p:cNvPr id="25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5993" y="2494694"/>
            <a:ext cx="7114707" cy="34238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tatistical Analysis: post-Hoc tes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Statistical Analysis: post-Hoc tests</a:t>
            </a:r>
          </a:p>
        </p:txBody>
      </p:sp>
      <p:sp>
        <p:nvSpPr>
          <p:cNvPr id="262" name="“p-adj” is the adjusted p-value for each comparison…"/>
          <p:cNvSpPr txBox="1"/>
          <p:nvPr>
            <p:ph type="body" sz="half" idx="1"/>
          </p:nvPr>
        </p:nvSpPr>
        <p:spPr>
          <a:xfrm>
            <a:off x="110066" y="2194559"/>
            <a:ext cx="4751984" cy="4024125"/>
          </a:xfrm>
          <a:prstGeom prst="rect">
            <a:avLst/>
          </a:prstGeom>
        </p:spPr>
        <p:txBody>
          <a:bodyPr/>
          <a:lstStyle/>
          <a:p>
            <a:pPr/>
            <a:r>
              <a:t>“p-adj” is the adjusted p-value for each comparison</a:t>
            </a:r>
          </a:p>
          <a:p>
            <a:pPr/>
            <a:r>
              <a:t>Each “p adj” is &lt;0.05 so we can reject the null hypothesis (that there are no differences) and conclude that each group is significantly different from the others</a:t>
            </a:r>
          </a:p>
        </p:txBody>
      </p:sp>
      <p:pic>
        <p:nvPicPr>
          <p:cNvPr id="263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5993" y="2494694"/>
            <a:ext cx="7114707" cy="34238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tatistical Analysis: post-Hoc tes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Statistical Analysis: post-Hoc tests</a:t>
            </a:r>
          </a:p>
        </p:txBody>
      </p:sp>
      <p:sp>
        <p:nvSpPr>
          <p:cNvPr id="266" name="Reporting: only report the results if the main effects of the model (the ANOVA) were significant!…"/>
          <p:cNvSpPr txBox="1"/>
          <p:nvPr>
            <p:ph type="body" sz="half" idx="1"/>
          </p:nvPr>
        </p:nvSpPr>
        <p:spPr>
          <a:xfrm>
            <a:off x="110066" y="2194559"/>
            <a:ext cx="4751984" cy="4024125"/>
          </a:xfrm>
          <a:prstGeom prst="rect">
            <a:avLst/>
          </a:prstGeom>
        </p:spPr>
        <p:txBody>
          <a:bodyPr/>
          <a:lstStyle/>
          <a:p>
            <a:pPr/>
            <a:r>
              <a:t>Reporting: only report the results if the main effects of the model (the ANOVA) were significant!</a:t>
            </a:r>
          </a:p>
          <a:p>
            <a:pPr/>
          </a:p>
          <a:p>
            <a:pPr/>
            <a:r>
              <a:t>“A post-hoc Tukey test showed that </a:t>
            </a:r>
            <a:r>
              <a:rPr i="1"/>
              <a:t>Iris setosa</a:t>
            </a:r>
            <a:r>
              <a:t> had significantly wider petals than Iris versicolor or </a:t>
            </a:r>
            <a:r>
              <a:rPr i="1"/>
              <a:t>Iris virginica</a:t>
            </a:r>
            <a:r>
              <a:t> (p&lt;0.05) and </a:t>
            </a:r>
            <a:r>
              <a:rPr i="1"/>
              <a:t>Iris virginica</a:t>
            </a:r>
            <a:r>
              <a:t> had significantly wider petals than Iris versicolor (p&lt;0.05).</a:t>
            </a:r>
          </a:p>
        </p:txBody>
      </p:sp>
      <p:pic>
        <p:nvPicPr>
          <p:cNvPr id="267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5993" y="2494694"/>
            <a:ext cx="7114707" cy="34238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 txBox="1"/>
          <p:nvPr>
            <p:ph type="title"/>
          </p:nvPr>
        </p:nvSpPr>
        <p:spPr>
          <a:xfrm>
            <a:off x="578069" y="764373"/>
            <a:ext cx="10928131" cy="129302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Statistical Testing: Normality</a:t>
            </a:r>
          </a:p>
        </p:txBody>
      </p:sp>
      <p:sp>
        <p:nvSpPr>
          <p:cNvPr id="161" name="Text Placeholder 2"/>
          <p:cNvSpPr txBox="1"/>
          <p:nvPr>
            <p:ph type="body" idx="1"/>
          </p:nvPr>
        </p:nvSpPr>
        <p:spPr>
          <a:xfrm>
            <a:off x="685800" y="2194559"/>
            <a:ext cx="10820400" cy="402412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Pros:</a:t>
            </a:r>
          </a:p>
          <a:p>
            <a:pPr marL="0" indent="0">
              <a:buSzTx/>
              <a:buFontTx/>
              <a:buNone/>
            </a:pPr>
          </a:p>
          <a:p>
            <a:pPr/>
            <a:r>
              <a:t>Don’t violate the model assumptions (as much)</a:t>
            </a:r>
          </a:p>
          <a:p>
            <a:pPr/>
            <a:r>
              <a:t>More confidence in the results</a:t>
            </a:r>
          </a:p>
          <a:p>
            <a:pPr marL="0" indent="0">
              <a:buSzTx/>
              <a:buFontTx/>
              <a:buNone/>
            </a:pPr>
          </a:p>
          <a:p>
            <a:pPr marL="0" indent="0">
              <a:buSzTx/>
              <a:buFontTx/>
              <a:buNone/>
            </a:pPr>
            <a:r>
              <a:t>Cons:</a:t>
            </a:r>
          </a:p>
          <a:p>
            <a:pPr marL="0" indent="0">
              <a:buSzTx/>
              <a:buFontTx/>
              <a:buNone/>
            </a:pPr>
          </a:p>
          <a:p>
            <a:pPr/>
            <a:r>
              <a:t>Results can be harder to interpret/non-intuitive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/>
          <p:nvPr>
            <p:ph type="title"/>
          </p:nvPr>
        </p:nvSpPr>
        <p:spPr>
          <a:xfrm>
            <a:off x="1692165" y="764373"/>
            <a:ext cx="9814036" cy="129302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Statistical Testing: Normality</a:t>
            </a:r>
          </a:p>
        </p:txBody>
      </p:sp>
      <p:sp>
        <p:nvSpPr>
          <p:cNvPr id="164" name="Text Placeholder 2"/>
          <p:cNvSpPr txBox="1"/>
          <p:nvPr>
            <p:ph type="body" idx="1"/>
          </p:nvPr>
        </p:nvSpPr>
        <p:spPr>
          <a:xfrm>
            <a:off x="685800" y="2194559"/>
            <a:ext cx="10820400" cy="4024125"/>
          </a:xfrm>
          <a:prstGeom prst="rect">
            <a:avLst/>
          </a:prstGeom>
        </p:spPr>
        <p:txBody>
          <a:bodyPr/>
          <a:lstStyle/>
          <a:p>
            <a:pPr/>
            <a:r>
              <a:t>When should data be transformed?</a:t>
            </a:r>
          </a:p>
          <a:p>
            <a:pPr/>
          </a:p>
          <a:p>
            <a:pPr/>
            <a:r>
              <a:t>Qualitative assessments</a:t>
            </a:r>
          </a:p>
          <a:p>
            <a:pPr/>
          </a:p>
          <a:p>
            <a:pPr/>
            <a:r>
              <a:t>Compare to the normal distribution</a:t>
            </a:r>
          </a:p>
          <a:p>
            <a:pPr/>
            <a:r>
              <a:t>Use a QQplot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Statistical analysis: Normality</a:t>
            </a:r>
          </a:p>
        </p:txBody>
      </p:sp>
      <p:sp>
        <p:nvSpPr>
          <p:cNvPr id="167" name="Text Placeholder 2"/>
          <p:cNvSpPr txBox="1"/>
          <p:nvPr>
            <p:ph type="body" idx="1"/>
          </p:nvPr>
        </p:nvSpPr>
        <p:spPr>
          <a:xfrm>
            <a:off x="685800" y="2194559"/>
            <a:ext cx="11506200" cy="4024125"/>
          </a:xfrm>
          <a:prstGeom prst="rect">
            <a:avLst/>
          </a:prstGeom>
        </p:spPr>
        <p:txBody>
          <a:bodyPr/>
          <a:lstStyle/>
          <a:p>
            <a:pPr/>
            <a:r>
              <a:t>Comparing to the normal distribution:</a:t>
            </a:r>
          </a:p>
          <a:p>
            <a:pPr/>
            <a:r>
              <a:t>Generating a histogram is pretty</a:t>
            </a:r>
          </a:p>
          <a:p>
            <a:pPr/>
            <a:r>
              <a:t> trivial in R:</a:t>
            </a:r>
          </a:p>
          <a:p>
            <a:pPr/>
          </a:p>
          <a:p>
            <a:pPr marL="0" indent="0">
              <a:buSzTx/>
              <a:buFontTx/>
              <a:buNone/>
            </a:pPr>
            <a:r>
              <a:t>&gt;hist(mtcars$mgp)</a:t>
            </a:r>
          </a:p>
        </p:txBody>
      </p:sp>
      <p:pic>
        <p:nvPicPr>
          <p:cNvPr id="168" name="Screenshot 2024-07-16 at 11.55.42 AM.png" descr="Screenshot 2024-07-16 at 11.55.4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83109" y="2031557"/>
            <a:ext cx="5147100" cy="43501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tatistical analysis : Norma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Statistical analysis : Normality</a:t>
            </a:r>
          </a:p>
        </p:txBody>
      </p:sp>
      <p:sp>
        <p:nvSpPr>
          <p:cNvPr id="171" name="Overlaying a normal distribution for your data is non-trivial:…"/>
          <p:cNvSpPr txBox="1"/>
          <p:nvPr>
            <p:ph type="body" sz="half" idx="1"/>
          </p:nvPr>
        </p:nvSpPr>
        <p:spPr>
          <a:xfrm>
            <a:off x="685800" y="2194559"/>
            <a:ext cx="6011022" cy="4024125"/>
          </a:xfrm>
          <a:prstGeom prst="rect">
            <a:avLst/>
          </a:prstGeom>
        </p:spPr>
        <p:txBody>
          <a:bodyPr/>
          <a:lstStyle/>
          <a:p>
            <a:pPr marL="180594" indent="-180594" defTabSz="722376">
              <a:spcBef>
                <a:spcPts val="700"/>
              </a:spcBef>
              <a:defRPr sz="1738"/>
            </a:pPr>
            <a:r>
              <a:t>Overlaying a normal distribution for your data is non-trivial:</a:t>
            </a:r>
          </a:p>
          <a:p>
            <a:pPr marL="180594" indent="-180594" defTabSz="722376">
              <a:spcBef>
                <a:spcPts val="700"/>
              </a:spcBef>
              <a:defRPr sz="1738"/>
            </a:pPr>
          </a:p>
          <a:p>
            <a:pPr marL="0" indent="0" defTabSz="722376">
              <a:spcBef>
                <a:spcPts val="700"/>
              </a:spcBef>
              <a:buSzTx/>
              <a:buFontTx/>
              <a:buNone/>
              <a:defRPr sz="1738"/>
            </a:pPr>
            <a:r>
              <a:t>&gt;g = mtcars$mpg</a:t>
            </a:r>
          </a:p>
          <a:p>
            <a:pPr marL="0" indent="0" defTabSz="722376">
              <a:spcBef>
                <a:spcPts val="700"/>
              </a:spcBef>
              <a:buSzTx/>
              <a:buFontTx/>
              <a:buNone/>
              <a:defRPr sz="1738"/>
            </a:pPr>
            <a:r>
              <a:t>&gt;h &lt;- hist(g, breaks = 5, density = 10,</a:t>
            </a:r>
          </a:p>
          <a:p>
            <a:pPr marL="0" indent="0" defTabSz="722376">
              <a:spcBef>
                <a:spcPts val="700"/>
              </a:spcBef>
              <a:buSzTx/>
              <a:buFontTx/>
              <a:buNone/>
              <a:defRPr sz="1738"/>
            </a:pPr>
            <a:r>
              <a:t>          col = "lightgray", xlab = “Accuracy”,</a:t>
            </a:r>
          </a:p>
          <a:p>
            <a:pPr lvl="2" marL="0" indent="361188" defTabSz="722376">
              <a:spcBef>
                <a:spcPts val="700"/>
              </a:spcBef>
              <a:buSzTx/>
              <a:buFontTx/>
              <a:buNone/>
              <a:defRPr sz="1738"/>
            </a:pPr>
            <a:r>
              <a:t>  main = "Overall") </a:t>
            </a:r>
          </a:p>
          <a:p>
            <a:pPr marL="0" indent="0" defTabSz="722376">
              <a:spcBef>
                <a:spcPts val="700"/>
              </a:spcBef>
              <a:buSzTx/>
              <a:buFontTx/>
              <a:buNone/>
              <a:defRPr sz="1738"/>
            </a:pPr>
            <a:r>
              <a:t>&gt;xfit &lt;- seq(min(g), max(g), length = 40) </a:t>
            </a:r>
          </a:p>
          <a:p>
            <a:pPr marL="0" indent="0" defTabSz="722376">
              <a:spcBef>
                <a:spcPts val="700"/>
              </a:spcBef>
              <a:buSzTx/>
              <a:buFontTx/>
              <a:buNone/>
              <a:defRPr sz="1738"/>
            </a:pPr>
            <a:r>
              <a:t>&gt;yfit &lt;- dnorm(xfit, mean = mean(g), sd = sd(g)) </a:t>
            </a:r>
          </a:p>
          <a:p>
            <a:pPr marL="0" indent="0" defTabSz="722376">
              <a:spcBef>
                <a:spcPts val="700"/>
              </a:spcBef>
              <a:buSzTx/>
              <a:buFontTx/>
              <a:buNone/>
              <a:defRPr sz="1738"/>
            </a:pPr>
            <a:r>
              <a:t>&gt;yfit &lt;- yfit * diff(h$mids[1:2]) * length(g) </a:t>
            </a:r>
          </a:p>
          <a:p>
            <a:pPr marL="0" indent="0" defTabSz="722376">
              <a:spcBef>
                <a:spcPts val="700"/>
              </a:spcBef>
              <a:buSzTx/>
              <a:buFontTx/>
              <a:buNone/>
              <a:defRPr sz="1738"/>
            </a:pPr>
          </a:p>
          <a:p>
            <a:pPr marL="0" indent="0" defTabSz="722376">
              <a:spcBef>
                <a:spcPts val="700"/>
              </a:spcBef>
              <a:buSzTx/>
              <a:buFontTx/>
              <a:buNone/>
              <a:defRPr sz="1738"/>
            </a:pPr>
            <a:r>
              <a:t>lines(xfit, yfit, col = "black", lwd = 2)</a:t>
            </a:r>
          </a:p>
        </p:txBody>
      </p:sp>
      <p:pic>
        <p:nvPicPr>
          <p:cNvPr id="17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60551" y="2401878"/>
            <a:ext cx="4738123" cy="39066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"/>
          <p:cNvSpPr txBox="1"/>
          <p:nvPr>
            <p:ph type="title"/>
          </p:nvPr>
        </p:nvSpPr>
        <p:spPr>
          <a:xfrm>
            <a:off x="2396358" y="764373"/>
            <a:ext cx="9109842" cy="129302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Statistical Analysis: Normality</a:t>
            </a:r>
          </a:p>
        </p:txBody>
      </p:sp>
      <p:sp>
        <p:nvSpPr>
          <p:cNvPr id="175" name="Text Placeholder 2"/>
          <p:cNvSpPr txBox="1"/>
          <p:nvPr>
            <p:ph type="body" sz="half" idx="1"/>
          </p:nvPr>
        </p:nvSpPr>
        <p:spPr>
          <a:xfrm>
            <a:off x="380121" y="1829860"/>
            <a:ext cx="5677540" cy="4388824"/>
          </a:xfrm>
          <a:prstGeom prst="rect">
            <a:avLst/>
          </a:prstGeom>
        </p:spPr>
        <p:txBody>
          <a:bodyPr/>
          <a:lstStyle/>
          <a:p>
            <a:pPr marL="212597" indent="-212597" defTabSz="850391">
              <a:spcBef>
                <a:spcPts val="900"/>
              </a:spcBef>
              <a:defRPr sz="2046"/>
            </a:pPr>
            <a:r>
              <a:t>qq plots provide a better (easier!) way of assessing normality</a:t>
            </a:r>
          </a:p>
          <a:p>
            <a:pPr marL="212597" indent="-212597" defTabSz="850391">
              <a:spcBef>
                <a:spcPts val="900"/>
              </a:spcBef>
              <a:defRPr sz="2046"/>
            </a:pPr>
            <a:r>
              <a:t>A qq plot is a quantile-quantile plot; a graphical way of comparing two distributions by plotting their quantiles against one another.</a:t>
            </a:r>
          </a:p>
          <a:p>
            <a:pPr marL="0" indent="0" defTabSz="850391">
              <a:spcBef>
                <a:spcPts val="900"/>
              </a:spcBef>
              <a:buSzTx/>
              <a:buNone/>
              <a:defRPr sz="2046"/>
            </a:pPr>
          </a:p>
          <a:p>
            <a:pPr marL="0" indent="0" defTabSz="850391">
              <a:spcBef>
                <a:spcPts val="900"/>
              </a:spcBef>
              <a:buSzTx/>
              <a:buNone/>
              <a:defRPr sz="2046"/>
            </a:pPr>
            <a:r>
              <a:t>&gt;qqnorm(mtcars$mpg)</a:t>
            </a:r>
          </a:p>
          <a:p>
            <a:pPr marL="0" indent="0" defTabSz="850391">
              <a:spcBef>
                <a:spcPts val="900"/>
              </a:spcBef>
              <a:buSzTx/>
              <a:buNone/>
              <a:defRPr sz="2046"/>
            </a:pPr>
            <a:r>
              <a:t>&gt;qqline(mtcars$mpg)</a:t>
            </a:r>
          </a:p>
          <a:p>
            <a:pPr marL="0" indent="0" defTabSz="850391">
              <a:spcBef>
                <a:spcPts val="900"/>
              </a:spcBef>
              <a:buSzTx/>
              <a:buNone/>
              <a:defRPr sz="2046"/>
            </a:pPr>
          </a:p>
          <a:p>
            <a:pPr marL="0" indent="0" defTabSz="850391">
              <a:spcBef>
                <a:spcPts val="900"/>
              </a:spcBef>
              <a:buSzTx/>
              <a:buNone/>
              <a:defRPr sz="2046"/>
            </a:pPr>
            <a:r>
              <a:t>The dots represent your data points and the straight line is the normal distribution.</a:t>
            </a:r>
          </a:p>
        </p:txBody>
      </p:sp>
      <p:pic>
        <p:nvPicPr>
          <p:cNvPr id="176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23210" y="1742821"/>
            <a:ext cx="5981701" cy="4927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1"/>
          <p:cNvSpPr txBox="1"/>
          <p:nvPr>
            <p:ph type="title"/>
          </p:nvPr>
        </p:nvSpPr>
        <p:spPr>
          <a:xfrm>
            <a:off x="2396358" y="764373"/>
            <a:ext cx="9109842" cy="129302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Statistical Analysis: Normality</a:t>
            </a:r>
          </a:p>
        </p:txBody>
      </p:sp>
      <p:sp>
        <p:nvSpPr>
          <p:cNvPr id="179" name="Text Placeholder 2"/>
          <p:cNvSpPr txBox="1"/>
          <p:nvPr>
            <p:ph type="body" sz="half" idx="1"/>
          </p:nvPr>
        </p:nvSpPr>
        <p:spPr>
          <a:xfrm>
            <a:off x="685800" y="2194559"/>
            <a:ext cx="5371861" cy="4024125"/>
          </a:xfrm>
          <a:prstGeom prst="rect">
            <a:avLst/>
          </a:prstGeom>
        </p:spPr>
        <p:txBody>
          <a:bodyPr/>
          <a:lstStyle/>
          <a:p>
            <a:pPr/>
            <a:r>
              <a:t>Does this data sufficiently deviate from normal to warrant a transformation?</a:t>
            </a:r>
          </a:p>
          <a:p>
            <a:pPr/>
            <a:r>
              <a:t>Does the transformation substantially improve the fit of the data to the normal distribution?</a:t>
            </a:r>
          </a:p>
        </p:txBody>
      </p:sp>
      <p:pic>
        <p:nvPicPr>
          <p:cNvPr id="18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23210" y="1742821"/>
            <a:ext cx="5981701" cy="4927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1"/>
          <p:cNvSpPr txBox="1"/>
          <p:nvPr>
            <p:ph type="title"/>
          </p:nvPr>
        </p:nvSpPr>
        <p:spPr>
          <a:xfrm>
            <a:off x="2396358" y="764373"/>
            <a:ext cx="9109842" cy="129302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Statistical Analysis: Normality</a:t>
            </a:r>
          </a:p>
        </p:txBody>
      </p:sp>
      <p:sp>
        <p:nvSpPr>
          <p:cNvPr id="183" name="Text Placeholder 2"/>
          <p:cNvSpPr txBox="1"/>
          <p:nvPr>
            <p:ph type="body" sz="half" idx="1"/>
          </p:nvPr>
        </p:nvSpPr>
        <p:spPr>
          <a:xfrm>
            <a:off x="620392" y="2194559"/>
            <a:ext cx="5371862" cy="4024125"/>
          </a:xfrm>
          <a:prstGeom prst="rect">
            <a:avLst/>
          </a:prstGeom>
        </p:spPr>
        <p:txBody>
          <a:bodyPr/>
          <a:lstStyle/>
          <a:p>
            <a:pPr/>
            <a:r>
              <a:t>&gt;qqnorm(mtcars$mpg)</a:t>
            </a:r>
          </a:p>
          <a:p>
            <a:pPr/>
            <a:r>
              <a:t>&gt;qqline(mtcars$mpg)</a:t>
            </a:r>
          </a:p>
        </p:txBody>
      </p:sp>
      <p:pic>
        <p:nvPicPr>
          <p:cNvPr id="18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1553" y="3113440"/>
            <a:ext cx="4238484" cy="3491574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&gt;qqnorm(sqrt(mtcars$mpg), main = “sqrt transformation”)…"/>
          <p:cNvSpPr txBox="1"/>
          <p:nvPr/>
        </p:nvSpPr>
        <p:spPr>
          <a:xfrm>
            <a:off x="5795062" y="1969984"/>
            <a:ext cx="5136368" cy="1178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2200"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pPr>
            <a:r>
              <a:t>&gt;qqnorm(sqrt(mtcars$mpg), main = “sqrt transformation”)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2200"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pPr>
            <a:r>
              <a:t>&gt;qqline(sqrt(mtcars$mpg))</a:t>
            </a:r>
          </a:p>
        </p:txBody>
      </p:sp>
      <p:pic>
        <p:nvPicPr>
          <p:cNvPr id="18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20896" y="3113440"/>
            <a:ext cx="4284700" cy="34915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0000FF"/>
      </a:hlink>
      <a:folHlink>
        <a:srgbClr val="FF00FF"/>
      </a:folHlink>
    </a:clrScheme>
    <a:fontScheme name="Vapor Trail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0000FF"/>
      </a:hlink>
      <a:folHlink>
        <a:srgbClr val="FF00FF"/>
      </a:folHlink>
    </a:clrScheme>
    <a:fontScheme name="Vapor Trail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