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Caveat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ve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ave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9396b887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9396b887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9396b887d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9396b887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9396b887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9396b887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9396b887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9396b887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957aa00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957aa00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957aa00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957aa00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957aa008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957aa008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957aa008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957aa008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9396b887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9396b887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9396b887d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9396b887d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9396b88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9396b88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9396b887d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9396b887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9396b887d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9396b887d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9396b887d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9396b887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9396b887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9396b88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9396b887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9396b887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9396b887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9396b887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9396b887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9396b887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396b887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9396b887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9396b887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9396b887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9396b887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9396b887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9396b887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9396b887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9396b887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9396b887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9396b887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9396b887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dvstats.psychstat.org/data/example.php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vincentarelbundock.github.io/Rdatasets/articles/data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short Course Day 02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McNair Scholars Summer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3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R: packages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709175"/>
            <a:ext cx="8520600" cy="4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</a:t>
            </a:r>
            <a:r>
              <a:rPr lang="en"/>
              <a:t>probably</a:t>
            </a:r>
            <a:r>
              <a:rPr lang="en"/>
              <a:t> use baseR (and some people already have) to write fairly complicated functions.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Standard deviation: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</a:t>
            </a:r>
            <a:r>
              <a:rPr lang="en"/>
              <a:t>sd &lt;- function(x, na.rm = FALSE)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sqrt(var(if(is.vector(x) || is.factor(x)) x else as.double(x), na.rm = na.rm))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the people who did that are proud of it and want to share with you - so let them!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413" y="1881188"/>
            <a:ext cx="33051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packages	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 baseR by adding additional 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Need to be installed (downloaded from a repository - </a:t>
            </a:r>
            <a:r>
              <a:rPr lang="en"/>
              <a:t>usually</a:t>
            </a:r>
            <a:r>
              <a:rPr lang="en"/>
              <a:t> CRAN (Comprehensive R Archive Netowork) or sometimes github) - typically 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Need to be loaded into R every time you open a new sessions/restart 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comment out lines of code by starting them with #</a:t>
            </a:r>
            <a:br>
              <a:rPr lang="en"/>
            </a:br>
            <a:r>
              <a:rPr lang="en"/>
              <a:t># tidyverse is actually several packages and may take tick to download</a:t>
            </a:r>
            <a:br>
              <a:rPr lang="en"/>
            </a:br>
            <a:r>
              <a:rPr lang="en"/>
              <a:t># notice the quotes for install.packages but not for the library function!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&gt;install.packages(“tidyverse”) </a:t>
            </a:r>
            <a:br>
              <a:rPr lang="en"/>
            </a:br>
            <a:r>
              <a:rPr lang="en"/>
              <a:t>&gt;library(tidyverse)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packages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have installed a package and loaded it using the library() function, you have access to all the functions, datasets, and other goodies in the package.</a:t>
            </a:r>
            <a:br>
              <a:rPr lang="en"/>
            </a:br>
            <a:br>
              <a:rPr lang="en"/>
            </a:br>
            <a:r>
              <a:rPr lang="en"/>
              <a:t>You can also access help about a specific function from the </a:t>
            </a:r>
            <a:r>
              <a:rPr lang="en"/>
              <a:t>console</a:t>
            </a:r>
            <a:r>
              <a:rPr lang="en"/>
              <a:t> using: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&gt;?read_csv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Variables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store lots of different types of information in variables!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Single values: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+, -, *, /, ^, sqrt(),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(often referred to as a </a:t>
            </a:r>
            <a:r>
              <a:rPr b="1" lang="en"/>
              <a:t>string </a:t>
            </a:r>
            <a:r>
              <a:rPr lang="en"/>
              <a:t>or a </a:t>
            </a:r>
            <a:r>
              <a:rPr b="1" lang="en"/>
              <a:t>character string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paste(), cat(), grep(), strsplit(), stringr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(TRUE or FALSE)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&amp;&amp;, ||, 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Variables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values: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Vectors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 frames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Anatomy: Creating a Function</a:t>
            </a:r>
            <a:endParaRPr/>
          </a:p>
        </p:txBody>
      </p:sp>
      <p:grpSp>
        <p:nvGrpSpPr>
          <p:cNvPr id="140" name="Google Shape;140;p27"/>
          <p:cNvGrpSpPr/>
          <p:nvPr/>
        </p:nvGrpSpPr>
        <p:grpSpPr>
          <a:xfrm>
            <a:off x="353175" y="1152575"/>
            <a:ext cx="8266576" cy="3714350"/>
            <a:chOff x="200775" y="923975"/>
            <a:chExt cx="8266576" cy="3714350"/>
          </a:xfrm>
        </p:grpSpPr>
        <p:pic>
          <p:nvPicPr>
            <p:cNvPr id="141" name="Google Shape;14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9375" y="1743849"/>
              <a:ext cx="8067976" cy="218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7"/>
            <p:cNvSpPr/>
            <p:nvPr/>
          </p:nvSpPr>
          <p:spPr>
            <a:xfrm>
              <a:off x="753800" y="1722375"/>
              <a:ext cx="1642800" cy="333000"/>
            </a:xfrm>
            <a:prstGeom prst="rect">
              <a:avLst/>
            </a:prstGeom>
            <a:noFill/>
            <a:ln cap="flat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3953725" y="1722375"/>
              <a:ext cx="882300" cy="333000"/>
            </a:xfrm>
            <a:prstGeom prst="rect">
              <a:avLst/>
            </a:prstGeom>
            <a:noFill/>
            <a:ln cap="flat" cmpd="sng" w="3810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831025" y="2130425"/>
              <a:ext cx="7256700" cy="1084500"/>
            </a:xfrm>
            <a:prstGeom prst="rect">
              <a:avLst/>
            </a:prstGeom>
            <a:noFill/>
            <a:ln cap="flat" cmpd="sng" w="381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1015625" y="3289975"/>
              <a:ext cx="1724700" cy="375900"/>
            </a:xfrm>
            <a:prstGeom prst="rect">
              <a:avLst/>
            </a:prstGeom>
            <a:noFill/>
            <a:ln cap="flat" cmpd="sng" w="38100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6" name="Google Shape;146;p27"/>
            <p:cNvCxnSpPr>
              <a:stCxn id="142" idx="0"/>
              <a:endCxn id="147" idx="2"/>
            </p:cNvCxnSpPr>
            <p:nvPr/>
          </p:nvCxnSpPr>
          <p:spPr>
            <a:xfrm rot="10800000">
              <a:off x="1153700" y="1547175"/>
              <a:ext cx="421500" cy="1752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27"/>
            <p:cNvSpPr txBox="1"/>
            <p:nvPr/>
          </p:nvSpPr>
          <p:spPr>
            <a:xfrm>
              <a:off x="200775" y="1070225"/>
              <a:ext cx="1905900" cy="477000"/>
            </a:xfrm>
            <a:prstGeom prst="rect">
              <a:avLst/>
            </a:prstGeom>
            <a:noFill/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2"/>
                  </a:solidFill>
                  <a:latin typeface="Caveat"/>
                  <a:ea typeface="Caveat"/>
                  <a:cs typeface="Caveat"/>
                  <a:sym typeface="Caveat"/>
                </a:rPr>
                <a:t>name of the function</a:t>
              </a:r>
              <a:endParaRPr sz="19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sp>
          <p:nvSpPr>
            <p:cNvPr id="148" name="Google Shape;148;p27"/>
            <p:cNvSpPr txBox="1"/>
            <p:nvPr/>
          </p:nvSpPr>
          <p:spPr>
            <a:xfrm>
              <a:off x="5314150" y="923975"/>
              <a:ext cx="3031500" cy="769500"/>
            </a:xfrm>
            <a:prstGeom prst="rect">
              <a:avLst/>
            </a:prstGeom>
            <a:noFill/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2"/>
                  </a:solidFill>
                  <a:latin typeface="Caveat"/>
                  <a:ea typeface="Caveat"/>
                  <a:cs typeface="Caveat"/>
                  <a:sym typeface="Caveat"/>
                </a:rPr>
                <a:t>n</a:t>
              </a:r>
              <a:r>
                <a:rPr lang="en" sz="1900">
                  <a:solidFill>
                    <a:schemeClr val="dk2"/>
                  </a:solidFill>
                  <a:latin typeface="Caveat"/>
                  <a:ea typeface="Caveat"/>
                  <a:cs typeface="Caveat"/>
                  <a:sym typeface="Caveat"/>
                </a:rPr>
                <a:t>ame(s) of </a:t>
              </a:r>
              <a:r>
                <a:rPr lang="en" sz="1900">
                  <a:solidFill>
                    <a:schemeClr val="dk2"/>
                  </a:solidFill>
                  <a:latin typeface="Caveat"/>
                  <a:ea typeface="Caveat"/>
                  <a:cs typeface="Caveat"/>
                  <a:sym typeface="Caveat"/>
                </a:rPr>
                <a:t>i</a:t>
              </a:r>
              <a:r>
                <a:rPr lang="en" sz="1900">
                  <a:solidFill>
                    <a:schemeClr val="dk2"/>
                  </a:solidFill>
                  <a:latin typeface="Caveat"/>
                  <a:ea typeface="Caveat"/>
                  <a:cs typeface="Caveat"/>
                  <a:sym typeface="Caveat"/>
                </a:rPr>
                <a:t>nput(s) - actual values assigned when </a:t>
              </a:r>
              <a:r>
                <a:rPr lang="en" sz="1900">
                  <a:solidFill>
                    <a:schemeClr val="dk2"/>
                  </a:solidFill>
                  <a:latin typeface="Caveat"/>
                  <a:ea typeface="Caveat"/>
                  <a:cs typeface="Caveat"/>
                  <a:sym typeface="Caveat"/>
                </a:rPr>
                <a:t>function</a:t>
              </a:r>
              <a:r>
                <a:rPr lang="en" sz="1900">
                  <a:solidFill>
                    <a:schemeClr val="dk2"/>
                  </a:solidFill>
                  <a:latin typeface="Caveat"/>
                  <a:ea typeface="Caveat"/>
                  <a:cs typeface="Caveat"/>
                  <a:sym typeface="Caveat"/>
                </a:rPr>
                <a:t> is used</a:t>
              </a:r>
              <a:endParaRPr sz="19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cxnSp>
          <p:nvCxnSpPr>
            <p:cNvPr id="149" name="Google Shape;149;p27"/>
            <p:cNvCxnSpPr>
              <a:stCxn id="143" idx="0"/>
              <a:endCxn id="148" idx="1"/>
            </p:cNvCxnSpPr>
            <p:nvPr/>
          </p:nvCxnSpPr>
          <p:spPr>
            <a:xfrm flipH="1" rot="10800000">
              <a:off x="4394875" y="1308675"/>
              <a:ext cx="919200" cy="413700"/>
            </a:xfrm>
            <a:prstGeom prst="straightConnector1">
              <a:avLst/>
            </a:prstGeom>
            <a:noFill/>
            <a:ln cap="flat" cmpd="sng" w="28575">
              <a:solidFill>
                <a:srgbClr val="3D85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27"/>
            <p:cNvCxnSpPr>
              <a:stCxn id="145" idx="3"/>
              <a:endCxn id="151" idx="1"/>
            </p:cNvCxnSpPr>
            <p:nvPr/>
          </p:nvCxnSpPr>
          <p:spPr>
            <a:xfrm>
              <a:off x="2740325" y="3477925"/>
              <a:ext cx="393900" cy="227400"/>
            </a:xfrm>
            <a:prstGeom prst="straightConnector1">
              <a:avLst/>
            </a:prstGeom>
            <a:noFill/>
            <a:ln cap="flat" cmpd="sng" w="2857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Google Shape;151;p27"/>
            <p:cNvSpPr txBox="1"/>
            <p:nvPr/>
          </p:nvSpPr>
          <p:spPr>
            <a:xfrm>
              <a:off x="3134300" y="3466850"/>
              <a:ext cx="1195200" cy="477000"/>
            </a:xfrm>
            <a:prstGeom prst="rect">
              <a:avLst/>
            </a:prstGeom>
            <a:noFill/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2"/>
                  </a:solidFill>
                  <a:latin typeface="Caveat"/>
                  <a:ea typeface="Caveat"/>
                  <a:cs typeface="Caveat"/>
                  <a:sym typeface="Caveat"/>
                </a:rPr>
                <a:t>output value</a:t>
              </a:r>
              <a:endParaRPr sz="19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cxnSp>
          <p:nvCxnSpPr>
            <p:cNvPr id="152" name="Google Shape;152;p27"/>
            <p:cNvCxnSpPr>
              <a:endCxn id="153" idx="0"/>
            </p:cNvCxnSpPr>
            <p:nvPr/>
          </p:nvCxnSpPr>
          <p:spPr>
            <a:xfrm>
              <a:off x="6423400" y="3225625"/>
              <a:ext cx="253800" cy="350700"/>
            </a:xfrm>
            <a:prstGeom prst="straightConnector1">
              <a:avLst/>
            </a:prstGeom>
            <a:noFill/>
            <a:ln cap="flat" cmpd="sng" w="28575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" name="Google Shape;153;p27"/>
            <p:cNvSpPr txBox="1"/>
            <p:nvPr/>
          </p:nvSpPr>
          <p:spPr>
            <a:xfrm>
              <a:off x="5724250" y="3576325"/>
              <a:ext cx="1905900" cy="1062000"/>
            </a:xfrm>
            <a:prstGeom prst="rect">
              <a:avLst/>
            </a:prstGeom>
            <a:noFill/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2"/>
                  </a:solidFill>
                  <a:latin typeface="Caveat"/>
                  <a:ea typeface="Caveat"/>
                  <a:cs typeface="Caveat"/>
                  <a:sym typeface="Caveat"/>
                </a:rPr>
                <a:t>function body - the code that does the thing!</a:t>
              </a:r>
              <a:endParaRPr sz="19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172" y="2056925"/>
            <a:ext cx="6044503" cy="19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Anatomy: Using a Function</a:t>
            </a: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2324775" y="2338500"/>
            <a:ext cx="1642800" cy="3330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3967575" y="2338500"/>
            <a:ext cx="468300" cy="333000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2283825" y="3483325"/>
            <a:ext cx="1642800" cy="375900"/>
          </a:xfrm>
          <a:prstGeom prst="rect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8"/>
          <p:cNvCxnSpPr>
            <a:stCxn id="160" idx="0"/>
            <a:endCxn id="164" idx="2"/>
          </p:cNvCxnSpPr>
          <p:nvPr/>
        </p:nvCxnSpPr>
        <p:spPr>
          <a:xfrm rot="10800000">
            <a:off x="2677875" y="1775700"/>
            <a:ext cx="468300" cy="5628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8"/>
          <p:cNvSpPr txBox="1"/>
          <p:nvPr/>
        </p:nvSpPr>
        <p:spPr>
          <a:xfrm>
            <a:off x="1724775" y="1298825"/>
            <a:ext cx="1905900" cy="477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name of the function</a:t>
            </a:r>
            <a:endParaRPr sz="19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5006225" y="1626300"/>
            <a:ext cx="1135500" cy="4770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i</a:t>
            </a:r>
            <a:r>
              <a:rPr lang="en" sz="19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nput value</a:t>
            </a:r>
            <a:endParaRPr sz="19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66" name="Google Shape;166;p28"/>
          <p:cNvCxnSpPr>
            <a:stCxn id="161" idx="0"/>
            <a:endCxn id="165" idx="1"/>
          </p:cNvCxnSpPr>
          <p:nvPr/>
        </p:nvCxnSpPr>
        <p:spPr>
          <a:xfrm flipH="1" rot="10800000">
            <a:off x="4201725" y="1864800"/>
            <a:ext cx="804600" cy="4737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8"/>
          <p:cNvCxnSpPr>
            <a:stCxn id="162" idx="2"/>
            <a:endCxn id="168" idx="1"/>
          </p:cNvCxnSpPr>
          <p:nvPr/>
        </p:nvCxnSpPr>
        <p:spPr>
          <a:xfrm>
            <a:off x="3105225" y="3859225"/>
            <a:ext cx="331800" cy="6555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8"/>
          <p:cNvSpPr txBox="1"/>
          <p:nvPr/>
        </p:nvSpPr>
        <p:spPr>
          <a:xfrm>
            <a:off x="3437025" y="4129925"/>
            <a:ext cx="2281800" cy="7695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output value assigned to variable</a:t>
            </a:r>
            <a:endParaRPr sz="19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967575" y="2862225"/>
            <a:ext cx="1751400" cy="375900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6537500" y="1888350"/>
            <a:ext cx="1751400" cy="13545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f</a:t>
            </a:r>
            <a:r>
              <a:rPr lang="en" sz="19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or clarity, we can also specify the name of the argument</a:t>
            </a:r>
            <a:endParaRPr sz="19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71" name="Google Shape;171;p28"/>
          <p:cNvCxnSpPr>
            <a:stCxn id="169" idx="3"/>
            <a:endCxn id="170" idx="1"/>
          </p:cNvCxnSpPr>
          <p:nvPr/>
        </p:nvCxnSpPr>
        <p:spPr>
          <a:xfrm flipH="1" rot="10800000">
            <a:off x="5718975" y="2565675"/>
            <a:ext cx="818400" cy="4845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8"/>
          <p:cNvCxnSpPr>
            <a:endCxn id="173" idx="3"/>
          </p:cNvCxnSpPr>
          <p:nvPr/>
        </p:nvCxnSpPr>
        <p:spPr>
          <a:xfrm flipH="1">
            <a:off x="1481527" y="2488150"/>
            <a:ext cx="681600" cy="1401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8"/>
          <p:cNvSpPr txBox="1"/>
          <p:nvPr/>
        </p:nvSpPr>
        <p:spPr>
          <a:xfrm>
            <a:off x="346027" y="2097250"/>
            <a:ext cx="1135500" cy="10620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output prints to console</a:t>
            </a:r>
            <a:endParaRPr sz="19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74" name="Google Shape;174;p28"/>
          <p:cNvCxnSpPr>
            <a:endCxn id="173" idx="3"/>
          </p:cNvCxnSpPr>
          <p:nvPr/>
        </p:nvCxnSpPr>
        <p:spPr>
          <a:xfrm rot="10800000">
            <a:off x="1481527" y="2628250"/>
            <a:ext cx="857700" cy="4236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your own function!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Decide what you want it to do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E.g. add two numbers together, create a customized sentence based on user input…get creative!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Give it a name that makes sense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It should take at least one argument (input)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Assign a value to a variable in the body of the function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Return a value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Break: ~10 min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R: reading data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fundamental things you will want to do is access data in 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Typically you will store data in a file (more on data storage tomorrow).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of the most common types of files is a .csv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essentially a text file where commas separate the values.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R?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Anytime you need to do anything with data (beyond entering 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	Anytime you need to do statistics, R is your friend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	Anytime you want to make a graph, chart, plot, etc to show your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	</a:t>
            </a:r>
            <a:r>
              <a:rPr lang="en"/>
              <a:t>Anytime you have something you are planning on doing more than once: Is this something I can automate?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.csv (why not .xlsx)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.xlsx can have multiple sheets, which one do you want to use?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.xlsx can have funky formatting that is hard for R to interpret: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Text with different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Text with different weights (bold, italics,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Rows that are highlighted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Dynamic equations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.xlsx files are actually not a single file, but a zipped set of files written in an .xml language that need to be </a:t>
            </a:r>
            <a:r>
              <a:rPr lang="en"/>
              <a:t>interpreted.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.CSV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Text only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Non-proprietary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Has a specific schema that is backed by a standards organization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Very stable over time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			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want to save your data file in the same directory as your .RProject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df: short for data frame. Common convention for naming your data. You can call # it whatever you want but it’s a good idea to avoid things that already have </a:t>
            </a:r>
            <a:br>
              <a:rPr lang="en"/>
            </a:br>
            <a:r>
              <a:rPr lang="en"/>
              <a:t># meaning within R. So calling your data “data” is not a good idea</a:t>
            </a:r>
            <a:br>
              <a:rPr lang="en"/>
            </a:br>
            <a:r>
              <a:rPr lang="en"/>
              <a:t>&gt;df &lt;- read_csv(“data_file.csv”)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and load it into R!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 sz="3200" u="sng">
                <a:solidFill>
                  <a:schemeClr val="hlink"/>
                </a:solidFill>
                <a:hlinkClick r:id="rId3"/>
              </a:rPr>
              <a:t>https://advstats.psychstat.org/</a:t>
            </a:r>
            <a:endParaRPr sz="39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 sz="3200"/>
              <a:t>Go to “example datasets”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 sz="3200"/>
              <a:t>Download the file “active.csv”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 sz="3200"/>
              <a:t>Move the file to your .Rproj folder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 sz="3200"/>
              <a:t>Load the file into R:</a:t>
            </a:r>
            <a:br>
              <a:rPr lang="en" sz="3200"/>
            </a:br>
            <a:r>
              <a:rPr lang="en" sz="3200"/>
              <a:t>&gt;df &lt;- read.csv(“active.csv”)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 Go to: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https://vincentarelbundock.github.io/Rdatasets/articles/data.html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2. Choose a dataset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3. Download the dataset (as a CSV!)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/>
              <a:t>4. Load the data into R</a:t>
            </a:r>
            <a:endParaRPr sz="2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Tomorrow…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Tomorrow we will go over how to view your data, navigate your data, how to make changes to your data,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R and Rstudio?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 is the programming language. You can write R code in any text file. You can run R without Rstudio. R itself is open source and free.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	RStudio is a program used to help you organize your files, write and test code, and produce graphics.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IDE: “Integrated Development Environment”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Rstudio is helpful at any level of R coding, but the more you use R and the more complicated your code gets the more you will lean on an IDE like Rstudio.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Tour of Rstudio: live Demo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customizations you might want to do: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Tools &gt; Global Options &gt; Appearance  - pick a theme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Global environment &gt; Appearance - pane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&gt; soft wrap long 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&gt; Rainbow parentheses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Rstudio: a brief tour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Console: this is where R code actually runs and where output from that R code will show up.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can type code directly into the R console, but it isn’t saved so for longer projects or you probably want to store that in an R 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Tips and tricks: tab autocomplete; up-arrow to re-run most recent code, ? to access the help for a given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Working file: Typically an R script that ends in *.R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is where you will put code you are working 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can send code from your R script directly to the console by highlighting it and hitting control-enter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can save your R script and come back to it later, send it to a friend, 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Rstudio: a brief tour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“Files” pane: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Shows all your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where plots will show up when we start making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where </a:t>
            </a:r>
            <a:r>
              <a:rPr lang="en"/>
              <a:t>function</a:t>
            </a:r>
            <a:r>
              <a:rPr lang="en"/>
              <a:t> documentation and help will show up if you invoke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show you all your packages that you have access 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Rstudio: a brief tour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“Environment” pane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	Environment: shows all the variables you have created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	History: will show the most recent lines of code you have run. You can re-run them by double-clicking them to send them to the console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	R comes with a built-in tutorial! It’s actually not bad if you want to walk through it on your own.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R operators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has some built in base operators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Assignments: &lt;-  (and sometimes =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Math: +, -, *, /, ^, %,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Special characters: $, ( ), { }, [ ],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Comparisons: ==, !=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BaseR vs. packages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comes with a lot of functions pre-loaded. This is called BaseR. They are often (but not always) related to statistics: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summary: &gt;summary()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Absolute </a:t>
            </a:r>
            <a:r>
              <a:rPr lang="en"/>
              <a:t>values</a:t>
            </a:r>
            <a:r>
              <a:rPr lang="en"/>
              <a:t>: &gt;abs()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What am I looking at? &gt;is.number()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       &gt;is.character()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              &gt;is.null()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