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59" r:id="rId5"/>
    <p:sldId id="260" r:id="rId6"/>
    <p:sldId id="271" r:id="rId7"/>
    <p:sldId id="264" r:id="rId8"/>
    <p:sldId id="275" r:id="rId9"/>
    <p:sldId id="265" r:id="rId10"/>
    <p:sldId id="292" r:id="rId11"/>
    <p:sldId id="293" r:id="rId12"/>
    <p:sldId id="278" r:id="rId13"/>
    <p:sldId id="261" r:id="rId14"/>
    <p:sldId id="272" r:id="rId15"/>
    <p:sldId id="279" r:id="rId16"/>
    <p:sldId id="263" r:id="rId17"/>
    <p:sldId id="273" r:id="rId18"/>
    <p:sldId id="294" r:id="rId19"/>
    <p:sldId id="274" r:id="rId20"/>
    <p:sldId id="276" r:id="rId21"/>
    <p:sldId id="277" r:id="rId22"/>
    <p:sldId id="285" r:id="rId23"/>
    <p:sldId id="288" r:id="rId24"/>
    <p:sldId id="266" r:id="rId25"/>
    <p:sldId id="291" r:id="rId26"/>
    <p:sldId id="27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FA16D9-8F85-4641-96CA-D25C2CD97E5B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01E767-AF19-42C4-B707-ED5A93686AF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Dispositivos Móveis como GUI para Objetos Inteligentes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4214818"/>
            <a:ext cx="7772400" cy="1199704"/>
          </a:xfrm>
        </p:spPr>
        <p:txBody>
          <a:bodyPr/>
          <a:lstStyle/>
          <a:p>
            <a:r>
              <a:rPr lang="pt-BR" dirty="0" smtClean="0"/>
              <a:t>Ercílio Gonçalves Nascimento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Protocolo de comunicação em automação industrial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Criado na década de 1970 (1979) pela </a:t>
            </a:r>
            <a:r>
              <a:rPr lang="pt-BR" dirty="0" err="1" smtClean="0"/>
              <a:t>Modicon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Formato ASCII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Protocolo utilizado nos </a:t>
            </a:r>
            <a:r>
              <a:rPr lang="pt-BR" dirty="0" err="1" smtClean="0"/>
              <a:t>EPOSMotes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Modbus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Introdução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Contextualização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Internet das Coisas (</a:t>
            </a: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IoT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Algoritmos Genéticos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EPOSMote</a:t>
            </a:r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Modbus</a:t>
            </a:r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/>
              <a:t>Desenvolvimento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Resultados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Conclusão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Demonstração Prática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Eclipse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Oracle </a:t>
            </a:r>
            <a:r>
              <a:rPr lang="pt-BR" dirty="0" err="1" smtClean="0"/>
              <a:t>MySQL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Android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EPOSMote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Banco de dados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Servidor Web Repositório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Servidor Web para tradução de comandos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Gateway USB para envio de comandos via rede sem fio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Objetos Inteligentes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opologiav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285860"/>
            <a:ext cx="6643734" cy="478634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2428860" y="5000636"/>
            <a:ext cx="1428760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715008" y="3500438"/>
            <a:ext cx="1714512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500826" y="1500174"/>
            <a:ext cx="1571636" cy="121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14876" y="1571612"/>
            <a:ext cx="1143008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857224" y="1571612"/>
            <a:ext cx="3429024" cy="27860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endParaRPr lang="pt-BR" dirty="0" smtClean="0"/>
          </a:p>
          <a:p>
            <a:pPr lvl="1"/>
            <a:r>
              <a:rPr lang="pt-BR" dirty="0" err="1" smtClean="0"/>
              <a:t>Factory</a:t>
            </a:r>
            <a:endParaRPr lang="pt-BR" dirty="0" smtClean="0"/>
          </a:p>
          <a:p>
            <a:pPr lvl="1"/>
            <a:r>
              <a:rPr lang="pt-BR" dirty="0" smtClean="0"/>
              <a:t>Inversão de Controle</a:t>
            </a:r>
          </a:p>
          <a:p>
            <a:pPr lvl="1"/>
            <a:r>
              <a:rPr lang="pt-BR" dirty="0" err="1" smtClean="0"/>
              <a:t>Facade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de Projeto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0" y="1142984"/>
            <a:ext cx="4804491" cy="20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0" y="3243021"/>
            <a:ext cx="4714908" cy="29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www.dofactory.com/Patterns/Diagrams/facad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3286124"/>
            <a:ext cx="3500462" cy="25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16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 smtClean="0"/>
              <a:t>Modularidade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Codificação mais legível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Módulos específicos para cada funcionalidade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Reuso de código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Melhor </a:t>
            </a:r>
            <a:r>
              <a:rPr lang="pt-BR" dirty="0" err="1" smtClean="0"/>
              <a:t>manutenibilidade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Portabilidade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de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odul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071678"/>
            <a:ext cx="8229600" cy="364333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de Projeto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857752" y="2285992"/>
            <a:ext cx="1714512" cy="3214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858016" y="3062286"/>
            <a:ext cx="1857388" cy="1652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1643042" y="3929066"/>
            <a:ext cx="5714246" cy="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428596" y="1481328"/>
            <a:ext cx="3214710" cy="8046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Modularidade</a:t>
            </a:r>
            <a:endParaRPr kumimoji="0" lang="pt-B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Introdução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Contextualização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Internet das Coisas (</a:t>
            </a: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IoT</a:t>
            </a: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Algoritmos Genéticos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EPOSMote</a:t>
            </a:r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Modbus</a:t>
            </a:r>
            <a:endParaRPr lang="pt-B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Desenvolvimento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Resultados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Conclusão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Demonstração Prática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Genéticos</a:t>
            </a:r>
            <a:r>
              <a:rPr lang="pt-BR" sz="2800" dirty="0" smtClean="0"/>
              <a:t> - Entrada</a:t>
            </a:r>
            <a:endParaRPr lang="pt-BR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19536"/>
            <a:ext cx="80105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157292"/>
            <a:ext cx="8229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1571604" y="25717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50570" y="50006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643174" y="3500438"/>
            <a:ext cx="857256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928794" y="3000372"/>
            <a:ext cx="1571636" cy="4286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1071538" y="2214554"/>
            <a:ext cx="2428892" cy="128588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500298" y="5929330"/>
            <a:ext cx="1143008" cy="7143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1785918" y="5357826"/>
            <a:ext cx="1857388" cy="50006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1000100" y="4643446"/>
            <a:ext cx="2643206" cy="121444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Introdução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Contextualização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Algoritmos Genéticos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EPOSMote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err="1" smtClean="0"/>
              <a:t>Modbus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Desenvolvimento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Resultados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Conclusão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Demonstração Prática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Genéticos</a:t>
            </a:r>
            <a:r>
              <a:rPr lang="pt-BR" sz="2800" dirty="0" smtClean="0"/>
              <a:t> - </a:t>
            </a:r>
            <a:r>
              <a:rPr lang="pt-BR" sz="2800" i="1" dirty="0" err="1" smtClean="0"/>
              <a:t>Crossover</a:t>
            </a:r>
            <a:endParaRPr lang="pt-BR" sz="2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6151"/>
            <a:ext cx="8935049" cy="327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00108"/>
            <a:ext cx="22764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214422"/>
            <a:ext cx="21526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rot="16200000" flipH="1">
            <a:off x="-71470" y="4357694"/>
            <a:ext cx="2643206" cy="35719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0800000" flipV="1">
            <a:off x="500034" y="3214686"/>
            <a:ext cx="3071834" cy="264320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10800000" flipV="1">
            <a:off x="2500298" y="3214686"/>
            <a:ext cx="2714644" cy="264320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643306" y="4143380"/>
            <a:ext cx="4929222" cy="7143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643306" y="4857760"/>
            <a:ext cx="4857784" cy="10715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643306" y="5929330"/>
            <a:ext cx="4857784" cy="5000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11" grpId="2" animBg="1"/>
      <p:bldP spid="11" grpId="3" animBg="1"/>
      <p:bldP spid="12" grpId="0" animBg="1"/>
      <p:bldP spid="12" grpId="1" animBg="1"/>
      <p:bldP spid="1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Genéticos</a:t>
            </a:r>
            <a:r>
              <a:rPr lang="pt-BR" sz="2800" dirty="0" smtClean="0"/>
              <a:t> - Mutação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46"/>
            <a:ext cx="2290759" cy="216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643314"/>
            <a:ext cx="2143140" cy="246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2500298" y="200024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79198" y="421481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79198" y="521495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950768" y="521495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</a:t>
            </a:r>
            <a:endParaRPr lang="pt-BR" dirty="0"/>
          </a:p>
        </p:txBody>
      </p:sp>
      <p:cxnSp>
        <p:nvCxnSpPr>
          <p:cNvPr id="14" name="Conector de seta reta 13"/>
          <p:cNvCxnSpPr>
            <a:stCxn id="6" idx="2"/>
          </p:cNvCxnSpPr>
          <p:nvPr/>
        </p:nvCxnSpPr>
        <p:spPr>
          <a:xfrm rot="5400000">
            <a:off x="1482917" y="3029763"/>
            <a:ext cx="1845246" cy="52486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</p:cNvCxnSpPr>
          <p:nvPr/>
        </p:nvCxnSpPr>
        <p:spPr>
          <a:xfrm rot="16200000" flipH="1">
            <a:off x="1482917" y="3554627"/>
            <a:ext cx="2845378" cy="4752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2"/>
          </p:cNvCxnSpPr>
          <p:nvPr/>
        </p:nvCxnSpPr>
        <p:spPr>
          <a:xfrm rot="5400000">
            <a:off x="947132" y="3494110"/>
            <a:ext cx="2845378" cy="59630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500570"/>
            <a:ext cx="75918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3571876"/>
            <a:ext cx="48768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tângulo 31"/>
          <p:cNvSpPr/>
          <p:nvPr/>
        </p:nvSpPr>
        <p:spPr>
          <a:xfrm>
            <a:off x="4000496" y="4643446"/>
            <a:ext cx="4857784" cy="16430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714612" y="4929198"/>
            <a:ext cx="128588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0146"/>
            <a:ext cx="86409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3" y="2319338"/>
            <a:ext cx="90963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Interação com Objeto Inteligente</a:t>
            </a:r>
            <a:r>
              <a:rPr lang="pt-BR" sz="2800" dirty="0" smtClean="0"/>
              <a:t> – AC</a:t>
            </a:r>
            <a:endParaRPr lang="pt-BR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4499647"/>
            <a:ext cx="6572296" cy="228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06" y="3857628"/>
            <a:ext cx="4514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Conector de seta reta 21"/>
          <p:cNvCxnSpPr/>
          <p:nvPr/>
        </p:nvCxnSpPr>
        <p:spPr>
          <a:xfrm>
            <a:off x="1285852" y="2000240"/>
            <a:ext cx="7358114" cy="164307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714612" y="4143380"/>
            <a:ext cx="357190" cy="357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929066"/>
            <a:ext cx="4429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Conector de seta reta 28"/>
          <p:cNvCxnSpPr/>
          <p:nvPr/>
        </p:nvCxnSpPr>
        <p:spPr>
          <a:xfrm>
            <a:off x="5715008" y="2071678"/>
            <a:ext cx="2928958" cy="164307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786050" y="4143380"/>
            <a:ext cx="357190" cy="357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869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307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4" grpId="0" animBg="1"/>
      <p:bldP spid="3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" y="1214422"/>
            <a:ext cx="9097963" cy="185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pt-BR" sz="3200" dirty="0"/>
              <a:t>Interação com Objeto </a:t>
            </a:r>
            <a:r>
              <a:rPr lang="pt-BR" sz="3200" dirty="0" smtClean="0"/>
              <a:t>Inteligente </a:t>
            </a:r>
            <a:r>
              <a:rPr lang="pt-BR" sz="2400" dirty="0" smtClean="0"/>
              <a:t>– Lâmpada</a:t>
            </a:r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46" y="2928934"/>
            <a:ext cx="8820472" cy="182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24" y="4857760"/>
            <a:ext cx="7000892" cy="186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643314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24" y="3714752"/>
            <a:ext cx="885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26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Sistema capaz de gerar interface gráfica automática para interação com Objetos Inteligentes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Centralizar toda a interação em um único aparelho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Perfis de usuário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Eficiente no âmbito da automação residencial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99592" y="2924944"/>
            <a:ext cx="7416824" cy="792088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pt-BR" sz="4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Demonstração Prática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068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857488" y="2828920"/>
            <a:ext cx="3643338" cy="7143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pt-BR" sz="4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Perguntas?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Introdução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Contextualização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Algoritmos Genéticos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EPOSMote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err="1" smtClean="0"/>
              <a:t>Modbus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Desenvolvimento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Resultados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Conclusão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Demonstração Prática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Automação Residencial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Monitoramento e/ou manipulação por dispositivos móveis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Interface Gráfica automatizada e adaptável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Interação via rede sem fio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net_of_Th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714620"/>
            <a:ext cx="3763116" cy="3710778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Termo proposto por Kevin Ashton (1999)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Grupo de pesquisa Auto-ID </a:t>
            </a:r>
            <a:r>
              <a:rPr lang="pt-BR" dirty="0" err="1" smtClean="0"/>
              <a:t>Labs</a:t>
            </a:r>
            <a:r>
              <a:rPr lang="pt-BR" dirty="0" smtClean="0"/>
              <a:t> MIT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Protocolos de comunicação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Interoperabilidade entre as “Coisas”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Objetos Inteligentes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Ocupar pouco espaço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Baixo consumo de energia elétrica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Sistema computacional embarcado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Não possuem interface gráfica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Fundamentado por John </a:t>
            </a:r>
            <a:r>
              <a:rPr lang="pt-BR" dirty="0" err="1" smtClean="0"/>
              <a:t>Holland</a:t>
            </a:r>
            <a:r>
              <a:rPr lang="pt-BR" dirty="0" smtClean="0"/>
              <a:t> - Michigan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Problemas de otimização e busca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Biologia evolutiva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Seleção natural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Recombinação genética </a:t>
            </a:r>
            <a:r>
              <a:rPr lang="pt-BR" i="1" dirty="0" smtClean="0"/>
              <a:t>(</a:t>
            </a:r>
            <a:r>
              <a:rPr lang="pt-BR" i="1" dirty="0" err="1" smtClean="0"/>
              <a:t>crossover</a:t>
            </a:r>
            <a:r>
              <a:rPr lang="pt-BR" i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Mutação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Algoritmo iterativo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Genéticos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Genéticos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47260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Projeto EPOS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Sistema operacional embarcado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Desenvolvido no LISHA – UFSC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Facilitar o desenvolvimento de sistemas embarcados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EPOSMote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Hardware de sensoriamento sem fio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EPOSMote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1054</TotalTime>
  <Words>354</Words>
  <Application>Microsoft Office PowerPoint</Application>
  <PresentationFormat>Apresentação na tela (4:3)</PresentationFormat>
  <Paragraphs>127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Concurso</vt:lpstr>
      <vt:lpstr>Dispositivos Móveis como GUI para Objetos Inteligentes</vt:lpstr>
      <vt:lpstr>Roteiro</vt:lpstr>
      <vt:lpstr>Roteiro</vt:lpstr>
      <vt:lpstr>Contextualização</vt:lpstr>
      <vt:lpstr>Internet das Coisas (IoT)</vt:lpstr>
      <vt:lpstr>Internet das Coisas (IoT)</vt:lpstr>
      <vt:lpstr>Algoritmos Genéticos</vt:lpstr>
      <vt:lpstr>Algoritmos Genéticos</vt:lpstr>
      <vt:lpstr>EPOSMote</vt:lpstr>
      <vt:lpstr>Modbus</vt:lpstr>
      <vt:lpstr>Roteiro</vt:lpstr>
      <vt:lpstr>Ferramentas</vt:lpstr>
      <vt:lpstr>Topologia</vt:lpstr>
      <vt:lpstr>Topologia</vt:lpstr>
      <vt:lpstr>Aspectos de Projeto</vt:lpstr>
      <vt:lpstr>Aspectos de Projeto</vt:lpstr>
      <vt:lpstr>Aspectos de Projeto</vt:lpstr>
      <vt:lpstr>Roteiro</vt:lpstr>
      <vt:lpstr>Algoritmos Genéticos - Entrada</vt:lpstr>
      <vt:lpstr>Algoritmos Genéticos - Crossover</vt:lpstr>
      <vt:lpstr>Algoritmos Genéticos - Mutação</vt:lpstr>
      <vt:lpstr>Interação com Objeto Inteligente – AC</vt:lpstr>
      <vt:lpstr>Interação com Objeto Inteligente – Lâmpada</vt:lpstr>
      <vt:lpstr>Conclusão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Móveis como GUI para Objetos Inteligentes</dc:title>
  <dc:creator>cilhao</dc:creator>
  <cp:lastModifiedBy>cilhao</cp:lastModifiedBy>
  <cp:revision>67</cp:revision>
  <dcterms:created xsi:type="dcterms:W3CDTF">2014-06-22T00:17:57Z</dcterms:created>
  <dcterms:modified xsi:type="dcterms:W3CDTF">2014-06-26T01:34:51Z</dcterms:modified>
</cp:coreProperties>
</file>