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302" r:id="rId2"/>
    <p:sldId id="311" r:id="rId3"/>
    <p:sldId id="305" r:id="rId4"/>
    <p:sldId id="363" r:id="rId5"/>
    <p:sldId id="360" r:id="rId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1152"/>
    <a:srgbClr val="4B2F70"/>
    <a:srgbClr val="A4716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55542" autoAdjust="0"/>
  </p:normalViewPr>
  <p:slideViewPr>
    <p:cSldViewPr>
      <p:cViewPr varScale="1">
        <p:scale>
          <a:sx n="47" d="100"/>
          <a:sy n="47" d="100"/>
        </p:scale>
        <p:origin x="1190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최근 뉴스를 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모바일게임시장은 매출은 나날이 증가하고 있는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업계는 감소</a:t>
            </a:r>
            <a:r>
              <a:rPr lang="en-US" altLang="ko-KR" dirty="0" smtClean="0"/>
              <a:t>,,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좋은 모바일이 더</a:t>
            </a:r>
            <a:r>
              <a:rPr lang="ko-KR" altLang="en-US" baseline="0" dirty="0" smtClean="0"/>
              <a:t> 다양한 사람들이 즐기기 간편하고 </a:t>
            </a:r>
            <a:r>
              <a:rPr lang="en-US" altLang="ko-KR" baseline="0" dirty="0" smtClean="0"/>
              <a:t>/  </a:t>
            </a:r>
            <a:r>
              <a:rPr lang="ko-KR" altLang="en-US" baseline="0" dirty="0" smtClean="0"/>
              <a:t>특히 </a:t>
            </a:r>
            <a:r>
              <a:rPr lang="ko-KR" altLang="en-US" dirty="0" smtClean="0"/>
              <a:t>코로나 이후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방 운영이 제한되고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비대면 활동 증가로 </a:t>
            </a:r>
            <a:r>
              <a:rPr lang="ko-KR" altLang="en-US" dirty="0" err="1" smtClean="0"/>
              <a:t>메타버스의</a:t>
            </a:r>
            <a:r>
              <a:rPr lang="ko-KR" altLang="en-US" dirty="0" smtClean="0"/>
              <a:t> 중요도도 높아지면서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산업의 매출이 점점 감소함</a:t>
            </a:r>
            <a:endParaRPr lang="en-US" altLang="ko-KR" dirty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이러한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산업의 추세를 코로나 전과 후로 비교하고 적절한 경영전략을 방안으로 도출</a:t>
            </a:r>
            <a:endParaRPr lang="en-US" altLang="ko-KR" dirty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# </a:t>
            </a:r>
            <a:r>
              <a:rPr lang="ko-KR" altLang="en-US" dirty="0" smtClean="0"/>
              <a:t>시각화 할 것</a:t>
            </a:r>
            <a:endParaRPr lang="en-US" altLang="ko-KR" dirty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전체 시장 산업 매출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Pc</a:t>
            </a:r>
            <a:r>
              <a:rPr lang="ko-KR" altLang="en-US" dirty="0" smtClean="0"/>
              <a:t>게임 산업 매출</a:t>
            </a:r>
            <a:endParaRPr lang="en-US" altLang="ko-KR" dirty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모바일게임</a:t>
            </a:r>
            <a:r>
              <a:rPr lang="ko-KR" altLang="en-US" dirty="0" smtClean="0"/>
              <a:t> 산업 매출</a:t>
            </a:r>
            <a:endParaRPr lang="en-US" altLang="ko-KR" dirty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….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이를 코로나 전후로도 비교</a:t>
            </a:r>
            <a:endParaRPr lang="en-US" altLang="ko-KR" dirty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메타버스 관련 </a:t>
            </a:r>
            <a:r>
              <a:rPr lang="ko-KR" altLang="en-US" dirty="0" err="1" smtClean="0"/>
              <a:t>기술도입한</a:t>
            </a:r>
            <a:r>
              <a:rPr lang="ko-KR" altLang="en-US" dirty="0" smtClean="0"/>
              <a:t> 게임들 매출</a:t>
            </a:r>
            <a:endParaRPr lang="en-US" altLang="ko-KR" dirty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DD758-0125-439D-8CBA-E2C2FBDCD065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77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2021-11-15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2021-11-15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2021-11-15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2021-11-15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2021-11-15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112568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6F9C8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1926910"/>
            <a:ext cx="7056784" cy="13880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cap="none" spc="0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빅데이터를 이용한 포스트 코로나 시대 </a:t>
            </a:r>
            <a:endParaRPr lang="en-US" altLang="ko-KR" sz="3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000" b="1" cap="none" spc="0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PC</a:t>
            </a:r>
            <a:r>
              <a:rPr lang="ko-KR" altLang="en-US" sz="3000" b="1" cap="none" spc="0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게임 산업 경영 전략 도출</a:t>
            </a:r>
            <a:endParaRPr lang="en-US" altLang="ko-KR" sz="3000" b="1" cap="none" spc="0" dirty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9274" y="116632"/>
            <a:ext cx="2672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중간 프로젝트 </a:t>
            </a:r>
            <a:r>
              <a:rPr kumimoji="0" lang="ko-KR" altLang="en-US" sz="20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2746"/>
            <a:ext cx="1619672" cy="181918"/>
          </a:xfrm>
          <a:prstGeom prst="rect">
            <a:avLst/>
          </a:prstGeom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27584" y="3320405"/>
            <a:ext cx="748883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0" lang="ko-KR" altLang="en-US" sz="1300" b="1" dirty="0">
                <a:ea typeface="맑은 고딕" pitchFamily="50" charset="-127"/>
              </a:rPr>
              <a:t>○ 훈 </a:t>
            </a:r>
            <a:r>
              <a:rPr kumimoji="0" lang="ko-KR" altLang="en-US" sz="1300" b="1" dirty="0" err="1">
                <a:ea typeface="맑은 고딕" pitchFamily="50" charset="-127"/>
              </a:rPr>
              <a:t>련</a:t>
            </a:r>
            <a:r>
              <a:rPr kumimoji="0" lang="ko-KR" altLang="en-US" sz="1300" b="1" dirty="0">
                <a:ea typeface="맑은 고딕" pitchFamily="50" charset="-127"/>
              </a:rPr>
              <a:t> 과 정 명 </a:t>
            </a:r>
            <a:r>
              <a:rPr kumimoji="0" lang="en-US" altLang="ko-KR" sz="1300" b="1" dirty="0">
                <a:ea typeface="맑은 고딕" pitchFamily="50" charset="-127"/>
              </a:rPr>
              <a:t>:  (</a:t>
            </a:r>
            <a:r>
              <a:rPr kumimoji="0" lang="ko-KR" altLang="en-US" sz="1300" b="1" dirty="0" err="1">
                <a:ea typeface="맑은 고딕" pitchFamily="50" charset="-127"/>
              </a:rPr>
              <a:t>빅데이터분석</a:t>
            </a:r>
            <a:r>
              <a:rPr kumimoji="0" lang="en-US" altLang="ko-KR" sz="1300" b="1" dirty="0">
                <a:ea typeface="맑은 고딕" pitchFamily="50" charset="-127"/>
              </a:rPr>
              <a:t>)</a:t>
            </a:r>
            <a:r>
              <a:rPr kumimoji="0" lang="ko-KR" altLang="en-US" sz="1300" b="1" dirty="0" err="1">
                <a:ea typeface="맑은 고딕" pitchFamily="50" charset="-127"/>
              </a:rPr>
              <a:t>머신러닝</a:t>
            </a:r>
            <a:r>
              <a:rPr kumimoji="0" lang="en-US" altLang="ko-KR" sz="1300" b="1" dirty="0">
                <a:ea typeface="맑은 고딕" pitchFamily="50" charset="-127"/>
              </a:rPr>
              <a:t>(</a:t>
            </a:r>
            <a:r>
              <a:rPr kumimoji="0" lang="en-US" altLang="ko-KR" sz="1300" b="1" dirty="0" err="1">
                <a:ea typeface="맑은 고딕" pitchFamily="50" charset="-127"/>
              </a:rPr>
              <a:t>MachineLearning</a:t>
            </a:r>
            <a:r>
              <a:rPr kumimoji="0" lang="en-US" altLang="ko-KR" sz="1300" b="1" dirty="0">
                <a:ea typeface="맑은 고딕" pitchFamily="50" charset="-127"/>
              </a:rPr>
              <a:t>)</a:t>
            </a:r>
            <a:r>
              <a:rPr kumimoji="0" lang="ko-KR" altLang="en-US" sz="1300" b="1" dirty="0">
                <a:ea typeface="맑은 고딕" pitchFamily="50" charset="-127"/>
              </a:rPr>
              <a:t>기반의 </a:t>
            </a:r>
            <a:r>
              <a:rPr kumimoji="0" lang="ko-KR" altLang="en-US" sz="1300" b="1" dirty="0" err="1">
                <a:ea typeface="맑은 고딕" pitchFamily="50" charset="-127"/>
              </a:rPr>
              <a:t>빅데이터분석과정</a:t>
            </a:r>
            <a:r>
              <a:rPr kumimoji="0" lang="ko-KR" altLang="en-US" sz="1300" b="1" dirty="0">
                <a:ea typeface="맑은 고딕" pitchFamily="50" charset="-127"/>
              </a:rPr>
              <a:t> </a:t>
            </a:r>
            <a:r>
              <a:rPr kumimoji="0" lang="en-US" altLang="ko-KR" sz="1300" b="1" dirty="0">
                <a:ea typeface="맑은 고딕" pitchFamily="50" charset="-127"/>
              </a:rPr>
              <a:t>A</a:t>
            </a:r>
          </a:p>
          <a:p>
            <a:pPr>
              <a:lnSpc>
                <a:spcPct val="200000"/>
              </a:lnSpc>
            </a:pPr>
            <a:r>
              <a:rPr kumimoji="0" lang="ko-KR" altLang="en-US" sz="1300" b="1" dirty="0">
                <a:ea typeface="맑은 고딕" pitchFamily="50" charset="-127"/>
              </a:rPr>
              <a:t>○ 훈  </a:t>
            </a:r>
            <a:r>
              <a:rPr kumimoji="0" lang="ko-KR" altLang="en-US" sz="1300" b="1" dirty="0" err="1">
                <a:ea typeface="맑은 고딕" pitchFamily="50" charset="-127"/>
              </a:rPr>
              <a:t>련</a:t>
            </a:r>
            <a:r>
              <a:rPr kumimoji="0" lang="ko-KR" altLang="en-US" sz="1300" b="1" dirty="0">
                <a:ea typeface="맑은 고딕" pitchFamily="50" charset="-127"/>
              </a:rPr>
              <a:t>   기  간 </a:t>
            </a:r>
            <a:r>
              <a:rPr kumimoji="0" lang="en-US" altLang="ko-KR" sz="1300" b="1" dirty="0">
                <a:ea typeface="맑은 고딕" pitchFamily="50" charset="-127"/>
              </a:rPr>
              <a:t>:  2021-09-08 ~ 2022-01-20  (720</a:t>
            </a:r>
            <a:r>
              <a:rPr kumimoji="0" lang="ko-KR" altLang="en-US" sz="1300" b="1" dirty="0">
                <a:ea typeface="맑은 고딕" pitchFamily="50" charset="-127"/>
              </a:rPr>
              <a:t>시간 </a:t>
            </a:r>
            <a:r>
              <a:rPr kumimoji="0" lang="en-US" altLang="ko-KR" sz="1300" b="1" dirty="0">
                <a:ea typeface="맑은 고딕" pitchFamily="50" charset="-127"/>
              </a:rPr>
              <a:t>/ 90</a:t>
            </a:r>
            <a:r>
              <a:rPr kumimoji="0" lang="ko-KR" altLang="en-US" sz="1300" b="1" dirty="0">
                <a:ea typeface="맑은 고딕" pitchFamily="50" charset="-127"/>
              </a:rPr>
              <a:t>일</a:t>
            </a:r>
            <a:r>
              <a:rPr kumimoji="0" lang="en-US" altLang="ko-KR" sz="1300" b="1" dirty="0"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ea typeface="맑은 고딕" pitchFamily="50" charset="-127"/>
              </a:rPr>
              <a:t>○ 팀 명 </a:t>
            </a:r>
            <a:r>
              <a:rPr kumimoji="0" lang="en-US" altLang="ko-KR" sz="1300" b="1" dirty="0">
                <a:ea typeface="맑은 고딕" pitchFamily="50" charset="-127"/>
              </a:rPr>
              <a:t>: </a:t>
            </a:r>
            <a:r>
              <a:rPr kumimoji="0" lang="ko-KR" altLang="en-US" sz="1300" b="1" dirty="0" err="1">
                <a:ea typeface="맑은 고딕" pitchFamily="50" charset="-127"/>
              </a:rPr>
              <a:t>코코</a:t>
            </a:r>
            <a:r>
              <a:rPr kumimoji="0" lang="ko-KR" altLang="en-US" sz="1300" b="1" dirty="0">
                <a:ea typeface="맑은 고딕" pitchFamily="50" charset="-127"/>
              </a:rPr>
              <a:t> </a:t>
            </a:r>
            <a:r>
              <a:rPr kumimoji="0" lang="en-US" altLang="ko-KR" sz="1300" b="1" dirty="0">
                <a:ea typeface="맑은 고딕" pitchFamily="50" charset="-127"/>
              </a:rPr>
              <a:t>(</a:t>
            </a:r>
            <a:r>
              <a:rPr kumimoji="0" lang="ko-KR" altLang="en-US" sz="1300" b="1" dirty="0">
                <a:ea typeface="맑은 고딕" pitchFamily="50" charset="-127"/>
              </a:rPr>
              <a:t>코로나</a:t>
            </a:r>
            <a:r>
              <a:rPr kumimoji="0" lang="en-US" altLang="ko-KR" sz="1300" b="1" dirty="0">
                <a:ea typeface="맑은 고딕" pitchFamily="50" charset="-127"/>
              </a:rPr>
              <a:t>(</a:t>
            </a:r>
            <a:r>
              <a:rPr kumimoji="0" lang="ko-KR" altLang="en-US" sz="1300" b="1" dirty="0">
                <a:ea typeface="맑은 고딕" pitchFamily="50" charset="-127"/>
              </a:rPr>
              <a:t>주제</a:t>
            </a:r>
            <a:r>
              <a:rPr kumimoji="0" lang="en-US" altLang="ko-KR" sz="1300" b="1" dirty="0">
                <a:ea typeface="맑은 고딕" pitchFamily="50" charset="-127"/>
              </a:rPr>
              <a:t>) + </a:t>
            </a:r>
            <a:r>
              <a:rPr kumimoji="0" lang="ko-KR" altLang="en-US" sz="1300" b="1" dirty="0">
                <a:ea typeface="맑은 고딕" pitchFamily="50" charset="-127"/>
              </a:rPr>
              <a:t>코딩</a:t>
            </a:r>
            <a:r>
              <a:rPr kumimoji="0" lang="en-US" altLang="ko-KR" sz="1300" b="1" dirty="0"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ea typeface="맑은 고딕" pitchFamily="50" charset="-127"/>
              </a:rPr>
              <a:t>○ 팀 장 </a:t>
            </a:r>
            <a:r>
              <a:rPr kumimoji="0" lang="en-US" altLang="ko-KR" sz="1300" b="1" dirty="0">
                <a:ea typeface="맑은 고딕" pitchFamily="50" charset="-127"/>
              </a:rPr>
              <a:t>:  </a:t>
            </a:r>
            <a:r>
              <a:rPr kumimoji="0" lang="ko-KR" altLang="en-US" sz="1300" b="1" dirty="0">
                <a:ea typeface="맑은 고딕" pitchFamily="50" charset="-127"/>
              </a:rPr>
              <a:t>황경수</a:t>
            </a:r>
            <a:r>
              <a:rPr kumimoji="0" lang="en-US" altLang="ko-KR" sz="1300" b="1" dirty="0">
                <a:ea typeface="맑은 고딕" pitchFamily="50" charset="-127"/>
              </a:rPr>
              <a:t> |  </a:t>
            </a:r>
            <a:r>
              <a:rPr kumimoji="0" lang="ko-KR" altLang="en-US" sz="1300" b="1" dirty="0">
                <a:ea typeface="맑은 고딕" pitchFamily="50" charset="-127"/>
              </a:rPr>
              <a:t>팀 원 </a:t>
            </a:r>
            <a:r>
              <a:rPr kumimoji="0" lang="en-US" altLang="ko-KR" sz="1300" b="1" dirty="0">
                <a:ea typeface="맑은 고딕" pitchFamily="50" charset="-127"/>
              </a:rPr>
              <a:t>:  </a:t>
            </a:r>
            <a:r>
              <a:rPr kumimoji="0" lang="ko-KR" altLang="en-US" sz="1300" b="1" dirty="0" err="1">
                <a:ea typeface="맑은 고딕" pitchFamily="50" charset="-127"/>
              </a:rPr>
              <a:t>기윤하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>
                <a:ea typeface="맑은 고딕" pitchFamily="50" charset="-127"/>
              </a:rPr>
              <a:t>김정호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 err="1">
                <a:ea typeface="맑은 고딕" pitchFamily="50" charset="-127"/>
              </a:rPr>
              <a:t>두상혁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 err="1">
                <a:ea typeface="맑은 고딕" pitchFamily="50" charset="-127"/>
              </a:rPr>
              <a:t>배주영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 err="1">
                <a:ea typeface="맑은 고딕" pitchFamily="50" charset="-127"/>
              </a:rPr>
              <a:t>유승헌</a:t>
            </a:r>
            <a:endParaRPr kumimoji="0" lang="ko-KR" altLang="en-US" sz="1300" b="1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>
                <a:solidFill>
                  <a:srgbClr val="2D1152"/>
                </a:solidFill>
              </a:rPr>
              <a:t>INDEX</a:t>
            </a:r>
            <a:endParaRPr lang="ko-KR" altLang="en-US" sz="3200" b="1" dirty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628800"/>
            <a:ext cx="7920880" cy="4320000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1539" y="1988840"/>
            <a:ext cx="4528573" cy="3384376"/>
          </a:xfrm>
        </p:spPr>
        <p:txBody>
          <a:bodyPr rtlCol="0" anchor="ctr">
            <a:noAutofit/>
          </a:bodyPr>
          <a:lstStyle/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주제 및 목적</a:t>
            </a:r>
            <a:r>
              <a:rPr lang="en-US" altLang="ko-KR" sz="2400" b="1" dirty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기획의도</a:t>
            </a:r>
            <a:r>
              <a:rPr lang="en-US" altLang="ko-KR" sz="2400" b="1" dirty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팀원 별 업무 분담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83671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주제 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: 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주제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412776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4149080"/>
            <a:ext cx="7632848" cy="223224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3068960"/>
            <a:ext cx="7632848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(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비즈니스 관점에서의 기획의도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)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 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  <a:ea typeface="+mn-ea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700" b="1" dirty="0">
                <a:solidFill>
                  <a:srgbClr val="2D1152"/>
                </a:solidFill>
                <a:latin typeface="+mn-ea"/>
                <a:ea typeface="+mn-ea"/>
              </a:rPr>
              <a:t>                                             </a:t>
            </a:r>
            <a:r>
              <a:rPr lang="ko-KR" altLang="en-US" sz="1700" b="1" u="sng" dirty="0">
                <a:solidFill>
                  <a:srgbClr val="2D1152"/>
                </a:solidFill>
                <a:latin typeface="+mn-ea"/>
                <a:ea typeface="+mn-ea"/>
              </a:rPr>
              <a:t>무엇을 목적으로 프로젝트를 진행하는가</a:t>
            </a:r>
            <a:r>
              <a:rPr lang="en-US" altLang="ko-KR" sz="1700" b="1" u="sng" dirty="0">
                <a:solidFill>
                  <a:srgbClr val="2D1152"/>
                </a:solidFill>
                <a:latin typeface="+mn-ea"/>
                <a:ea typeface="+mn-ea"/>
              </a:rPr>
              <a:t>?</a:t>
            </a:r>
            <a:endParaRPr lang="ko-KR" altLang="en-US" sz="17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18CB26-3D83-4E59-9F01-6AE39F259BE4}"/>
              </a:ext>
            </a:extLst>
          </p:cNvPr>
          <p:cNvSpPr txBox="1"/>
          <p:nvPr/>
        </p:nvSpPr>
        <p:spPr>
          <a:xfrm>
            <a:off x="863588" y="1891571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코로나 시대 이전과 코로나 시대 이후 </a:t>
            </a:r>
            <a:r>
              <a:rPr lang="en-US" altLang="ko-KR" sz="1600" b="1" dirty="0">
                <a:latin typeface="+mn-ea"/>
                <a:ea typeface="+mn-ea"/>
              </a:rPr>
              <a:t>PC</a:t>
            </a:r>
            <a:r>
              <a:rPr lang="ko-KR" altLang="en-US" sz="1600" b="1" dirty="0">
                <a:latin typeface="+mn-ea"/>
                <a:ea typeface="+mn-ea"/>
              </a:rPr>
              <a:t>게임 산업의 매출액의 변동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향후 전략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922A0-7D87-4B97-8151-46258DA7F02C}"/>
              </a:ext>
            </a:extLst>
          </p:cNvPr>
          <p:cNvSpPr txBox="1"/>
          <p:nvPr/>
        </p:nvSpPr>
        <p:spPr>
          <a:xfrm>
            <a:off x="1187624" y="4264347"/>
            <a:ext cx="6768752" cy="208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1500" b="1" dirty="0">
                <a:latin typeface="+mn-ea"/>
                <a:ea typeface="+mn-ea"/>
              </a:rPr>
              <a:t> </a:t>
            </a:r>
            <a:r>
              <a:rPr lang="en-US" altLang="ko-KR" sz="1500" b="1" dirty="0">
                <a:latin typeface="+mn-ea"/>
                <a:ea typeface="+mn-ea"/>
              </a:rPr>
              <a:t>1. </a:t>
            </a:r>
            <a:r>
              <a:rPr lang="ko-KR" altLang="en-US" sz="1500" b="1" dirty="0">
                <a:latin typeface="+mn-ea"/>
                <a:ea typeface="+mn-ea"/>
              </a:rPr>
              <a:t>코로나 </a:t>
            </a:r>
            <a:r>
              <a:rPr lang="ko-KR" altLang="en-US" sz="1500" b="1" dirty="0" err="1">
                <a:latin typeface="+mn-ea"/>
                <a:ea typeface="+mn-ea"/>
              </a:rPr>
              <a:t>확진자</a:t>
            </a:r>
            <a:r>
              <a:rPr lang="ko-KR" altLang="en-US" sz="1500" b="1" dirty="0">
                <a:latin typeface="+mn-ea"/>
                <a:ea typeface="+mn-ea"/>
              </a:rPr>
              <a:t> 증감 데이터와 </a:t>
            </a:r>
            <a:r>
              <a:rPr lang="en-US" altLang="ko-KR" sz="1500" b="1" dirty="0">
                <a:latin typeface="+mn-ea"/>
                <a:ea typeface="+mn-ea"/>
              </a:rPr>
              <a:t>PC</a:t>
            </a:r>
            <a:r>
              <a:rPr lang="ko-KR" altLang="en-US" sz="1500" b="1" dirty="0">
                <a:latin typeface="+mn-ea"/>
                <a:ea typeface="+mn-ea"/>
              </a:rPr>
              <a:t>게임 매출액</a:t>
            </a:r>
            <a:r>
              <a:rPr lang="en-US" altLang="ko-KR" sz="1500" b="1" dirty="0">
                <a:latin typeface="+mn-ea"/>
                <a:ea typeface="+mn-ea"/>
              </a:rPr>
              <a:t> </a:t>
            </a:r>
            <a:r>
              <a:rPr lang="ko-KR" altLang="en-US" sz="1500" b="1" dirty="0">
                <a:latin typeface="+mn-ea"/>
                <a:ea typeface="+mn-ea"/>
              </a:rPr>
              <a:t>데이터</a:t>
            </a:r>
            <a:r>
              <a:rPr lang="en-US" altLang="ko-KR" sz="1500" b="1" dirty="0">
                <a:latin typeface="+mn-ea"/>
                <a:ea typeface="+mn-ea"/>
              </a:rPr>
              <a:t>(NC </a:t>
            </a:r>
            <a:r>
              <a:rPr lang="ko-KR" altLang="en-US" sz="1500" b="1" dirty="0">
                <a:latin typeface="+mn-ea"/>
                <a:ea typeface="+mn-ea"/>
              </a:rPr>
              <a:t>소프트</a:t>
            </a:r>
            <a:r>
              <a:rPr lang="en-US" altLang="ko-KR" sz="1500" b="1" dirty="0">
                <a:latin typeface="+mn-ea"/>
                <a:ea typeface="+mn-ea"/>
              </a:rPr>
              <a:t>, </a:t>
            </a:r>
            <a:r>
              <a:rPr lang="ko-KR" altLang="en-US" sz="1500" b="1" dirty="0">
                <a:latin typeface="+mn-ea"/>
                <a:ea typeface="+mn-ea"/>
              </a:rPr>
              <a:t>넥슨</a:t>
            </a:r>
            <a:r>
              <a:rPr lang="en-US" altLang="ko-KR" sz="1500" b="1" dirty="0">
                <a:latin typeface="+mn-ea"/>
                <a:ea typeface="+mn-ea"/>
              </a:rPr>
              <a:t>, </a:t>
            </a:r>
            <a:r>
              <a:rPr lang="ko-KR" altLang="en-US" sz="1500" b="1" dirty="0">
                <a:latin typeface="+mn-ea"/>
                <a:ea typeface="+mn-ea"/>
              </a:rPr>
              <a:t>넷마블</a:t>
            </a:r>
            <a:r>
              <a:rPr lang="en-US" altLang="ko-KR" sz="1500" b="1" dirty="0">
                <a:latin typeface="+mn-ea"/>
                <a:ea typeface="+mn-ea"/>
              </a:rPr>
              <a:t>),</a:t>
            </a:r>
            <a:r>
              <a:rPr lang="ko-KR" altLang="en-US" sz="1500" b="1" dirty="0">
                <a:latin typeface="+mn-ea"/>
                <a:ea typeface="+mn-ea"/>
              </a:rPr>
              <a:t> 매출액 증감 데이터 등을 이용하여 </a:t>
            </a:r>
            <a:r>
              <a:rPr lang="ko-KR" altLang="en-US" sz="1500" b="1" dirty="0" err="1">
                <a:latin typeface="+mn-ea"/>
                <a:ea typeface="+mn-ea"/>
              </a:rPr>
              <a:t>팬데믹</a:t>
            </a:r>
            <a:r>
              <a:rPr lang="ko-KR" altLang="en-US" sz="1500" b="1" dirty="0">
                <a:latin typeface="+mn-ea"/>
                <a:ea typeface="+mn-ea"/>
              </a:rPr>
              <a:t> 시대 이전과 이후 </a:t>
            </a:r>
            <a:r>
              <a:rPr lang="en-US" altLang="ko-KR" sz="1500" b="1" dirty="0">
                <a:latin typeface="+mn-ea"/>
                <a:ea typeface="+mn-ea"/>
              </a:rPr>
              <a:t>PC </a:t>
            </a:r>
            <a:r>
              <a:rPr lang="ko-KR" altLang="en-US" sz="1500" b="1" dirty="0">
                <a:latin typeface="+mn-ea"/>
                <a:ea typeface="+mn-ea"/>
              </a:rPr>
              <a:t>게임 산업 매출액이 얼마나 변화하였는가</a:t>
            </a:r>
            <a:r>
              <a:rPr lang="en-US" altLang="ko-KR" sz="1500" b="1" dirty="0">
                <a:latin typeface="+mn-ea"/>
                <a:ea typeface="+mn-ea"/>
              </a:rPr>
              <a:t>, </a:t>
            </a:r>
            <a:r>
              <a:rPr lang="ko-KR" altLang="en-US" sz="1500" b="1" dirty="0">
                <a:latin typeface="+mn-ea"/>
                <a:ea typeface="+mn-ea"/>
              </a:rPr>
              <a:t>코로나가 얼마나 영향을 미쳤는가를 분석</a:t>
            </a: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ko-KR" sz="15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ko-KR" sz="1500" b="1" dirty="0">
                <a:latin typeface="+mn-ea"/>
                <a:ea typeface="+mn-ea"/>
              </a:rPr>
              <a:t> 2. </a:t>
            </a:r>
            <a:r>
              <a:rPr lang="ko-KR" altLang="en-US" sz="1500" b="1" dirty="0">
                <a:latin typeface="+mn-ea"/>
                <a:ea typeface="+mn-ea"/>
              </a:rPr>
              <a:t>분석 결과를 토대로 포스트 코로나 시대 </a:t>
            </a:r>
            <a:r>
              <a:rPr lang="en-US" altLang="ko-KR" sz="1500" b="1" dirty="0">
                <a:latin typeface="+mn-ea"/>
                <a:ea typeface="+mn-ea"/>
              </a:rPr>
              <a:t>PC</a:t>
            </a:r>
            <a:r>
              <a:rPr lang="ko-KR" altLang="en-US" sz="1500" b="1" dirty="0">
                <a:latin typeface="+mn-ea"/>
                <a:ea typeface="+mn-ea"/>
              </a:rPr>
              <a:t>게임 산업에 어떠한 경영 전략이 필요할지에 관한 인사이트 도출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팀원 별 역할 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395561" y="1268760"/>
            <a:ext cx="2520280" cy="1914163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팀장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황경수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3311275" y="1268760"/>
            <a:ext cx="2521450" cy="1914163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1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 err="1"/>
                <a:t>기윤하</a:t>
              </a:r>
              <a:endParaRPr lang="ko-KR" altLang="en-US" sz="14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67545" y="1669586"/>
            <a:ext cx="2414534" cy="1455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자료수집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모델링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5" name="그룹 4"/>
          <p:cNvGrpSpPr>
            <a:grpSpLocks/>
          </p:cNvGrpSpPr>
          <p:nvPr/>
        </p:nvGrpSpPr>
        <p:grpSpPr bwMode="auto">
          <a:xfrm>
            <a:off x="395537" y="4185816"/>
            <a:ext cx="2520280" cy="1914163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3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 err="1"/>
                <a:t>두상혁</a:t>
              </a:r>
              <a:endParaRPr lang="ko-KR" altLang="en-US" sz="14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7545" y="4586419"/>
            <a:ext cx="2414534" cy="1455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자료수집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모델링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PPT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제작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84474" y="1676045"/>
            <a:ext cx="2414534" cy="1455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자료수집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모델링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25" name="그룹 4"/>
          <p:cNvGrpSpPr>
            <a:grpSpLocks/>
          </p:cNvGrpSpPr>
          <p:nvPr/>
        </p:nvGrpSpPr>
        <p:grpSpPr bwMode="auto">
          <a:xfrm>
            <a:off x="3312466" y="4185816"/>
            <a:ext cx="2520280" cy="1914163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4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 err="1"/>
                <a:t>배주영</a:t>
              </a:r>
              <a:endParaRPr lang="ko-KR" altLang="en-US" sz="1400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384474" y="4586419"/>
            <a:ext cx="2414534" cy="1224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자료수집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모델링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grpSp>
        <p:nvGrpSpPr>
          <p:cNvPr id="22" name="그룹 8">
            <a:extLst>
              <a:ext uri="{FF2B5EF4-FFF2-40B4-BE49-F238E27FC236}">
                <a16:creationId xmlns:a16="http://schemas.microsoft.com/office/drawing/2014/main" id="{FA4AC335-8B8A-42D6-AB6B-D9E221644B5F}"/>
              </a:ext>
            </a:extLst>
          </p:cNvPr>
          <p:cNvGrpSpPr>
            <a:grpSpLocks/>
          </p:cNvGrpSpPr>
          <p:nvPr/>
        </p:nvGrpSpPr>
        <p:grpSpPr bwMode="auto">
          <a:xfrm>
            <a:off x="6228161" y="1268760"/>
            <a:ext cx="2521450" cy="1914163"/>
            <a:chOff x="683568" y="908720"/>
            <a:chExt cx="3420000" cy="241204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70CD3D6-5D84-4AA8-BD06-95BE95F73890}"/>
                </a:ext>
              </a:extLst>
            </p:cNvPr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2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김정호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CF4D4DE-C8CC-44D2-82FB-E767AECFA464}"/>
                </a:ext>
              </a:extLst>
            </p:cNvPr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56A1F9D-3FC4-4707-A074-4A0C546B96AC}"/>
              </a:ext>
            </a:extLst>
          </p:cNvPr>
          <p:cNvSpPr txBox="1"/>
          <p:nvPr/>
        </p:nvSpPr>
        <p:spPr>
          <a:xfrm>
            <a:off x="6301360" y="1676045"/>
            <a:ext cx="2414534" cy="1455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자료수집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모델링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PPT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제작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31" name="그룹 4">
            <a:extLst>
              <a:ext uri="{FF2B5EF4-FFF2-40B4-BE49-F238E27FC236}">
                <a16:creationId xmlns:a16="http://schemas.microsoft.com/office/drawing/2014/main" id="{CD1C6794-C8F9-4F3B-A8A5-0AADB462D11C}"/>
              </a:ext>
            </a:extLst>
          </p:cNvPr>
          <p:cNvGrpSpPr>
            <a:grpSpLocks/>
          </p:cNvGrpSpPr>
          <p:nvPr/>
        </p:nvGrpSpPr>
        <p:grpSpPr bwMode="auto">
          <a:xfrm>
            <a:off x="6229352" y="4185816"/>
            <a:ext cx="2520280" cy="1914163"/>
            <a:chOff x="683568" y="908720"/>
            <a:chExt cx="3420000" cy="241204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6636D3C-8514-46D0-881D-5FC078250443}"/>
                </a:ext>
              </a:extLst>
            </p:cNvPr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5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 err="1"/>
                <a:t>유승헌</a:t>
              </a:r>
              <a:endParaRPr lang="ko-KR" altLang="en-US" sz="1400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20A987-8B62-4BA8-9145-9EE28BD47137}"/>
                </a:ext>
              </a:extLst>
            </p:cNvPr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808B6B5-3951-4860-8274-00284817F6EB}"/>
              </a:ext>
            </a:extLst>
          </p:cNvPr>
          <p:cNvSpPr txBox="1"/>
          <p:nvPr/>
        </p:nvSpPr>
        <p:spPr>
          <a:xfrm>
            <a:off x="6301360" y="4586419"/>
            <a:ext cx="2414534" cy="1224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자료수집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모델링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14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84460"/>
              </p:ext>
            </p:extLst>
          </p:nvPr>
        </p:nvGraphicFramePr>
        <p:xfrm>
          <a:off x="587896" y="980728"/>
          <a:ext cx="7934386" cy="517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27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활동 내용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 정</a:t>
                      </a: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spc="-150" baseline="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  주</a:t>
                      </a:r>
                      <a:endParaRPr lang="ko-KR" altLang="en-US" sz="1000" b="1" spc="-15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552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404664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일정 계획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4" y="2228481"/>
            <a:ext cx="181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Dataset </a:t>
            </a:r>
            <a:r>
              <a:rPr lang="ko-KR" altLang="en-US" sz="1200" dirty="0">
                <a:latin typeface="+mn-ea"/>
                <a:ea typeface="+mn-ea"/>
              </a:rPr>
              <a:t>수집 계획 수립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5576" y="3020569"/>
            <a:ext cx="1751857" cy="20499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chemeClr val="tx1"/>
                </a:solidFill>
              </a:rPr>
              <a:t> Data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전처리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919" y="366864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주요 변수 기술 통계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3919" y="438872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변수 선택과 모델링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3919" y="331963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데이터 전처리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3919" y="402868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파생 변수 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1911" y="488174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모델링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584" y="516977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모델 생성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평가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55576" y="164138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기획 및 설계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573325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결과물 구현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작성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4" y="1929416"/>
            <a:ext cx="203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주제 선정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요구 사항 분석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067944" y="6465920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72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계획기간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904248" y="646592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6176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완료기간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632440" y="6465920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84368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중요기간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27584" y="544522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+mn-ea"/>
                <a:ea typeface="+mn-ea"/>
              </a:rPr>
              <a:t>인사이트</a:t>
            </a:r>
            <a:r>
              <a:rPr lang="ko-KR" altLang="en-US" sz="1200" dirty="0">
                <a:latin typeface="+mn-ea"/>
                <a:ea typeface="+mn-ea"/>
              </a:rPr>
              <a:t> 도출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5576" y="25774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업무 분할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92EF4E-B3AA-4775-8768-6D2AE1CBCB0A}"/>
              </a:ext>
            </a:extLst>
          </p:cNvPr>
          <p:cNvSpPr/>
          <p:nvPr/>
        </p:nvSpPr>
        <p:spPr>
          <a:xfrm>
            <a:off x="2953726" y="1959915"/>
            <a:ext cx="1834297" cy="1009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0ED943-19F3-4819-AC7B-B951F1E63D32}"/>
              </a:ext>
            </a:extLst>
          </p:cNvPr>
          <p:cNvSpPr/>
          <p:nvPr/>
        </p:nvSpPr>
        <p:spPr>
          <a:xfrm>
            <a:off x="2958505" y="2060848"/>
            <a:ext cx="1829517" cy="100933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8E66E0C-224C-433E-B676-1F176D2080BF}"/>
              </a:ext>
            </a:extLst>
          </p:cNvPr>
          <p:cNvSpPr/>
          <p:nvPr/>
        </p:nvSpPr>
        <p:spPr>
          <a:xfrm>
            <a:off x="2953726" y="2256988"/>
            <a:ext cx="1834297" cy="1009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CF7026-C22B-4C08-8EFA-4D5DA840C431}"/>
              </a:ext>
            </a:extLst>
          </p:cNvPr>
          <p:cNvSpPr/>
          <p:nvPr/>
        </p:nvSpPr>
        <p:spPr>
          <a:xfrm>
            <a:off x="2958505" y="2357921"/>
            <a:ext cx="1829517" cy="100933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46156B-FF30-4B8F-9979-F620BC8FEA2F}"/>
              </a:ext>
            </a:extLst>
          </p:cNvPr>
          <p:cNvSpPr/>
          <p:nvPr/>
        </p:nvSpPr>
        <p:spPr>
          <a:xfrm>
            <a:off x="2953726" y="2597420"/>
            <a:ext cx="1834297" cy="1009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2F36A20-0095-4C98-B595-97351CB1456C}"/>
              </a:ext>
            </a:extLst>
          </p:cNvPr>
          <p:cNvSpPr/>
          <p:nvPr/>
        </p:nvSpPr>
        <p:spPr>
          <a:xfrm>
            <a:off x="2958505" y="2698353"/>
            <a:ext cx="1829517" cy="100933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F1F5AE-B9DC-45C4-AD2A-3AF2E3D1FAD3}"/>
              </a:ext>
            </a:extLst>
          </p:cNvPr>
          <p:cNvSpPr/>
          <p:nvPr/>
        </p:nvSpPr>
        <p:spPr>
          <a:xfrm>
            <a:off x="4788022" y="3353790"/>
            <a:ext cx="1834297" cy="1009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F9ECDD-8F29-4777-99BD-D75AAF7C8B61}"/>
              </a:ext>
            </a:extLst>
          </p:cNvPr>
          <p:cNvSpPr/>
          <p:nvPr/>
        </p:nvSpPr>
        <p:spPr>
          <a:xfrm>
            <a:off x="4788022" y="3709341"/>
            <a:ext cx="1834297" cy="1009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E4D4002-35A2-4764-8516-B033F4E7C229}"/>
              </a:ext>
            </a:extLst>
          </p:cNvPr>
          <p:cNvSpPr/>
          <p:nvPr/>
        </p:nvSpPr>
        <p:spPr>
          <a:xfrm>
            <a:off x="4788022" y="4065622"/>
            <a:ext cx="1834297" cy="1009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5D735C1-0BE2-4F00-B67E-5B15D4B085C3}"/>
              </a:ext>
            </a:extLst>
          </p:cNvPr>
          <p:cNvSpPr/>
          <p:nvPr/>
        </p:nvSpPr>
        <p:spPr>
          <a:xfrm>
            <a:off x="6660234" y="5257808"/>
            <a:ext cx="1834297" cy="1009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01E3E0-EEDE-4BCD-93FE-719C362830EB}"/>
              </a:ext>
            </a:extLst>
          </p:cNvPr>
          <p:cNvSpPr/>
          <p:nvPr/>
        </p:nvSpPr>
        <p:spPr>
          <a:xfrm>
            <a:off x="6660234" y="5534695"/>
            <a:ext cx="1834297" cy="1009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82646EA-D130-40D3-BCF9-39474495B5E5}"/>
              </a:ext>
            </a:extLst>
          </p:cNvPr>
          <p:cNvSpPr/>
          <p:nvPr/>
        </p:nvSpPr>
        <p:spPr>
          <a:xfrm>
            <a:off x="6660234" y="5770822"/>
            <a:ext cx="1834297" cy="1009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358120C-D4F3-4F21-8980-D7936CC27287}"/>
              </a:ext>
            </a:extLst>
          </p:cNvPr>
          <p:cNvSpPr/>
          <p:nvPr/>
        </p:nvSpPr>
        <p:spPr>
          <a:xfrm>
            <a:off x="4788022" y="4424359"/>
            <a:ext cx="1834297" cy="1009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2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2618</TotalTime>
  <Words>459</Words>
  <Application>Microsoft Office PowerPoint</Application>
  <PresentationFormat>화면 슬라이드 쇼(4:3)</PresentationFormat>
  <Paragraphs>94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맑은 고딕</vt:lpstr>
      <vt:lpstr>Wingdings</vt:lpstr>
      <vt:lpstr>Arial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기윤하</cp:lastModifiedBy>
  <cp:revision>309</cp:revision>
  <dcterms:created xsi:type="dcterms:W3CDTF">2016-06-03T02:04:30Z</dcterms:created>
  <dcterms:modified xsi:type="dcterms:W3CDTF">2021-11-15T08:53:57Z</dcterms:modified>
</cp:coreProperties>
</file>