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64" r:id="rId4"/>
    <p:sldId id="271" r:id="rId5"/>
    <p:sldId id="313" r:id="rId6"/>
    <p:sldId id="294" r:id="rId7"/>
    <p:sldId id="295" r:id="rId8"/>
    <p:sldId id="296" r:id="rId9"/>
    <p:sldId id="297" r:id="rId10"/>
    <p:sldId id="298" r:id="rId11"/>
    <p:sldId id="308" r:id="rId12"/>
    <p:sldId id="309" r:id="rId13"/>
    <p:sldId id="322" r:id="rId14"/>
    <p:sldId id="310" r:id="rId15"/>
    <p:sldId id="305" r:id="rId16"/>
    <p:sldId id="306" r:id="rId17"/>
    <p:sldId id="269" r:id="rId18"/>
    <p:sldId id="307" r:id="rId19"/>
    <p:sldId id="311" r:id="rId20"/>
    <p:sldId id="312" r:id="rId21"/>
    <p:sldId id="324" r:id="rId22"/>
    <p:sldId id="272" r:id="rId23"/>
    <p:sldId id="281" r:id="rId24"/>
    <p:sldId id="273" r:id="rId25"/>
    <p:sldId id="274" r:id="rId26"/>
    <p:sldId id="275" r:id="rId27"/>
    <p:sldId id="276" r:id="rId28"/>
    <p:sldId id="290" r:id="rId29"/>
    <p:sldId id="277" r:id="rId30"/>
    <p:sldId id="278" r:id="rId31"/>
    <p:sldId id="279" r:id="rId32"/>
    <p:sldId id="325" r:id="rId33"/>
    <p:sldId id="289" r:id="rId34"/>
    <p:sldId id="283" r:id="rId35"/>
    <p:sldId id="284" r:id="rId36"/>
    <p:sldId id="285" r:id="rId37"/>
    <p:sldId id="314" r:id="rId38"/>
    <p:sldId id="286" r:id="rId39"/>
    <p:sldId id="292" r:id="rId40"/>
    <p:sldId id="293" r:id="rId41"/>
    <p:sldId id="287" r:id="rId42"/>
    <p:sldId id="25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young Bae" initials="JB" lastIdx="1" clrIdx="0">
    <p:extLst>
      <p:ext uri="{19B8F6BF-5375-455C-9EA6-DF929625EA0E}">
        <p15:presenceInfo xmlns:p15="http://schemas.microsoft.com/office/powerpoint/2012/main" userId="Jooyoung Ba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81E"/>
    <a:srgbClr val="737D25"/>
    <a:srgbClr val="626B1F"/>
    <a:srgbClr val="94A22E"/>
    <a:srgbClr val="7B8626"/>
    <a:srgbClr val="8F9C2C"/>
    <a:srgbClr val="575F1B"/>
    <a:srgbClr val="385723"/>
    <a:srgbClr val="447B3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D3457-FB09-4038-8D76-E895F914228B}" v="309" dt="2021-12-09T18:42:3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238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3CAAD-085E-4BB1-B8C0-BCAB8B89AB03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61A3A-1189-4422-A496-DAED62C03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6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61A3A-1189-4422-A496-DAED62C030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19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이미지는 잘 안보이고 너무 커서 빼는 게 좋을 듯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대신 이름 끝</a:t>
            </a:r>
            <a:r>
              <a:rPr lang="en-US" altLang="ko-KR" dirty="0"/>
              <a:t>?</a:t>
            </a:r>
            <a:r>
              <a:rPr lang="ko-KR" altLang="en-US" dirty="0"/>
              <a:t>처음</a:t>
            </a:r>
            <a:r>
              <a:rPr lang="en-US" altLang="ko-KR" dirty="0"/>
              <a:t>?</a:t>
            </a:r>
            <a:r>
              <a:rPr lang="ko-KR" altLang="en-US" dirty="0"/>
              <a:t>에 </a:t>
            </a:r>
            <a:r>
              <a:rPr lang="en-US" altLang="ko-KR" dirty="0"/>
              <a:t>M </a:t>
            </a:r>
            <a:r>
              <a:rPr lang="ko-KR" altLang="en-US" dirty="0"/>
              <a:t>으로 써진 것 기준으로 분류했다는 이미지 </a:t>
            </a:r>
            <a:r>
              <a:rPr lang="en-US" altLang="ko-KR" dirty="0"/>
              <a:t>(M </a:t>
            </a:r>
            <a:r>
              <a:rPr lang="ko-KR" altLang="en-US" dirty="0"/>
              <a:t>부분에 </a:t>
            </a:r>
            <a:r>
              <a:rPr lang="ko-KR" altLang="en-US" dirty="0" err="1"/>
              <a:t>강조표시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6196-E045-459A-9724-9655ABB8AA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2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61A3A-1189-4422-A496-DAED62C030A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6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61A3A-1189-4422-A496-DAED62C030A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4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3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5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1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7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3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0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6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2021-12-10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1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5.png"/><Relationship Id="rId7" Type="http://schemas.openxmlformats.org/officeDocument/2006/relationships/image" Target="../media/image21.sv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31.png"/><Relationship Id="rId5" Type="http://schemas.openxmlformats.org/officeDocument/2006/relationships/image" Target="../media/image50.png"/><Relationship Id="rId10" Type="http://schemas.openxmlformats.org/officeDocument/2006/relationships/image" Target="../media/image30.png"/><Relationship Id="rId4" Type="http://schemas.openxmlformats.org/officeDocument/2006/relationships/image" Target="../media/image49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3580" y="1844554"/>
            <a:ext cx="8101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D8628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코로나가 </a:t>
            </a:r>
            <a:endParaRPr lang="en-US" altLang="ko-KR" sz="3200" b="1" dirty="0" smtClean="0">
              <a:solidFill>
                <a:srgbClr val="D86284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3200" b="1" smtClean="0">
                <a:solidFill>
                  <a:srgbClr val="D8628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PC</a:t>
            </a:r>
            <a:r>
              <a:rPr lang="ko-KR" altLang="en-US" sz="3200" b="1" smtClean="0">
                <a:solidFill>
                  <a:srgbClr val="D8628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게임과</a:t>
            </a:r>
            <a:r>
              <a:rPr lang="en-US" altLang="ko-KR" sz="3200" b="1" smtClean="0">
                <a:solidFill>
                  <a:srgbClr val="D8628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3200" b="1" dirty="0" smtClean="0">
                <a:solidFill>
                  <a:srgbClr val="D8628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Mobile</a:t>
            </a:r>
            <a:r>
              <a:rPr lang="ko-KR" altLang="en-US" sz="3200" b="1" dirty="0" smtClean="0">
                <a:solidFill>
                  <a:srgbClr val="D8628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산업에 미친 영향 분석</a:t>
            </a:r>
            <a:endParaRPr lang="en-US" altLang="ko-KR" sz="3200" b="1" dirty="0">
              <a:solidFill>
                <a:srgbClr val="D86284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8392" y="3820457"/>
            <a:ext cx="4655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en-US" altLang="ko-KR" sz="16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황경수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기윤하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김정호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두상혁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배주영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유승헌</a:t>
            </a:r>
            <a:r>
              <a:rPr lang="en-US" altLang="ko-KR" sz="1600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ko-KR" altLang="en-US" sz="16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6503" y="921094"/>
            <a:ext cx="17636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마케팅 비용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1F8B72-044E-4663-B984-D5B1EEE772FE}"/>
              </a:ext>
            </a:extLst>
          </p:cNvPr>
          <p:cNvSpPr txBox="1"/>
          <p:nvPr/>
        </p:nvSpPr>
        <p:spPr>
          <a:xfrm>
            <a:off x="2675663" y="5442962"/>
            <a:ext cx="9324975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각 기업의 재무제표 보고서로부터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16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개 기업의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마케팅 비용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17년 1Q분기 ~ 21년 3Q 분기 까지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 수집</a:t>
            </a:r>
          </a:p>
        </p:txBody>
      </p:sp>
      <p:pic>
        <p:nvPicPr>
          <p:cNvPr id="16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5F44796-8A36-439B-86CB-FAB96B25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017" y="1346196"/>
            <a:ext cx="5014649" cy="3817694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06DAFE52-E2DE-4420-A147-8D332C0CDE7C}"/>
              </a:ext>
            </a:extLst>
          </p:cNvPr>
          <p:cNvSpPr/>
          <p:nvPr/>
        </p:nvSpPr>
        <p:spPr>
          <a:xfrm>
            <a:off x="5922187" y="1730873"/>
            <a:ext cx="622581" cy="3577920"/>
          </a:xfrm>
          <a:prstGeom prst="frame">
            <a:avLst>
              <a:gd name="adj1" fmla="val 7940"/>
            </a:avLst>
          </a:prstGeom>
          <a:solidFill>
            <a:srgbClr val="FC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34F7E899-9630-44B8-827F-1BD6DA7E8DFF}"/>
              </a:ext>
            </a:extLst>
          </p:cNvPr>
          <p:cNvSpPr/>
          <p:nvPr/>
        </p:nvSpPr>
        <p:spPr>
          <a:xfrm>
            <a:off x="7444268" y="1730873"/>
            <a:ext cx="622581" cy="3577920"/>
          </a:xfrm>
          <a:prstGeom prst="frame">
            <a:avLst>
              <a:gd name="adj1" fmla="val 7940"/>
            </a:avLst>
          </a:prstGeom>
          <a:solidFill>
            <a:srgbClr val="FC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F817C9-B06A-4810-BA6B-0BC3FC252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083" y="1671084"/>
            <a:ext cx="1315287" cy="4737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5850" y="326136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과정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951D0-B257-45A4-B87D-36E3EB457957}"/>
              </a:ext>
            </a:extLst>
          </p:cNvPr>
          <p:cNvCxnSpPr>
            <a:cxnSpLocks/>
          </p:cNvCxnSpPr>
          <p:nvPr/>
        </p:nvCxnSpPr>
        <p:spPr>
          <a:xfrm>
            <a:off x="4695611" y="5524500"/>
            <a:ext cx="0" cy="112320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6503" y="953437"/>
            <a:ext cx="5386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TOP3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기업의 모바일게임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, PC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게임 매출액</a:t>
            </a:r>
            <a:endParaRPr lang="ko-KR" altLang="en-US" sz="2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9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D70D095-CF52-477C-85A8-FDE9D3770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646" y="1498794"/>
            <a:ext cx="4029075" cy="5119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95683-367F-4F8B-A3ED-47453C4E962C}"/>
              </a:ext>
            </a:extLst>
          </p:cNvPr>
          <p:cNvSpPr txBox="1"/>
          <p:nvPr/>
        </p:nvSpPr>
        <p:spPr>
          <a:xfrm>
            <a:off x="5518860" y="4198789"/>
            <a:ext cx="690357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기업공시시스템으로부터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NC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소프트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넥슨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넷마블의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모바일 게임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,  PC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게임별 매출액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17년 1Q분기 ~ 21년 3Q 분기 까지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 수집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/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F817C9-B06A-4810-BA6B-0BC3FC2528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512"/>
          <a:stretch/>
        </p:blipFill>
        <p:spPr>
          <a:xfrm>
            <a:off x="6818158" y="1498794"/>
            <a:ext cx="1738132" cy="1675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55850" y="326136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과정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296989-A101-4992-BE01-3E4C99668963}"/>
              </a:ext>
            </a:extLst>
          </p:cNvPr>
          <p:cNvCxnSpPr>
            <a:cxnSpLocks/>
          </p:cNvCxnSpPr>
          <p:nvPr/>
        </p:nvCxnSpPr>
        <p:spPr>
          <a:xfrm>
            <a:off x="5891578" y="4302870"/>
            <a:ext cx="0" cy="12852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20917"/>
            <a:ext cx="24577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전국 기온 데이터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1C6B055-3F97-4260-BDB4-CCE372BBA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59" y="1657931"/>
            <a:ext cx="4798435" cy="3784676"/>
          </a:xfrm>
          <a:prstGeom prst="rect">
            <a:avLst/>
          </a:prstGeom>
        </p:spPr>
      </p:pic>
      <p:sp>
        <p:nvSpPr>
          <p:cNvPr id="10" name="오른쪽 화살표 4">
            <a:extLst>
              <a:ext uri="{FF2B5EF4-FFF2-40B4-BE49-F238E27FC236}">
                <a16:creationId xmlns:a16="http://schemas.microsoft.com/office/drawing/2014/main" id="{3E468778-5A6A-4C95-8424-CCCE6A347B94}"/>
              </a:ext>
            </a:extLst>
          </p:cNvPr>
          <p:cNvSpPr/>
          <p:nvPr/>
        </p:nvSpPr>
        <p:spPr>
          <a:xfrm>
            <a:off x="5926638" y="3237438"/>
            <a:ext cx="1397839" cy="951906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2A1B0BB-690D-47C5-A2D2-C31F6668C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481" y="1604925"/>
            <a:ext cx="4305637" cy="4004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1B3D5-6F26-4E5D-9625-8F1C72C58BEE}"/>
              </a:ext>
            </a:extLst>
          </p:cNvPr>
          <p:cNvSpPr txBox="1"/>
          <p:nvPr/>
        </p:nvSpPr>
        <p:spPr>
          <a:xfrm>
            <a:off x="2788429" y="5760115"/>
            <a:ext cx="118974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기후 포탈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04797-59E4-40C9-9292-34B3F778020B}"/>
              </a:ext>
            </a:extLst>
          </p:cNvPr>
          <p:cNvSpPr txBox="1"/>
          <p:nvPr/>
        </p:nvSpPr>
        <p:spPr>
          <a:xfrm>
            <a:off x="5951656" y="3528725"/>
            <a:ext cx="11645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Crawling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65565-8FCF-463C-AF72-41E56837F105}"/>
              </a:ext>
            </a:extLst>
          </p:cNvPr>
          <p:cNvSpPr txBox="1"/>
          <p:nvPr/>
        </p:nvSpPr>
        <p:spPr>
          <a:xfrm>
            <a:off x="8213823" y="5918012"/>
            <a:ext cx="320632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17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~21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년 기후 데이터 수집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5850" y="326136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과정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FE28D4-DDBD-4FE8-A66A-758330C95398}"/>
              </a:ext>
            </a:extLst>
          </p:cNvPr>
          <p:cNvCxnSpPr>
            <a:cxnSpLocks/>
          </p:cNvCxnSpPr>
          <p:nvPr/>
        </p:nvCxnSpPr>
        <p:spPr>
          <a:xfrm>
            <a:off x="2644502" y="5786884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5C4808-B36A-4083-8C0B-50ED8AF07C06}"/>
              </a:ext>
            </a:extLst>
          </p:cNvPr>
          <p:cNvCxnSpPr>
            <a:cxnSpLocks/>
          </p:cNvCxnSpPr>
          <p:nvPr/>
        </p:nvCxnSpPr>
        <p:spPr>
          <a:xfrm>
            <a:off x="7978371" y="5944781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6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12D5B5-CACF-47BF-B362-9AEBDD0BBCEF}"/>
              </a:ext>
            </a:extLst>
          </p:cNvPr>
          <p:cNvSpPr/>
          <p:nvPr/>
        </p:nvSpPr>
        <p:spPr>
          <a:xfrm>
            <a:off x="526002" y="1181590"/>
            <a:ext cx="11139996" cy="5362918"/>
          </a:xfrm>
          <a:prstGeom prst="roundRect">
            <a:avLst/>
          </a:prstGeom>
          <a:solidFill>
            <a:srgbClr val="D86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008E2-DBEE-486F-9726-3346E3B8770C}"/>
              </a:ext>
            </a:extLst>
          </p:cNvPr>
          <p:cNvSpPr/>
          <p:nvPr/>
        </p:nvSpPr>
        <p:spPr>
          <a:xfrm>
            <a:off x="2103352" y="1423416"/>
            <a:ext cx="7985296" cy="4454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7514" y="1777490"/>
            <a:ext cx="56243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/>
              </a:rPr>
              <a:t>TOP3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/>
              </a:rPr>
              <a:t>기업의 모바일게임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/>
              </a:rPr>
              <a:t>, PC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 panose="020F0502020204030204"/>
              </a:rPr>
              <a:t>게임 매출액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2825962" y="1782075"/>
            <a:ext cx="801552" cy="42043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C5D026-C6A5-4CE2-A0C8-E59446F9A867}"/>
              </a:ext>
            </a:extLst>
          </p:cNvPr>
          <p:cNvSpPr/>
          <p:nvPr/>
        </p:nvSpPr>
        <p:spPr>
          <a:xfrm>
            <a:off x="5685791" y="2566580"/>
            <a:ext cx="1214546" cy="28171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7830A4-B91E-4432-8732-B8D1FA05086B}"/>
              </a:ext>
            </a:extLst>
          </p:cNvPr>
          <p:cNvSpPr/>
          <p:nvPr/>
        </p:nvSpPr>
        <p:spPr>
          <a:xfrm>
            <a:off x="2099534" y="3650456"/>
            <a:ext cx="3638479" cy="112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EC083-9415-49E9-88D1-FD1F8D2D551D}"/>
              </a:ext>
            </a:extLst>
          </p:cNvPr>
          <p:cNvSpPr/>
          <p:nvPr/>
        </p:nvSpPr>
        <p:spPr>
          <a:xfrm>
            <a:off x="2099534" y="2514803"/>
            <a:ext cx="4621941" cy="1067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8A300-E2F8-4CA9-A8B7-902CD97A6693}"/>
              </a:ext>
            </a:extLst>
          </p:cNvPr>
          <p:cNvSpPr/>
          <p:nvPr/>
        </p:nvSpPr>
        <p:spPr>
          <a:xfrm>
            <a:off x="2099534" y="2621573"/>
            <a:ext cx="4132995" cy="1032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04608-2F93-4DA4-A00E-07710210B143}"/>
              </a:ext>
            </a:extLst>
          </p:cNvPr>
          <p:cNvSpPr/>
          <p:nvPr/>
        </p:nvSpPr>
        <p:spPr>
          <a:xfrm>
            <a:off x="6096000" y="4293871"/>
            <a:ext cx="3992648" cy="10417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E8A46F-0F55-4787-B2CF-BB3DAAB2F05F}"/>
              </a:ext>
            </a:extLst>
          </p:cNvPr>
          <p:cNvSpPr/>
          <p:nvPr/>
        </p:nvSpPr>
        <p:spPr>
          <a:xfrm>
            <a:off x="6096000" y="5331420"/>
            <a:ext cx="3992648" cy="99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59D8DD-BB0F-4F83-85D7-03A350195384}"/>
              </a:ext>
            </a:extLst>
          </p:cNvPr>
          <p:cNvSpPr/>
          <p:nvPr/>
        </p:nvSpPr>
        <p:spPr>
          <a:xfrm>
            <a:off x="6853086" y="4198214"/>
            <a:ext cx="3235562" cy="99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4B0C10-17AC-4172-90B3-44D45E2DB2A7}"/>
              </a:ext>
            </a:extLst>
          </p:cNvPr>
          <p:cNvSpPr/>
          <p:nvPr/>
        </p:nvSpPr>
        <p:spPr>
          <a:xfrm rot="5400000">
            <a:off x="6126589" y="3224211"/>
            <a:ext cx="268309" cy="8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3E1D07-1357-4CCC-85F3-DDA43135B057}"/>
              </a:ext>
            </a:extLst>
          </p:cNvPr>
          <p:cNvSpPr/>
          <p:nvPr/>
        </p:nvSpPr>
        <p:spPr>
          <a:xfrm rot="5400000">
            <a:off x="6126588" y="3752575"/>
            <a:ext cx="268309" cy="8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6515F4-C975-4D28-8A04-1696081D5E59}"/>
              </a:ext>
            </a:extLst>
          </p:cNvPr>
          <p:cNvSpPr/>
          <p:nvPr/>
        </p:nvSpPr>
        <p:spPr>
          <a:xfrm rot="5400000">
            <a:off x="6126588" y="4280939"/>
            <a:ext cx="268309" cy="8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8D8867-95C0-4626-A781-5F39BDFC35ED}"/>
              </a:ext>
            </a:extLst>
          </p:cNvPr>
          <p:cNvSpPr/>
          <p:nvPr/>
        </p:nvSpPr>
        <p:spPr>
          <a:xfrm>
            <a:off x="4212731" y="313369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93F324-4175-499A-BD93-F4F685CC0476}"/>
              </a:ext>
            </a:extLst>
          </p:cNvPr>
          <p:cNvSpPr/>
          <p:nvPr/>
        </p:nvSpPr>
        <p:spPr>
          <a:xfrm>
            <a:off x="5420334" y="3133691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147AFC-1791-4B5F-B710-27B5E3C35A19}"/>
              </a:ext>
            </a:extLst>
          </p:cNvPr>
          <p:cNvSpPr/>
          <p:nvPr/>
        </p:nvSpPr>
        <p:spPr>
          <a:xfrm>
            <a:off x="4806857" y="313369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D3499-CE01-43D6-8E89-5AAD3930AF48}"/>
              </a:ext>
            </a:extLst>
          </p:cNvPr>
          <p:cNvSpPr/>
          <p:nvPr/>
        </p:nvSpPr>
        <p:spPr>
          <a:xfrm>
            <a:off x="6217400" y="4783586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A951EA-8A37-4485-BCFA-08EF009CA5E0}"/>
              </a:ext>
            </a:extLst>
          </p:cNvPr>
          <p:cNvSpPr/>
          <p:nvPr/>
        </p:nvSpPr>
        <p:spPr>
          <a:xfrm>
            <a:off x="6871920" y="478449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6CE44C-31EB-42F1-8E95-7F7A1DD42ADF}"/>
              </a:ext>
            </a:extLst>
          </p:cNvPr>
          <p:cNvSpPr/>
          <p:nvPr/>
        </p:nvSpPr>
        <p:spPr>
          <a:xfrm>
            <a:off x="7435544" y="4783586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3B2FAD-CAE2-4737-9FF5-7027CF8DA556}"/>
              </a:ext>
            </a:extLst>
          </p:cNvPr>
          <p:cNvSpPr/>
          <p:nvPr/>
        </p:nvSpPr>
        <p:spPr>
          <a:xfrm>
            <a:off x="7994610" y="4783586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70F70C-9393-4A61-AC8F-693EB7B36428}"/>
              </a:ext>
            </a:extLst>
          </p:cNvPr>
          <p:cNvSpPr/>
          <p:nvPr/>
        </p:nvSpPr>
        <p:spPr>
          <a:xfrm>
            <a:off x="8553676" y="4783586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30F48E-5B86-4265-ACAB-9A78A5E214C0}"/>
              </a:ext>
            </a:extLst>
          </p:cNvPr>
          <p:cNvSpPr/>
          <p:nvPr/>
        </p:nvSpPr>
        <p:spPr>
          <a:xfrm>
            <a:off x="3558312" y="3133692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C7561E-8D6D-464C-8F01-30C9B0677C91}"/>
              </a:ext>
            </a:extLst>
          </p:cNvPr>
          <p:cNvSpPr/>
          <p:nvPr/>
        </p:nvSpPr>
        <p:spPr>
          <a:xfrm>
            <a:off x="2954601" y="3133692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A79ECB-D53E-4F1E-B5CE-56813F57ABD9}"/>
              </a:ext>
            </a:extLst>
          </p:cNvPr>
          <p:cNvSpPr/>
          <p:nvPr/>
        </p:nvSpPr>
        <p:spPr>
          <a:xfrm>
            <a:off x="2385614" y="3133692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E21C9C-E637-47FD-A6A6-EEE971F02E2F}"/>
              </a:ext>
            </a:extLst>
          </p:cNvPr>
          <p:cNvSpPr/>
          <p:nvPr/>
        </p:nvSpPr>
        <p:spPr>
          <a:xfrm>
            <a:off x="9052853" y="4789959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1347C7-5B10-46E1-9C91-B3A744C34856}"/>
              </a:ext>
            </a:extLst>
          </p:cNvPr>
          <p:cNvSpPr/>
          <p:nvPr/>
        </p:nvSpPr>
        <p:spPr>
          <a:xfrm>
            <a:off x="9570750" y="477362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Graphic 17" descr="Race Car with solid fill">
            <a:extLst>
              <a:ext uri="{FF2B5EF4-FFF2-40B4-BE49-F238E27FC236}">
                <a16:creationId xmlns:a16="http://schemas.microsoft.com/office/drawing/2014/main" id="{602F8523-1BE0-41BE-9EAD-45DA246779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216" y="2948649"/>
            <a:ext cx="914400" cy="914400"/>
          </a:xfrm>
          <a:prstGeom prst="rect">
            <a:avLst/>
          </a:prstGeom>
        </p:spPr>
      </p:pic>
      <p:pic>
        <p:nvPicPr>
          <p:cNvPr id="53" name="Graphic 52" descr="Race Car with solid fill">
            <a:extLst>
              <a:ext uri="{FF2B5EF4-FFF2-40B4-BE49-F238E27FC236}">
                <a16:creationId xmlns:a16="http://schemas.microsoft.com/office/drawing/2014/main" id="{6C90CF33-69A3-487D-B6D2-5226D6B018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3107" y="409711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B147B88-7E57-4EE7-8437-0E1278D94979}"/>
              </a:ext>
            </a:extLst>
          </p:cNvPr>
          <p:cNvSpPr/>
          <p:nvPr/>
        </p:nvSpPr>
        <p:spPr>
          <a:xfrm>
            <a:off x="2112695" y="1777490"/>
            <a:ext cx="7969819" cy="4454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7">
            <a:extLst>
              <a:ext uri="{FF2B5EF4-FFF2-40B4-BE49-F238E27FC236}">
                <a16:creationId xmlns:a16="http://schemas.microsoft.com/office/drawing/2014/main" id="{8408DF9E-E988-4F23-9A72-46AEECD2BC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2626545" y="1822511"/>
            <a:ext cx="834801" cy="437877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E83483-7894-468A-915B-9855EBE251FA}"/>
              </a:ext>
            </a:extLst>
          </p:cNvPr>
          <p:cNvSpPr/>
          <p:nvPr/>
        </p:nvSpPr>
        <p:spPr>
          <a:xfrm>
            <a:off x="5685791" y="2920654"/>
            <a:ext cx="1214546" cy="281717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36D768-F5CD-4D3F-9577-F7CAA606703D}"/>
              </a:ext>
            </a:extLst>
          </p:cNvPr>
          <p:cNvSpPr/>
          <p:nvPr/>
        </p:nvSpPr>
        <p:spPr>
          <a:xfrm>
            <a:off x="2099534" y="4004530"/>
            <a:ext cx="3638479" cy="112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1050EB-E966-4DC5-A82D-788CA244081C}"/>
              </a:ext>
            </a:extLst>
          </p:cNvPr>
          <p:cNvSpPr/>
          <p:nvPr/>
        </p:nvSpPr>
        <p:spPr>
          <a:xfrm>
            <a:off x="2099534" y="2868877"/>
            <a:ext cx="4621941" cy="1067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4849D9-6767-440D-AD31-5B696F3A4D1D}"/>
              </a:ext>
            </a:extLst>
          </p:cNvPr>
          <p:cNvSpPr/>
          <p:nvPr/>
        </p:nvSpPr>
        <p:spPr>
          <a:xfrm>
            <a:off x="2099534" y="2975647"/>
            <a:ext cx="4132995" cy="1032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77E58B-44EE-4A07-92C6-A94F7E2D52B8}"/>
              </a:ext>
            </a:extLst>
          </p:cNvPr>
          <p:cNvSpPr/>
          <p:nvPr/>
        </p:nvSpPr>
        <p:spPr>
          <a:xfrm>
            <a:off x="6096000" y="4647945"/>
            <a:ext cx="3992648" cy="10417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E5F6BE-1D9C-4E7C-85CA-D887D1BEA12A}"/>
              </a:ext>
            </a:extLst>
          </p:cNvPr>
          <p:cNvSpPr/>
          <p:nvPr/>
        </p:nvSpPr>
        <p:spPr>
          <a:xfrm>
            <a:off x="6096000" y="5689686"/>
            <a:ext cx="3992648" cy="99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163790-0C10-42DA-A538-35F1BD39FDD2}"/>
              </a:ext>
            </a:extLst>
          </p:cNvPr>
          <p:cNvSpPr/>
          <p:nvPr/>
        </p:nvSpPr>
        <p:spPr>
          <a:xfrm>
            <a:off x="6853086" y="4552288"/>
            <a:ext cx="3235562" cy="99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2D0AB0-42D0-41C8-8C4B-938DB082FE97}"/>
              </a:ext>
            </a:extLst>
          </p:cNvPr>
          <p:cNvSpPr/>
          <p:nvPr/>
        </p:nvSpPr>
        <p:spPr>
          <a:xfrm rot="5400000">
            <a:off x="6126589" y="3578285"/>
            <a:ext cx="268309" cy="8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412C7E-EE25-4E8C-9F47-180067D358B3}"/>
              </a:ext>
            </a:extLst>
          </p:cNvPr>
          <p:cNvSpPr/>
          <p:nvPr/>
        </p:nvSpPr>
        <p:spPr>
          <a:xfrm rot="5400000">
            <a:off x="6126588" y="4106649"/>
            <a:ext cx="268309" cy="8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B174B7-944D-4678-BBEA-590EF7AF45C0}"/>
              </a:ext>
            </a:extLst>
          </p:cNvPr>
          <p:cNvSpPr/>
          <p:nvPr/>
        </p:nvSpPr>
        <p:spPr>
          <a:xfrm rot="5400000">
            <a:off x="6126588" y="4635013"/>
            <a:ext cx="268309" cy="8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FB5EA1-DC75-46FA-9E9C-8622931BA13D}"/>
              </a:ext>
            </a:extLst>
          </p:cNvPr>
          <p:cNvSpPr/>
          <p:nvPr/>
        </p:nvSpPr>
        <p:spPr>
          <a:xfrm>
            <a:off x="4212731" y="3487764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04C9B6-9B61-42E6-9DD7-91BE4776A9F3}"/>
              </a:ext>
            </a:extLst>
          </p:cNvPr>
          <p:cNvSpPr/>
          <p:nvPr/>
        </p:nvSpPr>
        <p:spPr>
          <a:xfrm>
            <a:off x="5571737" y="3487765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CB1C6-A340-46E2-85C2-710B44B9C593}"/>
              </a:ext>
            </a:extLst>
          </p:cNvPr>
          <p:cNvSpPr/>
          <p:nvPr/>
        </p:nvSpPr>
        <p:spPr>
          <a:xfrm>
            <a:off x="4878494" y="3487764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C6627B-E833-4482-B54F-D24F4BD48432}"/>
              </a:ext>
            </a:extLst>
          </p:cNvPr>
          <p:cNvSpPr/>
          <p:nvPr/>
        </p:nvSpPr>
        <p:spPr>
          <a:xfrm>
            <a:off x="6217400" y="513766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12B728-C6B3-4BBE-BA80-C5B64AA2255F}"/>
              </a:ext>
            </a:extLst>
          </p:cNvPr>
          <p:cNvSpPr/>
          <p:nvPr/>
        </p:nvSpPr>
        <p:spPr>
          <a:xfrm>
            <a:off x="6871920" y="5138564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C82D67-321F-4B15-A87F-CD042C4D8CF5}"/>
              </a:ext>
            </a:extLst>
          </p:cNvPr>
          <p:cNvSpPr/>
          <p:nvPr/>
        </p:nvSpPr>
        <p:spPr>
          <a:xfrm>
            <a:off x="7435544" y="513766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8A5BD6-A715-4654-B061-36CABE4F2C44}"/>
              </a:ext>
            </a:extLst>
          </p:cNvPr>
          <p:cNvSpPr/>
          <p:nvPr/>
        </p:nvSpPr>
        <p:spPr>
          <a:xfrm>
            <a:off x="7994610" y="513766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21674C-DDE8-4615-9B35-EF32C9165A44}"/>
              </a:ext>
            </a:extLst>
          </p:cNvPr>
          <p:cNvSpPr/>
          <p:nvPr/>
        </p:nvSpPr>
        <p:spPr>
          <a:xfrm>
            <a:off x="8553676" y="5137660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033634-D264-40E8-81FA-D910D5DB524B}"/>
              </a:ext>
            </a:extLst>
          </p:cNvPr>
          <p:cNvSpPr/>
          <p:nvPr/>
        </p:nvSpPr>
        <p:spPr>
          <a:xfrm>
            <a:off x="3558312" y="3487766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3E1E8F-FD02-4605-84E8-3C9E3551EEC0}"/>
              </a:ext>
            </a:extLst>
          </p:cNvPr>
          <p:cNvSpPr/>
          <p:nvPr/>
        </p:nvSpPr>
        <p:spPr>
          <a:xfrm>
            <a:off x="2954601" y="3487766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4FF607-5375-49B9-BE98-4E244DB91365}"/>
              </a:ext>
            </a:extLst>
          </p:cNvPr>
          <p:cNvSpPr/>
          <p:nvPr/>
        </p:nvSpPr>
        <p:spPr>
          <a:xfrm>
            <a:off x="2385614" y="3487766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8F1A38-348C-4A93-AB33-28DAE04BDAD4}"/>
              </a:ext>
            </a:extLst>
          </p:cNvPr>
          <p:cNvSpPr/>
          <p:nvPr/>
        </p:nvSpPr>
        <p:spPr>
          <a:xfrm>
            <a:off x="9052853" y="5144033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630D14-F09F-4ED0-9AB6-62D97E76F9BB}"/>
              </a:ext>
            </a:extLst>
          </p:cNvPr>
          <p:cNvSpPr/>
          <p:nvPr/>
        </p:nvSpPr>
        <p:spPr>
          <a:xfrm>
            <a:off x="9570750" y="5127694"/>
            <a:ext cx="268309" cy="7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Graphic 80" descr="Race Car with solid fill">
            <a:extLst>
              <a:ext uri="{FF2B5EF4-FFF2-40B4-BE49-F238E27FC236}">
                <a16:creationId xmlns:a16="http://schemas.microsoft.com/office/drawing/2014/main" id="{FC52D6F8-5AC4-465C-B448-6EA2057EA8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6640" y="3355963"/>
            <a:ext cx="914400" cy="914400"/>
          </a:xfrm>
          <a:prstGeom prst="rect">
            <a:avLst/>
          </a:prstGeom>
        </p:spPr>
      </p:pic>
      <p:pic>
        <p:nvPicPr>
          <p:cNvPr id="82" name="Graphic 81" descr="Race Car with solid fill">
            <a:extLst>
              <a:ext uri="{FF2B5EF4-FFF2-40B4-BE49-F238E27FC236}">
                <a16:creationId xmlns:a16="http://schemas.microsoft.com/office/drawing/2014/main" id="{27C1F438-3040-4515-8564-BE7C01A502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6449" y="5004339"/>
            <a:ext cx="914400" cy="9144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4FD4EB9-0AFD-4C20-9B3F-82EA02196351}"/>
              </a:ext>
            </a:extLst>
          </p:cNvPr>
          <p:cNvSpPr/>
          <p:nvPr/>
        </p:nvSpPr>
        <p:spPr>
          <a:xfrm>
            <a:off x="2099533" y="1410643"/>
            <a:ext cx="7989115" cy="48209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Arrow: Quad 30">
            <a:extLst>
              <a:ext uri="{FF2B5EF4-FFF2-40B4-BE49-F238E27FC236}">
                <a16:creationId xmlns:a16="http://schemas.microsoft.com/office/drawing/2014/main" id="{C5F789D6-3384-4FEA-91B8-94AC2BCF8C89}"/>
              </a:ext>
            </a:extLst>
          </p:cNvPr>
          <p:cNvSpPr/>
          <p:nvPr/>
        </p:nvSpPr>
        <p:spPr>
          <a:xfrm>
            <a:off x="10355706" y="4310676"/>
            <a:ext cx="1017723" cy="1023117"/>
          </a:xfrm>
          <a:prstGeom prst="quad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Oval 31">
            <a:extLst>
              <a:ext uri="{FF2B5EF4-FFF2-40B4-BE49-F238E27FC236}">
                <a16:creationId xmlns:a16="http://schemas.microsoft.com/office/drawing/2014/main" id="{6473C5BB-7717-4B86-89F4-C8254A95FAFF}"/>
              </a:ext>
            </a:extLst>
          </p:cNvPr>
          <p:cNvSpPr/>
          <p:nvPr/>
        </p:nvSpPr>
        <p:spPr>
          <a:xfrm>
            <a:off x="10628557" y="2260312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Oval 32">
            <a:extLst>
              <a:ext uri="{FF2B5EF4-FFF2-40B4-BE49-F238E27FC236}">
                <a16:creationId xmlns:a16="http://schemas.microsoft.com/office/drawing/2014/main" id="{8F3E644C-9E5E-4437-83FA-C356CE0E20F1}"/>
              </a:ext>
            </a:extLst>
          </p:cNvPr>
          <p:cNvSpPr/>
          <p:nvPr/>
        </p:nvSpPr>
        <p:spPr>
          <a:xfrm>
            <a:off x="10231864" y="2645963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Oval 35">
            <a:extLst>
              <a:ext uri="{FF2B5EF4-FFF2-40B4-BE49-F238E27FC236}">
                <a16:creationId xmlns:a16="http://schemas.microsoft.com/office/drawing/2014/main" id="{5BEB1971-611C-4498-B2AB-4378E863EDF8}"/>
              </a:ext>
            </a:extLst>
          </p:cNvPr>
          <p:cNvSpPr/>
          <p:nvPr/>
        </p:nvSpPr>
        <p:spPr>
          <a:xfrm>
            <a:off x="10638472" y="3059565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Oval 36">
            <a:extLst>
              <a:ext uri="{FF2B5EF4-FFF2-40B4-BE49-F238E27FC236}">
                <a16:creationId xmlns:a16="http://schemas.microsoft.com/office/drawing/2014/main" id="{98B5B5CE-9D2A-4327-B7E1-687842E1615C}"/>
              </a:ext>
            </a:extLst>
          </p:cNvPr>
          <p:cNvSpPr/>
          <p:nvPr/>
        </p:nvSpPr>
        <p:spPr>
          <a:xfrm>
            <a:off x="11032600" y="2653714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Flowchart: Terminator 88">
            <a:extLst>
              <a:ext uri="{FF2B5EF4-FFF2-40B4-BE49-F238E27FC236}">
                <a16:creationId xmlns:a16="http://schemas.microsoft.com/office/drawing/2014/main" id="{B4F2E617-7EC2-482B-8FBA-056BA7C8D335}"/>
              </a:ext>
            </a:extLst>
          </p:cNvPr>
          <p:cNvSpPr/>
          <p:nvPr/>
        </p:nvSpPr>
        <p:spPr>
          <a:xfrm rot="19916213">
            <a:off x="846160" y="3044742"/>
            <a:ext cx="910170" cy="300293"/>
          </a:xfrm>
          <a:prstGeom prst="flowChartTerminator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195C682D-5A1C-4656-8049-91BC84DC07F2}"/>
              </a:ext>
            </a:extLst>
          </p:cNvPr>
          <p:cNvSpPr/>
          <p:nvPr/>
        </p:nvSpPr>
        <p:spPr>
          <a:xfrm rot="19916213">
            <a:off x="882367" y="3779926"/>
            <a:ext cx="910170" cy="300293"/>
          </a:xfrm>
          <a:prstGeom prst="flowChartTerminator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62631862-4C5C-4A37-950D-7798A4C7C40F}"/>
              </a:ext>
            </a:extLst>
          </p:cNvPr>
          <p:cNvSpPr/>
          <p:nvPr/>
        </p:nvSpPr>
        <p:spPr>
          <a:xfrm>
            <a:off x="1604246" y="5406774"/>
            <a:ext cx="293244" cy="2815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35">
            <a:extLst>
              <a:ext uri="{FF2B5EF4-FFF2-40B4-BE49-F238E27FC236}">
                <a16:creationId xmlns:a16="http://schemas.microsoft.com/office/drawing/2014/main" id="{0465C7C5-5337-43A1-839B-94CDD4679817}"/>
              </a:ext>
            </a:extLst>
          </p:cNvPr>
          <p:cNvSpPr/>
          <p:nvPr/>
        </p:nvSpPr>
        <p:spPr>
          <a:xfrm>
            <a:off x="1609228" y="5877496"/>
            <a:ext cx="293244" cy="2815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DDFB16-131E-43CA-A32C-60A5D09F6012}"/>
              </a:ext>
            </a:extLst>
          </p:cNvPr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pic>
        <p:nvPicPr>
          <p:cNvPr id="94" name="Graphic 93" descr="Race Car with solid fill">
            <a:extLst>
              <a:ext uri="{FF2B5EF4-FFF2-40B4-BE49-F238E27FC236}">
                <a16:creationId xmlns:a16="http://schemas.microsoft.com/office/drawing/2014/main" id="{E761BDE5-1CBC-4C45-9FD1-BE02B2C737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37470" y="2747042"/>
            <a:ext cx="914400" cy="91440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F14DF27-24F1-41A9-8171-12E895A4246A}"/>
              </a:ext>
            </a:extLst>
          </p:cNvPr>
          <p:cNvCxnSpPr>
            <a:cxnSpLocks/>
          </p:cNvCxnSpPr>
          <p:nvPr/>
        </p:nvCxnSpPr>
        <p:spPr>
          <a:xfrm>
            <a:off x="7443478" y="4183650"/>
            <a:ext cx="0" cy="3637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B12E7BA6-CCDD-4BE6-A369-727EFF16EF60}"/>
              </a:ext>
            </a:extLst>
          </p:cNvPr>
          <p:cNvSpPr/>
          <p:nvPr/>
        </p:nvSpPr>
        <p:spPr>
          <a:xfrm rot="5400000">
            <a:off x="7481195" y="3939356"/>
            <a:ext cx="261961" cy="413973"/>
          </a:xfrm>
          <a:prstGeom prst="triangle">
            <a:avLst>
              <a:gd name="adj" fmla="val 51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7E85BA-01BB-42B5-9EA5-1F11321A93CF}"/>
              </a:ext>
            </a:extLst>
          </p:cNvPr>
          <p:cNvSpPr txBox="1"/>
          <p:nvPr/>
        </p:nvSpPr>
        <p:spPr>
          <a:xfrm>
            <a:off x="7946604" y="2881141"/>
            <a:ext cx="11047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5.(Climate)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827A0AC-74D9-4287-A362-EB53DEB52E4C}"/>
              </a:ext>
            </a:extLst>
          </p:cNvPr>
          <p:cNvSpPr txBox="1"/>
          <p:nvPr/>
        </p:nvSpPr>
        <p:spPr>
          <a:xfrm>
            <a:off x="7946604" y="2278918"/>
            <a:ext cx="16280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3.(Marketing</a:t>
            </a:r>
            <a:r>
              <a:rPr lang="ko-KR" altLang="en-US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63AE17-A9E6-4D36-B02A-31596F077B67}"/>
              </a:ext>
            </a:extLst>
          </p:cNvPr>
          <p:cNvSpPr txBox="1"/>
          <p:nvPr/>
        </p:nvSpPr>
        <p:spPr>
          <a:xfrm>
            <a:off x="7934554" y="1649687"/>
            <a:ext cx="986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1.(Covid.)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B9D484-702B-46E9-ACCB-144C551CAF6A}"/>
              </a:ext>
            </a:extLst>
          </p:cNvPr>
          <p:cNvSpPr txBox="1"/>
          <p:nvPr/>
        </p:nvSpPr>
        <p:spPr>
          <a:xfrm>
            <a:off x="7946603" y="1957302"/>
            <a:ext cx="14870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2.(Market size.)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pic>
        <p:nvPicPr>
          <p:cNvPr id="100" name="Graphic 99" descr="Race Car with solid fill">
            <a:extLst>
              <a:ext uri="{FF2B5EF4-FFF2-40B4-BE49-F238E27FC236}">
                <a16:creationId xmlns:a16="http://schemas.microsoft.com/office/drawing/2014/main" id="{8AC09053-BDEC-4EB0-BCE1-44B82AF74F9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03578" y="4438796"/>
            <a:ext cx="914400" cy="9144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05FA2D1-67C2-4C70-ABE4-6AAD1FE11E8F}"/>
              </a:ext>
            </a:extLst>
          </p:cNvPr>
          <p:cNvSpPr txBox="1"/>
          <p:nvPr/>
        </p:nvSpPr>
        <p:spPr>
          <a:xfrm>
            <a:off x="7945185" y="2585459"/>
            <a:ext cx="15135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4.Sales. (PC, M)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727AFE-5CC6-4343-B5FB-B6390B969B29}"/>
              </a:ext>
            </a:extLst>
          </p:cNvPr>
          <p:cNvSpPr txBox="1"/>
          <p:nvPr/>
        </p:nvSpPr>
        <p:spPr>
          <a:xfrm>
            <a:off x="3603661" y="1801864"/>
            <a:ext cx="31423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i="1" u="sng" dirty="0">
                <a:solidFill>
                  <a:schemeClr val="accent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Preprocessing</a:t>
            </a:r>
            <a:endParaRPr lang="ko-KR" altLang="en-US" sz="2500" b="1" i="1" u="sng" dirty="0">
              <a:solidFill>
                <a:schemeClr val="accent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CAD5F9A-79C0-4A1B-B303-D72CB6E977EC}"/>
              </a:ext>
            </a:extLst>
          </p:cNvPr>
          <p:cNvSpPr/>
          <p:nvPr/>
        </p:nvSpPr>
        <p:spPr>
          <a:xfrm>
            <a:off x="7700487" y="1735423"/>
            <a:ext cx="153334" cy="13800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C67AB4F9-469D-4F25-B2C7-40EF41699EB0}"/>
              </a:ext>
            </a:extLst>
          </p:cNvPr>
          <p:cNvSpPr/>
          <p:nvPr/>
        </p:nvSpPr>
        <p:spPr>
          <a:xfrm>
            <a:off x="7700437" y="2059917"/>
            <a:ext cx="153334" cy="13800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C75F8C91-08EB-4951-9E3F-130B7F4BEBBA}"/>
              </a:ext>
            </a:extLst>
          </p:cNvPr>
          <p:cNvSpPr/>
          <p:nvPr/>
        </p:nvSpPr>
        <p:spPr>
          <a:xfrm>
            <a:off x="7710326" y="3001519"/>
            <a:ext cx="153334" cy="138004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2B98B94A-5F32-40A9-80A0-45F3BC7D7035}"/>
              </a:ext>
            </a:extLst>
          </p:cNvPr>
          <p:cNvSpPr/>
          <p:nvPr/>
        </p:nvSpPr>
        <p:spPr>
          <a:xfrm>
            <a:off x="7700437" y="2379800"/>
            <a:ext cx="153334" cy="1380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AFCC48-79F8-4125-99B9-C98B23852BC3}"/>
              </a:ext>
            </a:extLst>
          </p:cNvPr>
          <p:cNvSpPr/>
          <p:nvPr/>
        </p:nvSpPr>
        <p:spPr>
          <a:xfrm>
            <a:off x="7472048" y="1587664"/>
            <a:ext cx="2263059" cy="181158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C768AA95-4E65-4151-A728-35AC922894F3}"/>
              </a:ext>
            </a:extLst>
          </p:cNvPr>
          <p:cNvSpPr/>
          <p:nvPr/>
        </p:nvSpPr>
        <p:spPr>
          <a:xfrm>
            <a:off x="7707581" y="2692749"/>
            <a:ext cx="153334" cy="138004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139B990B-9F3E-4439-A00B-E6CFD18D69A0}"/>
              </a:ext>
            </a:extLst>
          </p:cNvPr>
          <p:cNvSpPr/>
          <p:nvPr/>
        </p:nvSpPr>
        <p:spPr>
          <a:xfrm>
            <a:off x="7400155" y="3781443"/>
            <a:ext cx="153334" cy="138004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DBF27929-FCDF-4339-8B20-67E9C894E5B9}"/>
              </a:ext>
            </a:extLst>
          </p:cNvPr>
          <p:cNvSpPr/>
          <p:nvPr/>
        </p:nvSpPr>
        <p:spPr>
          <a:xfrm>
            <a:off x="8400546" y="4859555"/>
            <a:ext cx="153334" cy="138004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C7E0FB6A-1B9C-4B23-964A-4EB0BAEB27B3}"/>
              </a:ext>
            </a:extLst>
          </p:cNvPr>
          <p:cNvSpPr/>
          <p:nvPr/>
        </p:nvSpPr>
        <p:spPr>
          <a:xfrm>
            <a:off x="7246821" y="5443347"/>
            <a:ext cx="153334" cy="1380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2230707D-3684-4364-B665-D2D82718CE27}"/>
              </a:ext>
            </a:extLst>
          </p:cNvPr>
          <p:cNvSpPr/>
          <p:nvPr/>
        </p:nvSpPr>
        <p:spPr>
          <a:xfrm>
            <a:off x="3343374" y="3787914"/>
            <a:ext cx="153334" cy="13800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3164AE-44B9-41F9-B3AA-C18A4B7421F0}"/>
              </a:ext>
            </a:extLst>
          </p:cNvPr>
          <p:cNvSpPr/>
          <p:nvPr/>
        </p:nvSpPr>
        <p:spPr>
          <a:xfrm>
            <a:off x="3846529" y="3185232"/>
            <a:ext cx="153334" cy="13800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Oval 31">
            <a:extLst>
              <a:ext uri="{FF2B5EF4-FFF2-40B4-BE49-F238E27FC236}">
                <a16:creationId xmlns:a16="http://schemas.microsoft.com/office/drawing/2014/main" id="{C5F5C45D-2128-4419-B25C-05EC8CAAFC71}"/>
              </a:ext>
            </a:extLst>
          </p:cNvPr>
          <p:cNvSpPr/>
          <p:nvPr/>
        </p:nvSpPr>
        <p:spPr>
          <a:xfrm>
            <a:off x="10637024" y="2285280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Oval 32">
            <a:extLst>
              <a:ext uri="{FF2B5EF4-FFF2-40B4-BE49-F238E27FC236}">
                <a16:creationId xmlns:a16="http://schemas.microsoft.com/office/drawing/2014/main" id="{E9CC75FF-B6FB-4C9B-BCD5-C7415918FCA1}"/>
              </a:ext>
            </a:extLst>
          </p:cNvPr>
          <p:cNvSpPr/>
          <p:nvPr/>
        </p:nvSpPr>
        <p:spPr>
          <a:xfrm>
            <a:off x="10240331" y="2670931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Oval 35">
            <a:extLst>
              <a:ext uri="{FF2B5EF4-FFF2-40B4-BE49-F238E27FC236}">
                <a16:creationId xmlns:a16="http://schemas.microsoft.com/office/drawing/2014/main" id="{AAC4609D-00C2-426F-A553-3662AB13A7B5}"/>
              </a:ext>
            </a:extLst>
          </p:cNvPr>
          <p:cNvSpPr/>
          <p:nvPr/>
        </p:nvSpPr>
        <p:spPr>
          <a:xfrm>
            <a:off x="10646939" y="3084533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Oval 36">
            <a:extLst>
              <a:ext uri="{FF2B5EF4-FFF2-40B4-BE49-F238E27FC236}">
                <a16:creationId xmlns:a16="http://schemas.microsoft.com/office/drawing/2014/main" id="{61889C94-8968-4881-9A2B-EBFFEAA195E3}"/>
              </a:ext>
            </a:extLst>
          </p:cNvPr>
          <p:cNvSpPr/>
          <p:nvPr/>
        </p:nvSpPr>
        <p:spPr>
          <a:xfrm>
            <a:off x="11041067" y="2678682"/>
            <a:ext cx="477726" cy="483943"/>
          </a:xfrm>
          <a:prstGeom prst="ellipse">
            <a:avLst/>
          </a:prstGeom>
          <a:solidFill>
            <a:srgbClr val="482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5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20585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코로나 데이터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B28D1-1A52-4C9D-A168-8B5198251862}"/>
              </a:ext>
            </a:extLst>
          </p:cNvPr>
          <p:cNvSpPr txBox="1"/>
          <p:nvPr/>
        </p:nvSpPr>
        <p:spPr>
          <a:xfrm>
            <a:off x="1628625" y="1493109"/>
            <a:ext cx="30225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1. </a:t>
            </a:r>
            <a:r>
              <a:rPr lang="ko-KR" altLang="en-US" sz="1600" b="1" dirty="0" err="1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일일확진자</a:t>
            </a:r>
            <a:r>
              <a:rPr lang="ko-KR" altLang="en-US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 파생 변수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86B5F-0064-4BE6-B9AB-DFCE835721EE}"/>
              </a:ext>
            </a:extLst>
          </p:cNvPr>
          <p:cNvSpPr txBox="1"/>
          <p:nvPr/>
        </p:nvSpPr>
        <p:spPr>
          <a:xfrm>
            <a:off x="2867583" y="436109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/>
              </a:rPr>
              <a:t>3.이상치 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175BD-84D6-4B79-9C27-2FE860C0A9DF}"/>
              </a:ext>
            </a:extLst>
          </p:cNvPr>
          <p:cNvSpPr txBox="1"/>
          <p:nvPr/>
        </p:nvSpPr>
        <p:spPr>
          <a:xfrm>
            <a:off x="6971744" y="140501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/>
                <a:cs typeface="Calibri"/>
              </a:rPr>
              <a:t>2. 분기별 일일 </a:t>
            </a:r>
            <a:r>
              <a:rPr lang="ko-KR" altLang="en-US" sz="1600" b="1" dirty="0" err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/>
                <a:cs typeface="Calibri"/>
              </a:rPr>
              <a:t>확진자</a:t>
            </a:r>
            <a:r>
              <a:rPr lang="ko-KR" altLang="en-US" sz="16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/>
                <a:cs typeface="Calibri"/>
              </a:rPr>
              <a:t> 생성</a:t>
            </a:r>
          </a:p>
        </p:txBody>
      </p:sp>
      <p:pic>
        <p:nvPicPr>
          <p:cNvPr id="12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EA6772F9-38B9-4F8A-9758-B0E029ADC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57" y="1947372"/>
            <a:ext cx="4340274" cy="2319249"/>
          </a:xfrm>
          <a:prstGeom prst="rect">
            <a:avLst/>
          </a:prstGeom>
        </p:spPr>
      </p:pic>
      <p:pic>
        <p:nvPicPr>
          <p:cNvPr id="14" name="그림 19">
            <a:extLst>
              <a:ext uri="{FF2B5EF4-FFF2-40B4-BE49-F238E27FC236}">
                <a16:creationId xmlns:a16="http://schemas.microsoft.com/office/drawing/2014/main" id="{0975C785-EC84-40BE-B972-0F13A2291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625" y="4648724"/>
            <a:ext cx="3476625" cy="2115312"/>
          </a:xfrm>
          <a:prstGeom prst="rect">
            <a:avLst/>
          </a:prstGeom>
        </p:spPr>
      </p:pic>
      <p:pic>
        <p:nvPicPr>
          <p:cNvPr id="15" name="그림 20">
            <a:extLst>
              <a:ext uri="{FF2B5EF4-FFF2-40B4-BE49-F238E27FC236}">
                <a16:creationId xmlns:a16="http://schemas.microsoft.com/office/drawing/2014/main" id="{5D621C3A-4404-44F3-B018-2694A922B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219" y="4621193"/>
            <a:ext cx="3524250" cy="2170371"/>
          </a:xfrm>
          <a:prstGeom prst="rect">
            <a:avLst/>
          </a:prstGeom>
        </p:spPr>
      </p:pic>
      <p:sp>
        <p:nvSpPr>
          <p:cNvPr id="16" name="오른쪽 화살표 22">
            <a:extLst>
              <a:ext uri="{FF2B5EF4-FFF2-40B4-BE49-F238E27FC236}">
                <a16:creationId xmlns:a16="http://schemas.microsoft.com/office/drawing/2014/main" id="{A4A287F9-74BF-412F-9F43-DEA8F5D8A4BF}"/>
              </a:ext>
            </a:extLst>
          </p:cNvPr>
          <p:cNvSpPr/>
          <p:nvPr/>
        </p:nvSpPr>
        <p:spPr>
          <a:xfrm>
            <a:off x="5872795" y="5497021"/>
            <a:ext cx="446409" cy="418717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524AC5D-6910-4B90-A41F-2A8125CA0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50" y="2286750"/>
            <a:ext cx="5362575" cy="665253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id="{F8C30D6F-B985-4D44-BE4D-875C47436225}"/>
              </a:ext>
            </a:extLst>
          </p:cNvPr>
          <p:cNvSpPr/>
          <p:nvPr/>
        </p:nvSpPr>
        <p:spPr>
          <a:xfrm>
            <a:off x="4458891" y="1721930"/>
            <a:ext cx="943848" cy="2574835"/>
          </a:xfrm>
          <a:prstGeom prst="frame">
            <a:avLst>
              <a:gd name="adj1" fmla="val 4746"/>
            </a:avLst>
          </a:prstGeom>
          <a:solidFill>
            <a:srgbClr val="FC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339FC-89DC-4161-8D46-61E22C91CEE3}"/>
              </a:ext>
            </a:extLst>
          </p:cNvPr>
          <p:cNvSpPr/>
          <p:nvPr/>
        </p:nvSpPr>
        <p:spPr>
          <a:xfrm>
            <a:off x="4740315" y="5375946"/>
            <a:ext cx="190500" cy="1104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6293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20585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게임시장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 </a:t>
            </a:r>
            <a:r>
              <a:rPr lang="en-US" altLang="ko-KR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규모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DA8072-A3D3-4DCD-B17E-6D158368C01C}"/>
              </a:ext>
            </a:extLst>
          </p:cNvPr>
          <p:cNvSpPr txBox="1"/>
          <p:nvPr/>
        </p:nvSpPr>
        <p:spPr>
          <a:xfrm>
            <a:off x="4835255" y="38934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B109A7-6D14-477F-92E2-A5B9B48AE233}"/>
              </a:ext>
            </a:extLst>
          </p:cNvPr>
          <p:cNvSpPr txBox="1"/>
          <p:nvPr/>
        </p:nvSpPr>
        <p:spPr>
          <a:xfrm>
            <a:off x="1156957" y="1473974"/>
            <a:ext cx="16536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1.결측치 처리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6CE245-E8A0-4037-8C62-0FE0B7527564}"/>
              </a:ext>
            </a:extLst>
          </p:cNvPr>
          <p:cNvSpPr txBox="1"/>
          <p:nvPr/>
        </p:nvSpPr>
        <p:spPr>
          <a:xfrm>
            <a:off x="5398827" y="1468975"/>
            <a:ext cx="51979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2.</a:t>
            </a:r>
            <a:r>
              <a:rPr lang="ko-KR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모든 기업들의 매출액 합</a:t>
            </a:r>
            <a:r>
              <a:rPr lang="en-US" altLang="ko-KR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,</a:t>
            </a:r>
            <a:r>
              <a:rPr lang="ko-KR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 분기별 매출액 데이터 생성</a:t>
            </a:r>
            <a:endParaRPr lang="ko-KR" altLang="en-US" sz="1600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/>
            </a:endParaRPr>
          </a:p>
        </p:txBody>
      </p:sp>
      <p:pic>
        <p:nvPicPr>
          <p:cNvPr id="30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0CFBE35-900D-4D22-AE21-9953A09B9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48" y="1841180"/>
            <a:ext cx="1045020" cy="4231144"/>
          </a:xfrm>
          <a:prstGeom prst="rect">
            <a:avLst/>
          </a:prstGeom>
        </p:spPr>
      </p:pic>
      <p:pic>
        <p:nvPicPr>
          <p:cNvPr id="31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D129E20-CD02-4C5A-BAF5-8489D3DCB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541" y="1814096"/>
            <a:ext cx="1045020" cy="42311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EEF7E1-4C14-4B78-8597-3793E5425CC5}"/>
              </a:ext>
            </a:extLst>
          </p:cNvPr>
          <p:cNvSpPr txBox="1"/>
          <p:nvPr/>
        </p:nvSpPr>
        <p:spPr>
          <a:xfrm>
            <a:off x="4171140" y="6116304"/>
            <a:ext cx="5460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2017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년치 매출액을 </a:t>
            </a:r>
            <a:r>
              <a:rPr 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4분기로 나눠 </a:t>
            </a:r>
            <a:r>
              <a:rPr 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null값</a:t>
            </a:r>
            <a:r>
              <a:rPr 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 대체</a:t>
            </a:r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오른쪽 화살표 22">
            <a:extLst>
              <a:ext uri="{FF2B5EF4-FFF2-40B4-BE49-F238E27FC236}">
                <a16:creationId xmlns:a16="http://schemas.microsoft.com/office/drawing/2014/main" id="{87E49C81-EC54-4FAF-8626-5FEC1184FAA8}"/>
              </a:ext>
            </a:extLst>
          </p:cNvPr>
          <p:cNvSpPr/>
          <p:nvPr/>
        </p:nvSpPr>
        <p:spPr>
          <a:xfrm>
            <a:off x="2614596" y="3785092"/>
            <a:ext cx="446409" cy="418717"/>
          </a:xfrm>
          <a:prstGeom prst="rightArrow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8BF21DA-E519-4D3D-AE68-760E0E9EF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394" y="2038452"/>
            <a:ext cx="3209925" cy="725261"/>
          </a:xfrm>
          <a:prstGeom prst="rect">
            <a:avLst/>
          </a:prstGeom>
        </p:spPr>
      </p:pic>
      <p:pic>
        <p:nvPicPr>
          <p:cNvPr id="35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7C1108D-F680-4204-8161-3DA4DCA34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680" y="2063259"/>
            <a:ext cx="3171825" cy="536089"/>
          </a:xfrm>
          <a:prstGeom prst="rect">
            <a:avLst/>
          </a:prstGeom>
        </p:spPr>
      </p:pic>
      <p:pic>
        <p:nvPicPr>
          <p:cNvPr id="36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72AF86CC-65AA-4235-98DD-7A18379AA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7282" y="3538970"/>
            <a:ext cx="3314700" cy="601610"/>
          </a:xfrm>
          <a:prstGeom prst="rect">
            <a:avLst/>
          </a:prstGeom>
        </p:spPr>
      </p:pic>
      <p:pic>
        <p:nvPicPr>
          <p:cNvPr id="37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FB5CC65-B8E0-4E89-B9A4-FF97C9B198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067" y="3536474"/>
            <a:ext cx="3067050" cy="525301"/>
          </a:xfrm>
          <a:prstGeom prst="rect">
            <a:avLst/>
          </a:prstGeom>
        </p:spPr>
      </p:pic>
      <p:pic>
        <p:nvPicPr>
          <p:cNvPr id="38" name="그림 22">
            <a:extLst>
              <a:ext uri="{FF2B5EF4-FFF2-40B4-BE49-F238E27FC236}">
                <a16:creationId xmlns:a16="http://schemas.microsoft.com/office/drawing/2014/main" id="{4E8915C8-ACDD-4ACA-9871-3F7045500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3913" y="4617170"/>
            <a:ext cx="2247900" cy="600075"/>
          </a:xfrm>
          <a:prstGeom prst="rect">
            <a:avLst/>
          </a:prstGeom>
        </p:spPr>
      </p:pic>
      <p:pic>
        <p:nvPicPr>
          <p:cNvPr id="39" name="그림 24">
            <a:extLst>
              <a:ext uri="{FF2B5EF4-FFF2-40B4-BE49-F238E27FC236}">
                <a16:creationId xmlns:a16="http://schemas.microsoft.com/office/drawing/2014/main" id="{29DAA092-250C-4694-ADD3-B01A9957F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7232" y="2744737"/>
            <a:ext cx="3448135" cy="310531"/>
          </a:xfrm>
          <a:prstGeom prst="rect">
            <a:avLst/>
          </a:prstGeom>
        </p:spPr>
      </p:pic>
      <p:pic>
        <p:nvPicPr>
          <p:cNvPr id="40" name="그림 25">
            <a:extLst>
              <a:ext uri="{FF2B5EF4-FFF2-40B4-BE49-F238E27FC236}">
                <a16:creationId xmlns:a16="http://schemas.microsoft.com/office/drawing/2014/main" id="{BBCCF956-B58D-4CF3-A835-4AC602B6D1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5319" y="2765461"/>
            <a:ext cx="3257550" cy="276542"/>
          </a:xfrm>
          <a:prstGeom prst="rect">
            <a:avLst/>
          </a:prstGeom>
        </p:spPr>
      </p:pic>
      <p:pic>
        <p:nvPicPr>
          <p:cNvPr id="41" name="그림 26">
            <a:extLst>
              <a:ext uri="{FF2B5EF4-FFF2-40B4-BE49-F238E27FC236}">
                <a16:creationId xmlns:a16="http://schemas.microsoft.com/office/drawing/2014/main" id="{3F0E9806-90D6-4F7A-9361-266A60E2CB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1549" y="4059477"/>
            <a:ext cx="3619500" cy="299031"/>
          </a:xfrm>
          <a:prstGeom prst="rect">
            <a:avLst/>
          </a:prstGeom>
        </p:spPr>
      </p:pic>
      <p:pic>
        <p:nvPicPr>
          <p:cNvPr id="42" name="그림 27">
            <a:extLst>
              <a:ext uri="{FF2B5EF4-FFF2-40B4-BE49-F238E27FC236}">
                <a16:creationId xmlns:a16="http://schemas.microsoft.com/office/drawing/2014/main" id="{2089CEF8-7CC2-4989-9D04-9849562605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1049" y="4059477"/>
            <a:ext cx="3257550" cy="294298"/>
          </a:xfrm>
          <a:prstGeom prst="rect">
            <a:avLst/>
          </a:prstGeom>
        </p:spPr>
      </p:pic>
      <p:pic>
        <p:nvPicPr>
          <p:cNvPr id="43" name="그림 28">
            <a:extLst>
              <a:ext uri="{FF2B5EF4-FFF2-40B4-BE49-F238E27FC236}">
                <a16:creationId xmlns:a16="http://schemas.microsoft.com/office/drawing/2014/main" id="{D358E79F-FF02-433E-9886-EA3E32E52A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1488" y="5080776"/>
            <a:ext cx="2886075" cy="295206"/>
          </a:xfrm>
          <a:prstGeom prst="rect">
            <a:avLst/>
          </a:prstGeom>
        </p:spPr>
      </p:pic>
      <p:sp>
        <p:nvSpPr>
          <p:cNvPr id="44" name="액자 43"/>
          <p:cNvSpPr/>
          <p:nvPr/>
        </p:nvSpPr>
        <p:spPr>
          <a:xfrm>
            <a:off x="1103205" y="2247621"/>
            <a:ext cx="1387092" cy="681036"/>
          </a:xfrm>
          <a:prstGeom prst="frame">
            <a:avLst>
              <a:gd name="adj1" fmla="val 7697"/>
            </a:avLst>
          </a:prstGeom>
          <a:solidFill>
            <a:srgbClr val="FC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2A267A-3C43-40EE-9887-69D32477D357}"/>
              </a:ext>
            </a:extLst>
          </p:cNvPr>
          <p:cNvCxnSpPr>
            <a:cxnSpLocks/>
          </p:cNvCxnSpPr>
          <p:nvPr/>
        </p:nvCxnSpPr>
        <p:spPr>
          <a:xfrm>
            <a:off x="4057650" y="6169842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17636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마케팅 비용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DA8072-A3D3-4DCD-B17E-6D158368C01C}"/>
              </a:ext>
            </a:extLst>
          </p:cNvPr>
          <p:cNvSpPr txBox="1"/>
          <p:nvPr/>
        </p:nvSpPr>
        <p:spPr>
          <a:xfrm>
            <a:off x="4819650" y="36544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1FB925-29DF-4655-BB1C-B02AD41C8273}"/>
              </a:ext>
            </a:extLst>
          </p:cNvPr>
          <p:cNvSpPr txBox="1"/>
          <p:nvPr/>
        </p:nvSpPr>
        <p:spPr>
          <a:xfrm>
            <a:off x="719282" y="1469063"/>
            <a:ext cx="3327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1. 기업 별 마케팅 비용 합계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D458E-803E-463B-A60F-2EC1F84C0324}"/>
              </a:ext>
            </a:extLst>
          </p:cNvPr>
          <p:cNvSpPr txBox="1"/>
          <p:nvPr/>
        </p:nvSpPr>
        <p:spPr>
          <a:xfrm>
            <a:off x="7104769" y="1422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분기별 마케팅 비용 </a:t>
            </a:r>
            <a:endParaRPr lang="ko-KR" altLang="en-US" b="1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87732F8-F746-4E48-A1B3-48430873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04" y="1992985"/>
            <a:ext cx="1220246" cy="4394869"/>
          </a:xfrm>
          <a:prstGeom prst="rect">
            <a:avLst/>
          </a:prstGeom>
        </p:spPr>
      </p:pic>
      <p:pic>
        <p:nvPicPr>
          <p:cNvPr id="28" name="그림 6">
            <a:extLst>
              <a:ext uri="{FF2B5EF4-FFF2-40B4-BE49-F238E27FC236}">
                <a16:creationId xmlns:a16="http://schemas.microsoft.com/office/drawing/2014/main" id="{BFC39FF8-2B2B-4EB8-8B50-6E1B8AEDB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765" y="2264478"/>
            <a:ext cx="1150669" cy="4185139"/>
          </a:xfrm>
          <a:prstGeom prst="rect">
            <a:avLst/>
          </a:prstGeom>
        </p:spPr>
      </p:pic>
      <p:pic>
        <p:nvPicPr>
          <p:cNvPr id="29" name="그림 29">
            <a:extLst>
              <a:ext uri="{FF2B5EF4-FFF2-40B4-BE49-F238E27FC236}">
                <a16:creationId xmlns:a16="http://schemas.microsoft.com/office/drawing/2014/main" id="{C0E9BFA6-5F97-4349-A929-56318E929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4519" y="2756601"/>
            <a:ext cx="3371850" cy="284543"/>
          </a:xfrm>
          <a:prstGeom prst="rect">
            <a:avLst/>
          </a:prstGeom>
        </p:spPr>
      </p:pic>
      <p:pic>
        <p:nvPicPr>
          <p:cNvPr id="30" name="그림 30">
            <a:extLst>
              <a:ext uri="{FF2B5EF4-FFF2-40B4-BE49-F238E27FC236}">
                <a16:creationId xmlns:a16="http://schemas.microsoft.com/office/drawing/2014/main" id="{37E8BEFC-5C08-45A0-ACF3-56070C2C7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6369" y="2759988"/>
            <a:ext cx="3171825" cy="286902"/>
          </a:xfrm>
          <a:prstGeom prst="rect">
            <a:avLst/>
          </a:prstGeom>
        </p:spPr>
      </p:pic>
      <p:pic>
        <p:nvPicPr>
          <p:cNvPr id="31" name="그림 31">
            <a:extLst>
              <a:ext uri="{FF2B5EF4-FFF2-40B4-BE49-F238E27FC236}">
                <a16:creationId xmlns:a16="http://schemas.microsoft.com/office/drawing/2014/main" id="{11FD9EF1-4EDB-4189-820F-F571F4E9F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5782" y="4048913"/>
            <a:ext cx="3486150" cy="283014"/>
          </a:xfrm>
          <a:prstGeom prst="rect">
            <a:avLst/>
          </a:prstGeom>
        </p:spPr>
      </p:pic>
      <p:pic>
        <p:nvPicPr>
          <p:cNvPr id="32" name="그림 32">
            <a:extLst>
              <a:ext uri="{FF2B5EF4-FFF2-40B4-BE49-F238E27FC236}">
                <a16:creationId xmlns:a16="http://schemas.microsoft.com/office/drawing/2014/main" id="{5B4522EE-547B-4659-AFAE-810626B5F9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1144" y="4057420"/>
            <a:ext cx="3324225" cy="299628"/>
          </a:xfrm>
          <a:prstGeom prst="rect">
            <a:avLst/>
          </a:prstGeom>
        </p:spPr>
      </p:pic>
      <p:pic>
        <p:nvPicPr>
          <p:cNvPr id="33" name="그림 34">
            <a:extLst>
              <a:ext uri="{FF2B5EF4-FFF2-40B4-BE49-F238E27FC236}">
                <a16:creationId xmlns:a16="http://schemas.microsoft.com/office/drawing/2014/main" id="{C64043DE-F814-4B55-96DF-D5E776C1C8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5782" y="5205594"/>
            <a:ext cx="2638425" cy="256711"/>
          </a:xfrm>
          <a:prstGeom prst="rect">
            <a:avLst/>
          </a:prstGeom>
        </p:spPr>
      </p:pic>
      <p:pic>
        <p:nvPicPr>
          <p:cNvPr id="3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8BF21DA-E519-4D3D-AE68-760E0E9EF2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7471" y="2009920"/>
            <a:ext cx="3209925" cy="725261"/>
          </a:xfrm>
          <a:prstGeom prst="rect">
            <a:avLst/>
          </a:prstGeom>
        </p:spPr>
      </p:pic>
      <p:pic>
        <p:nvPicPr>
          <p:cNvPr id="35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7C1108D-F680-4204-8161-3DA4DCA346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8757" y="2034727"/>
            <a:ext cx="3171825" cy="536089"/>
          </a:xfrm>
          <a:prstGeom prst="rect">
            <a:avLst/>
          </a:prstGeom>
        </p:spPr>
      </p:pic>
      <p:pic>
        <p:nvPicPr>
          <p:cNvPr id="36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72AF86CC-65AA-4235-98DD-7A18379AAD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49359" y="3510438"/>
            <a:ext cx="3314700" cy="601610"/>
          </a:xfrm>
          <a:prstGeom prst="rect">
            <a:avLst/>
          </a:prstGeom>
        </p:spPr>
      </p:pic>
      <p:pic>
        <p:nvPicPr>
          <p:cNvPr id="37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FB5CC65-B8E0-4E89-B9A4-FF97C9B198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81144" y="3507942"/>
            <a:ext cx="3067050" cy="525301"/>
          </a:xfrm>
          <a:prstGeom prst="rect">
            <a:avLst/>
          </a:prstGeom>
        </p:spPr>
      </p:pic>
      <p:pic>
        <p:nvPicPr>
          <p:cNvPr id="38" name="그림 22">
            <a:extLst>
              <a:ext uri="{FF2B5EF4-FFF2-40B4-BE49-F238E27FC236}">
                <a16:creationId xmlns:a16="http://schemas.microsoft.com/office/drawing/2014/main" id="{4E8915C8-ACDD-4ACA-9871-3F7045500C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5990" y="4588638"/>
            <a:ext cx="2247900" cy="6000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6055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A8072-A3D3-4DCD-B17E-6D158368C01C}"/>
              </a:ext>
            </a:extLst>
          </p:cNvPr>
          <p:cNvSpPr txBox="1"/>
          <p:nvPr/>
        </p:nvSpPr>
        <p:spPr>
          <a:xfrm>
            <a:off x="5441246" y="32971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8A083-D273-4A86-8FB7-58886FEB17DA}"/>
              </a:ext>
            </a:extLst>
          </p:cNvPr>
          <p:cNvSpPr txBox="1"/>
          <p:nvPr/>
        </p:nvSpPr>
        <p:spPr>
          <a:xfrm>
            <a:off x="887072" y="1522000"/>
            <a:ext cx="36170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en-US" altLang="ko-KR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ko-KR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3사의 게임을 </a:t>
            </a:r>
            <a:r>
              <a:rPr lang="ko-KR" sz="1600" b="1" dirty="0" err="1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pc와</a:t>
            </a:r>
            <a:r>
              <a:rPr lang="ko-KR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 모바일로 </a:t>
            </a:r>
            <a:r>
              <a:rPr lang="ko-KR" altLang="en-US" sz="1600" b="1" dirty="0">
                <a:solidFill>
                  <a:schemeClr val="accent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나누기</a:t>
            </a:r>
            <a:endParaRPr lang="ko-KR" altLang="en-US" sz="1600" dirty="0">
              <a:solidFill>
                <a:schemeClr val="accent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Calibri" panose="020F0502020204030204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57" y="1931544"/>
            <a:ext cx="1633257" cy="46361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93593" y="929090"/>
            <a:ext cx="5433603" cy="4462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TOP3 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기업 </a:t>
            </a:r>
            <a:r>
              <a:rPr lang="ko-KR" altLang="en-US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모바일게임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, PC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게임 매출액 </a:t>
            </a:r>
            <a:endParaRPr lang="ko-KR" altLang="en-US" sz="23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3956878" y="4860135"/>
            <a:ext cx="318338" cy="854110"/>
          </a:xfrm>
          <a:prstGeom prst="frame">
            <a:avLst/>
          </a:prstGeom>
          <a:solidFill>
            <a:srgbClr val="FC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왼쪽 중괄호 11"/>
          <p:cNvSpPr/>
          <p:nvPr/>
        </p:nvSpPr>
        <p:spPr>
          <a:xfrm flipH="1">
            <a:off x="5485197" y="2001694"/>
            <a:ext cx="402682" cy="2605475"/>
          </a:xfrm>
          <a:prstGeom prst="leftBrace">
            <a:avLst>
              <a:gd name="adj1" fmla="val 100661"/>
              <a:gd name="adj2" fmla="val 50000"/>
            </a:avLst>
          </a:prstGeom>
          <a:noFill/>
          <a:ln w="38100">
            <a:solidFill>
              <a:srgbClr val="FC4F2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EF7E1-4C14-4B78-8597-3793E5425CC5}"/>
              </a:ext>
            </a:extLst>
          </p:cNvPr>
          <p:cNvSpPr txBox="1"/>
          <p:nvPr/>
        </p:nvSpPr>
        <p:spPr>
          <a:xfrm>
            <a:off x="6291559" y="3189542"/>
            <a:ext cx="5460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게임명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 뒤에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‘M’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이 붙지 않은 것은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PC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lt"/>
            </a:endParaRPr>
          </a:p>
          <a:p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EF7E1-4C14-4B78-8597-3793E5425CC5}"/>
              </a:ext>
            </a:extLst>
          </p:cNvPr>
          <p:cNvSpPr txBox="1"/>
          <p:nvPr/>
        </p:nvSpPr>
        <p:spPr>
          <a:xfrm>
            <a:off x="6291559" y="5067914"/>
            <a:ext cx="56391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게임명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 뒤에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‘M’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이 붙은 것은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Mobile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게임으로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lt"/>
              </a:rPr>
              <a:t>분류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+mn-lt"/>
            </a:endParaRPr>
          </a:p>
          <a:p>
            <a:endParaRPr 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화살표 연결선 21"/>
          <p:cNvCxnSpPr>
            <a:stCxn id="11" idx="3"/>
          </p:cNvCxnSpPr>
          <p:nvPr/>
        </p:nvCxnSpPr>
        <p:spPr>
          <a:xfrm>
            <a:off x="4275216" y="5287190"/>
            <a:ext cx="1848898" cy="0"/>
          </a:xfrm>
          <a:prstGeom prst="straightConnector1">
            <a:avLst/>
          </a:prstGeom>
          <a:ln w="38100">
            <a:solidFill>
              <a:srgbClr val="FC4F2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41431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a typeface="+mn-lt"/>
                <a:cs typeface="+mn-lt"/>
              </a:rPr>
              <a:t>3</a:t>
            </a:r>
            <a:r>
              <a:rPr lang="ko-KR" altLang="en-US" sz="2000" dirty="0">
                <a:ea typeface="+mn-lt"/>
                <a:cs typeface="+mn-lt"/>
              </a:rPr>
              <a:t>사 기업 </a:t>
            </a:r>
            <a:r>
              <a:rPr lang="en-US" altLang="ko-KR" sz="2000" dirty="0">
                <a:ea typeface="+mn-lt"/>
                <a:cs typeface="+mn-lt"/>
              </a:rPr>
              <a:t>Mobile, PC</a:t>
            </a:r>
            <a:r>
              <a:rPr lang="ko-KR" altLang="en-US" sz="2000" dirty="0">
                <a:ea typeface="+mn-lt"/>
                <a:cs typeface="+mn-lt"/>
              </a:rPr>
              <a:t>매출 데이터</a:t>
            </a:r>
            <a:endParaRPr lang="ko-KR" altLang="en-US" sz="2000" dirty="0"/>
          </a:p>
        </p:txBody>
      </p:sp>
      <p:pic>
        <p:nvPicPr>
          <p:cNvPr id="13" name="그림 3">
            <a:extLst>
              <a:ext uri="{FF2B5EF4-FFF2-40B4-BE49-F238E27FC236}">
                <a16:creationId xmlns:a16="http://schemas.microsoft.com/office/drawing/2014/main" id="{0F5EB426-58BE-4315-82E2-6BF8BCD2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318" y="977634"/>
            <a:ext cx="6937132" cy="2982084"/>
          </a:xfrm>
          <a:prstGeom prst="rect">
            <a:avLst/>
          </a:prstGeom>
        </p:spPr>
      </p:pic>
      <p:pic>
        <p:nvPicPr>
          <p:cNvPr id="14" name="그림 4">
            <a:extLst>
              <a:ext uri="{FF2B5EF4-FFF2-40B4-BE49-F238E27FC236}">
                <a16:creationId xmlns:a16="http://schemas.microsoft.com/office/drawing/2014/main" id="{530901CE-C532-428F-B3E2-3E8FA3C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271" y="3860678"/>
            <a:ext cx="6937132" cy="2976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0C7860-01F3-4FD3-B517-EE06A3D53E18}"/>
              </a:ext>
            </a:extLst>
          </p:cNvPr>
          <p:cNvSpPr txBox="1"/>
          <p:nvPr/>
        </p:nvSpPr>
        <p:spPr>
          <a:xfrm>
            <a:off x="9424987" y="2229269"/>
            <a:ext cx="143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/>
              </a:rPr>
              <a:t>모바일 게임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9166A-52EE-47AC-A149-70C067AA3E7E}"/>
              </a:ext>
            </a:extLst>
          </p:cNvPr>
          <p:cNvSpPr txBox="1"/>
          <p:nvPr/>
        </p:nvSpPr>
        <p:spPr>
          <a:xfrm>
            <a:off x="9631659" y="49795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PC 게임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13448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5050" y="932092"/>
            <a:ext cx="33425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기온데이터 </a:t>
            </a:r>
            <a:r>
              <a:rPr lang="ko-KR" altLang="en-US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결측치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 처리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13" name="그림 6">
            <a:extLst>
              <a:ext uri="{FF2B5EF4-FFF2-40B4-BE49-F238E27FC236}">
                <a16:creationId xmlns:a16="http://schemas.microsoft.com/office/drawing/2014/main" id="{C382BD93-5938-4B2E-B079-5DF490D16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2988498"/>
            <a:ext cx="8572500" cy="656653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1027FE52-3BCE-438B-9405-9F2A546E84AF}"/>
              </a:ext>
            </a:extLst>
          </p:cNvPr>
          <p:cNvSpPr/>
          <p:nvPr/>
        </p:nvSpPr>
        <p:spPr>
          <a:xfrm>
            <a:off x="3708708" y="2846900"/>
            <a:ext cx="2572379" cy="646332"/>
          </a:xfrm>
          <a:prstGeom prst="frame">
            <a:avLst>
              <a:gd name="adj1" fmla="val 11957"/>
            </a:avLst>
          </a:prstGeom>
          <a:solidFill>
            <a:srgbClr val="FC4F2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1194" y="4249210"/>
            <a:ext cx="30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29036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899559" y="1169030"/>
            <a:ext cx="1927131" cy="1112464"/>
            <a:chOff x="2914906" y="719612"/>
            <a:chExt cx="1221136" cy="1112464"/>
          </a:xfrm>
        </p:grpSpPr>
        <p:sp>
          <p:nvSpPr>
            <p:cNvPr id="5" name="TextBox 4"/>
            <p:cNvSpPr txBox="1"/>
            <p:nvPr/>
          </p:nvSpPr>
          <p:spPr>
            <a:xfrm>
              <a:off x="2914906" y="719612"/>
              <a:ext cx="122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1. </a:t>
              </a:r>
              <a:r>
                <a:rPr lang="ko-KR" altLang="en-US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시작하기 전에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97819" y="1093412"/>
              <a:ext cx="67364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팀원 소개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주제 및 목적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endParaRPr lang="ko-KR" altLang="en-US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899562" y="2664880"/>
            <a:ext cx="2323194" cy="1785593"/>
            <a:chOff x="2914161" y="644072"/>
            <a:chExt cx="2323194" cy="1785593"/>
          </a:xfrm>
        </p:grpSpPr>
        <p:sp>
          <p:nvSpPr>
            <p:cNvPr id="16" name="TextBox 15"/>
            <p:cNvSpPr txBox="1"/>
            <p:nvPr/>
          </p:nvSpPr>
          <p:spPr>
            <a:xfrm>
              <a:off x="2914161" y="644072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2. </a:t>
              </a:r>
              <a:r>
                <a:rPr lang="ko-KR" altLang="en-US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수집 과정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2824" y="988052"/>
              <a:ext cx="2034531" cy="1441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코로나데이터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게임시장규모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게임시장 마케팅 비용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 기업의 모바일</a:t>
              </a: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pc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매출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전국 기온 데이터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9562" y="4530062"/>
            <a:ext cx="2470548" cy="1810695"/>
            <a:chOff x="2914775" y="654558"/>
            <a:chExt cx="1727602" cy="1810695"/>
          </a:xfrm>
        </p:grpSpPr>
        <p:sp>
          <p:nvSpPr>
            <p:cNvPr id="23" name="TextBox 22"/>
            <p:cNvSpPr txBox="1"/>
            <p:nvPr/>
          </p:nvSpPr>
          <p:spPr>
            <a:xfrm>
              <a:off x="2914775" y="654558"/>
              <a:ext cx="1727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3. </a:t>
              </a:r>
              <a:r>
                <a:rPr lang="ko-KR" altLang="en-US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</a:t>
              </a:r>
              <a:r>
                <a:rPr lang="ko-KR" altLang="en-US" b="1" dirty="0" err="1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전처리</a:t>
              </a:r>
              <a:r>
                <a:rPr lang="ko-KR" altLang="en-US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6632" y="1023640"/>
              <a:ext cx="1422705" cy="1441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코로나데이터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게임시장규모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게임시장 마케팅 비용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 기업의 모바일</a:t>
              </a: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pc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매출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전국 기온 데이터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AF23E3E-FF92-450C-AC5A-2A6199F5E74D}"/>
              </a:ext>
            </a:extLst>
          </p:cNvPr>
          <p:cNvGrpSpPr/>
          <p:nvPr/>
        </p:nvGrpSpPr>
        <p:grpSpPr>
          <a:xfrm>
            <a:off x="8331491" y="1171963"/>
            <a:ext cx="3147139" cy="1815413"/>
            <a:chOff x="2914906" y="719612"/>
            <a:chExt cx="1994199" cy="181541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063057-5D65-4CF4-AE2A-9E8FAE41151F}"/>
                </a:ext>
              </a:extLst>
            </p:cNvPr>
            <p:cNvSpPr txBox="1"/>
            <p:nvPr/>
          </p:nvSpPr>
          <p:spPr>
            <a:xfrm>
              <a:off x="2914906" y="719612"/>
              <a:ext cx="579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4. EDA</a:t>
              </a:r>
              <a:endParaRPr lang="ko-KR" altLang="en-US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753CDC-A57E-49CA-B1D6-EA07A9830FBA}"/>
                </a:ext>
              </a:extLst>
            </p:cNvPr>
            <p:cNvSpPr txBox="1"/>
            <p:nvPr/>
          </p:nvSpPr>
          <p:spPr>
            <a:xfrm>
              <a:off x="3097819" y="1093412"/>
              <a:ext cx="1811286" cy="1441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분기별 코로나 </a:t>
              </a:r>
              <a:r>
                <a:rPr lang="ko-KR" altLang="en-US" sz="1200" b="1" dirty="0" err="1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확진자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데이터 그래프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분기별 게임시장 규모 데이터 그래프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분기별 마케팅 비용 데이터 그래프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분기별 게임</a:t>
              </a: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사기업의 모바일</a:t>
              </a: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, pc 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매출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분기별 전국 평균기온 데이터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3E6C7FD-7402-4751-89CE-9AD46F15F0FF}"/>
              </a:ext>
            </a:extLst>
          </p:cNvPr>
          <p:cNvGrpSpPr/>
          <p:nvPr/>
        </p:nvGrpSpPr>
        <p:grpSpPr>
          <a:xfrm>
            <a:off x="8331491" y="3218878"/>
            <a:ext cx="3759485" cy="1231595"/>
            <a:chOff x="2914161" y="635280"/>
            <a:chExt cx="3759485" cy="123159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6CA41D-19BD-482E-9A30-629E45908C48}"/>
                </a:ext>
              </a:extLst>
            </p:cNvPr>
            <p:cNvSpPr txBox="1"/>
            <p:nvPr/>
          </p:nvSpPr>
          <p:spPr>
            <a:xfrm>
              <a:off x="2914161" y="635280"/>
              <a:ext cx="2470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5. </a:t>
              </a:r>
              <a:r>
                <a:rPr lang="ko-KR" altLang="en-US" b="1" dirty="0">
                  <a:solidFill>
                    <a:srgbClr val="BF2F58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모델링 과정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761218-BAB9-4A7C-B37E-D8BE6AFA95EB}"/>
                </a:ext>
              </a:extLst>
            </p:cNvPr>
            <p:cNvSpPr txBox="1"/>
            <p:nvPr/>
          </p:nvSpPr>
          <p:spPr>
            <a:xfrm>
              <a:off x="3202824" y="979260"/>
              <a:ext cx="3470822" cy="887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</a:t>
              </a: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pc 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데이터를 종속변수로 가정했을 경우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 모바일 데이터를 종속변수로 가정했을 경우</a:t>
              </a:r>
              <a:endParaRPr lang="en-US" altLang="ko-KR" sz="1200" b="1" dirty="0">
                <a:solidFill>
                  <a:srgbClr val="482E5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82E53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모델링 총평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8AD9A0F-D457-474D-BD08-5A161EB735D3}"/>
              </a:ext>
            </a:extLst>
          </p:cNvPr>
          <p:cNvSpPr txBox="1"/>
          <p:nvPr/>
        </p:nvSpPr>
        <p:spPr>
          <a:xfrm>
            <a:off x="8359327" y="494762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5B9C100-39F7-47C7-B22A-F8633B3562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7" t="38050" r="-2105" b="-3407"/>
          <a:stretch/>
        </p:blipFill>
        <p:spPr>
          <a:xfrm rot="16200000">
            <a:off x="7044239" y="924171"/>
            <a:ext cx="289370" cy="8083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9FAA73-DE55-47F4-A718-6F70D20337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7" t="38050" r="-2105" b="-3407"/>
          <a:stretch/>
        </p:blipFill>
        <p:spPr>
          <a:xfrm rot="16200000">
            <a:off x="9462876" y="943728"/>
            <a:ext cx="289370" cy="8083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5CCE246-9D0E-47A2-A66B-3D296D6C46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7" t="38050" r="-2105" b="-3407"/>
          <a:stretch/>
        </p:blipFill>
        <p:spPr>
          <a:xfrm rot="16200000">
            <a:off x="7398751" y="2420223"/>
            <a:ext cx="289370" cy="8083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0B7F3BB-7413-4F5E-B11E-B40EEE9B58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7" t="38050" r="-2105" b="-3407"/>
          <a:stretch/>
        </p:blipFill>
        <p:spPr>
          <a:xfrm rot="16200000">
            <a:off x="11061512" y="2986710"/>
            <a:ext cx="289370" cy="8083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73F316-742A-4C27-902B-AB473225A1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7" t="38050" r="-2105" b="-3407"/>
          <a:stretch/>
        </p:blipFill>
        <p:spPr>
          <a:xfrm rot="16200000">
            <a:off x="7629583" y="4310570"/>
            <a:ext cx="289370" cy="8083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9EC9279-0DE5-4E4A-B449-8F43025F30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7" t="38050" r="-2105" b="-3407"/>
          <a:stretch/>
        </p:blipFill>
        <p:spPr>
          <a:xfrm rot="16200000">
            <a:off x="9540847" y="4716950"/>
            <a:ext cx="289370" cy="80831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3705" y="206105"/>
            <a:ext cx="183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D8628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en-US" altLang="ko-KR" sz="3200" dirty="0">
              <a:solidFill>
                <a:srgbClr val="D86284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3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8714" y="922106"/>
            <a:ext cx="38459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전국 기온 평균 데이터 생성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05B377-5CE7-4D42-8266-CABC08C12EDC}"/>
              </a:ext>
            </a:extLst>
          </p:cNvPr>
          <p:cNvSpPr txBox="1"/>
          <p:nvPr/>
        </p:nvSpPr>
        <p:spPr>
          <a:xfrm>
            <a:off x="4989739" y="37041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  <a:cs typeface="Calibri"/>
            </a:endParaRPr>
          </a:p>
        </p:txBody>
      </p:sp>
      <p:pic>
        <p:nvPicPr>
          <p:cNvPr id="24" name="그림 18">
            <a:extLst>
              <a:ext uri="{FF2B5EF4-FFF2-40B4-BE49-F238E27FC236}">
                <a16:creationId xmlns:a16="http://schemas.microsoft.com/office/drawing/2014/main" id="{7488FD76-319B-4217-810E-49468FE2B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234" y="3009337"/>
            <a:ext cx="3185154" cy="329191"/>
          </a:xfrm>
          <a:prstGeom prst="rect">
            <a:avLst/>
          </a:prstGeom>
        </p:spPr>
      </p:pic>
      <p:pic>
        <p:nvPicPr>
          <p:cNvPr id="25" name="그림 19">
            <a:extLst>
              <a:ext uri="{FF2B5EF4-FFF2-40B4-BE49-F238E27FC236}">
                <a16:creationId xmlns:a16="http://schemas.microsoft.com/office/drawing/2014/main" id="{960D0CD3-43B8-4EFF-932F-E0F7F37B7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302" y="3004860"/>
            <a:ext cx="3388569" cy="359681"/>
          </a:xfrm>
          <a:prstGeom prst="rect">
            <a:avLst/>
          </a:prstGeom>
        </p:spPr>
      </p:pic>
      <p:pic>
        <p:nvPicPr>
          <p:cNvPr id="26" name="그림 20">
            <a:extLst>
              <a:ext uri="{FF2B5EF4-FFF2-40B4-BE49-F238E27FC236}">
                <a16:creationId xmlns:a16="http://schemas.microsoft.com/office/drawing/2014/main" id="{12F436F6-DEC2-4077-AC12-66D227997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549" y="4329397"/>
            <a:ext cx="3303838" cy="322539"/>
          </a:xfrm>
          <a:prstGeom prst="rect">
            <a:avLst/>
          </a:prstGeom>
        </p:spPr>
      </p:pic>
      <p:pic>
        <p:nvPicPr>
          <p:cNvPr id="27" name="그림 21">
            <a:extLst>
              <a:ext uri="{FF2B5EF4-FFF2-40B4-BE49-F238E27FC236}">
                <a16:creationId xmlns:a16="http://schemas.microsoft.com/office/drawing/2014/main" id="{3ABBB6C2-EA27-4FD1-B325-7E2539CF8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9724" y="4329397"/>
            <a:ext cx="3370911" cy="329722"/>
          </a:xfrm>
          <a:prstGeom prst="rect">
            <a:avLst/>
          </a:prstGeom>
        </p:spPr>
      </p:pic>
      <p:pic>
        <p:nvPicPr>
          <p:cNvPr id="28" name="그림 23">
            <a:extLst>
              <a:ext uri="{FF2B5EF4-FFF2-40B4-BE49-F238E27FC236}">
                <a16:creationId xmlns:a16="http://schemas.microsoft.com/office/drawing/2014/main" id="{B6260FB8-27C4-4047-B914-55A0A8AC8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549" y="5381865"/>
            <a:ext cx="2394531" cy="299316"/>
          </a:xfrm>
          <a:prstGeom prst="rect">
            <a:avLst/>
          </a:prstGeom>
        </p:spPr>
      </p:pic>
      <p:pic>
        <p:nvPicPr>
          <p:cNvPr id="29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3E8A75B-F188-4BE5-98AE-6296A4E03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4714" y="2259269"/>
            <a:ext cx="3209925" cy="725261"/>
          </a:xfrm>
          <a:prstGeom prst="rect">
            <a:avLst/>
          </a:prstGeom>
        </p:spPr>
      </p:pic>
      <p:pic>
        <p:nvPicPr>
          <p:cNvPr id="3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AC7847D-288C-487F-8B70-2F09D0DA1B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2284076"/>
            <a:ext cx="3171825" cy="536089"/>
          </a:xfrm>
          <a:prstGeom prst="rect">
            <a:avLst/>
          </a:prstGeom>
        </p:spPr>
      </p:pic>
      <p:pic>
        <p:nvPicPr>
          <p:cNvPr id="3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486E7B3-86B0-4F6A-B563-E716F6FC7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6602" y="3759787"/>
            <a:ext cx="3314700" cy="601610"/>
          </a:xfrm>
          <a:prstGeom prst="rect">
            <a:avLst/>
          </a:prstGeom>
        </p:spPr>
      </p:pic>
      <p:pic>
        <p:nvPicPr>
          <p:cNvPr id="3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4138C9A-E8DA-4FA2-89C8-59033AE2E2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8387" y="3757291"/>
            <a:ext cx="3067050" cy="525301"/>
          </a:xfrm>
          <a:prstGeom prst="rect">
            <a:avLst/>
          </a:prstGeom>
        </p:spPr>
      </p:pic>
      <p:pic>
        <p:nvPicPr>
          <p:cNvPr id="33" name="그림 22">
            <a:extLst>
              <a:ext uri="{FF2B5EF4-FFF2-40B4-BE49-F238E27FC236}">
                <a16:creationId xmlns:a16="http://schemas.microsoft.com/office/drawing/2014/main" id="{2A42DD4A-7900-4FD1-B0D4-045C80E342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3233" y="4837987"/>
            <a:ext cx="2247900" cy="600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55850" y="33492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7799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82E8F3-F058-415E-AF0F-317BD9ACCC8D}"/>
              </a:ext>
            </a:extLst>
          </p:cNvPr>
          <p:cNvSpPr/>
          <p:nvPr/>
        </p:nvSpPr>
        <p:spPr>
          <a:xfrm>
            <a:off x="630500" y="1069018"/>
            <a:ext cx="10876087" cy="640926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3F6FF-1D9B-418A-89BF-3AE887ECF17F}"/>
              </a:ext>
            </a:extLst>
          </p:cNvPr>
          <p:cNvSpPr/>
          <p:nvPr/>
        </p:nvSpPr>
        <p:spPr>
          <a:xfrm>
            <a:off x="1444837" y="1712334"/>
            <a:ext cx="9432510" cy="6570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BDA2-99BD-45D2-9BF4-5045BED697A3}"/>
              </a:ext>
            </a:extLst>
          </p:cNvPr>
          <p:cNvSpPr/>
          <p:nvPr/>
        </p:nvSpPr>
        <p:spPr>
          <a:xfrm>
            <a:off x="1444837" y="1712334"/>
            <a:ext cx="9432510" cy="620581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0B6D9-7263-4BE9-8DC9-C21D4A39684D}"/>
              </a:ext>
            </a:extLst>
          </p:cNvPr>
          <p:cNvSpPr/>
          <p:nvPr/>
        </p:nvSpPr>
        <p:spPr>
          <a:xfrm>
            <a:off x="2075589" y="5014197"/>
            <a:ext cx="1149969" cy="2956612"/>
          </a:xfrm>
          <a:prstGeom prst="rect">
            <a:avLst/>
          </a:prstGeom>
          <a:solidFill>
            <a:srgbClr val="63A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B1DAF-4605-48DF-8F13-3D10534FD2A5}"/>
              </a:ext>
            </a:extLst>
          </p:cNvPr>
          <p:cNvSpPr/>
          <p:nvPr/>
        </p:nvSpPr>
        <p:spPr>
          <a:xfrm>
            <a:off x="1881950" y="4821890"/>
            <a:ext cx="1573018" cy="384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F6F48D-4D2D-4508-89FF-859D33F1A799}"/>
              </a:ext>
            </a:extLst>
          </p:cNvPr>
          <p:cNvSpPr/>
          <p:nvPr/>
        </p:nvSpPr>
        <p:spPr>
          <a:xfrm>
            <a:off x="3626533" y="6439845"/>
            <a:ext cx="1149969" cy="2956612"/>
          </a:xfrm>
          <a:prstGeom prst="rect">
            <a:avLst/>
          </a:prstGeom>
          <a:solidFill>
            <a:srgbClr val="63A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B7C400-4D5D-411B-9539-925C9481101F}"/>
              </a:ext>
            </a:extLst>
          </p:cNvPr>
          <p:cNvSpPr/>
          <p:nvPr/>
        </p:nvSpPr>
        <p:spPr>
          <a:xfrm>
            <a:off x="3395940" y="6142317"/>
            <a:ext cx="1573018" cy="384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C55C8-EE47-4054-A10D-1FE673A005ED}"/>
              </a:ext>
            </a:extLst>
          </p:cNvPr>
          <p:cNvSpPr/>
          <p:nvPr/>
        </p:nvSpPr>
        <p:spPr>
          <a:xfrm>
            <a:off x="5257633" y="5428146"/>
            <a:ext cx="1149969" cy="2956612"/>
          </a:xfrm>
          <a:prstGeom prst="rect">
            <a:avLst/>
          </a:prstGeom>
          <a:solidFill>
            <a:srgbClr val="63A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237F27-44F4-473C-AAE0-A1626117C5BE}"/>
              </a:ext>
            </a:extLst>
          </p:cNvPr>
          <p:cNvSpPr/>
          <p:nvPr/>
        </p:nvSpPr>
        <p:spPr>
          <a:xfrm>
            <a:off x="5046108" y="5235839"/>
            <a:ext cx="1573018" cy="384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D54CA-6240-4835-B431-62CDF67390D8}"/>
              </a:ext>
            </a:extLst>
          </p:cNvPr>
          <p:cNvSpPr/>
          <p:nvPr/>
        </p:nvSpPr>
        <p:spPr>
          <a:xfrm>
            <a:off x="6985832" y="4273652"/>
            <a:ext cx="1149969" cy="3901177"/>
          </a:xfrm>
          <a:prstGeom prst="rect">
            <a:avLst/>
          </a:prstGeom>
          <a:solidFill>
            <a:srgbClr val="63A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49FAE1-B8D9-4E05-8BC0-8A0380E2F3FD}"/>
              </a:ext>
            </a:extLst>
          </p:cNvPr>
          <p:cNvSpPr/>
          <p:nvPr/>
        </p:nvSpPr>
        <p:spPr>
          <a:xfrm>
            <a:off x="6774366" y="4193369"/>
            <a:ext cx="1573018" cy="384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9342B9-987E-427A-84E3-AB60DB42C271}"/>
              </a:ext>
            </a:extLst>
          </p:cNvPr>
          <p:cNvSpPr/>
          <p:nvPr/>
        </p:nvSpPr>
        <p:spPr>
          <a:xfrm>
            <a:off x="8829639" y="5164989"/>
            <a:ext cx="1149969" cy="2956612"/>
          </a:xfrm>
          <a:prstGeom prst="rect">
            <a:avLst/>
          </a:prstGeom>
          <a:solidFill>
            <a:srgbClr val="63A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6604FF-AA60-4079-8E55-2FC9650BFBCE}"/>
              </a:ext>
            </a:extLst>
          </p:cNvPr>
          <p:cNvSpPr/>
          <p:nvPr/>
        </p:nvSpPr>
        <p:spPr>
          <a:xfrm>
            <a:off x="8636000" y="4972682"/>
            <a:ext cx="1573018" cy="384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652698" y="215860"/>
            <a:ext cx="1037713" cy="746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26760" y="2215476"/>
            <a:ext cx="16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u="sng" dirty="0">
                <a:solidFill>
                  <a:schemeClr val="accent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 D A</a:t>
            </a:r>
            <a:endParaRPr lang="ko-KR" altLang="en-US" sz="2800" b="1" i="1" u="sng" dirty="0">
              <a:solidFill>
                <a:schemeClr val="accent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913093" y="2274734"/>
            <a:ext cx="801552" cy="4204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9C0461-B9A9-4A77-AC01-012DCFC8FB46}"/>
              </a:ext>
            </a:extLst>
          </p:cNvPr>
          <p:cNvSpPr txBox="1"/>
          <p:nvPr/>
        </p:nvSpPr>
        <p:spPr>
          <a:xfrm>
            <a:off x="8814703" y="3240037"/>
            <a:ext cx="17283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5.(Climate)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5CE4E6-0285-4D76-9627-58AF5005499C}"/>
              </a:ext>
            </a:extLst>
          </p:cNvPr>
          <p:cNvSpPr txBox="1"/>
          <p:nvPr/>
        </p:nvSpPr>
        <p:spPr>
          <a:xfrm>
            <a:off x="8817972" y="2637813"/>
            <a:ext cx="2171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3.(Marketing</a:t>
            </a:r>
            <a:r>
              <a:rPr lang="ko-KR" altLang="en-US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3056C-273C-49F3-BD91-B0E8E04D3190}"/>
              </a:ext>
            </a:extLst>
          </p:cNvPr>
          <p:cNvSpPr txBox="1"/>
          <p:nvPr/>
        </p:nvSpPr>
        <p:spPr>
          <a:xfrm>
            <a:off x="8801911" y="2008583"/>
            <a:ext cx="21232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1.(Covid.)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23E4A2-0F17-4DE0-8553-F55D10CA9E01}"/>
              </a:ext>
            </a:extLst>
          </p:cNvPr>
          <p:cNvSpPr txBox="1"/>
          <p:nvPr/>
        </p:nvSpPr>
        <p:spPr>
          <a:xfrm>
            <a:off x="8817090" y="2316197"/>
            <a:ext cx="21632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2.(Market size.)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4698A-E2DD-41E4-A641-3A66B2B1D854}"/>
              </a:ext>
            </a:extLst>
          </p:cNvPr>
          <p:cNvSpPr txBox="1"/>
          <p:nvPr/>
        </p:nvSpPr>
        <p:spPr>
          <a:xfrm>
            <a:off x="8815837" y="2944354"/>
            <a:ext cx="2002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4.Sales. (PC, M)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A4794A4-8D79-459A-B1B8-6F9AB9856AD0}"/>
              </a:ext>
            </a:extLst>
          </p:cNvPr>
          <p:cNvSpPr/>
          <p:nvPr/>
        </p:nvSpPr>
        <p:spPr>
          <a:xfrm>
            <a:off x="8562641" y="2094319"/>
            <a:ext cx="152376" cy="1322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AF6D92-3049-48A1-A8B1-D330BA65D97E}"/>
              </a:ext>
            </a:extLst>
          </p:cNvPr>
          <p:cNvSpPr/>
          <p:nvPr/>
        </p:nvSpPr>
        <p:spPr>
          <a:xfrm>
            <a:off x="8562591" y="2418813"/>
            <a:ext cx="152376" cy="132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CA96347-12B4-4B43-850B-6C27DD1332A0}"/>
              </a:ext>
            </a:extLst>
          </p:cNvPr>
          <p:cNvSpPr/>
          <p:nvPr/>
        </p:nvSpPr>
        <p:spPr>
          <a:xfrm>
            <a:off x="8572480" y="3360415"/>
            <a:ext cx="152376" cy="13228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3BFB684-B4CF-4296-9AC7-C28EA36ED469}"/>
              </a:ext>
            </a:extLst>
          </p:cNvPr>
          <p:cNvSpPr/>
          <p:nvPr/>
        </p:nvSpPr>
        <p:spPr>
          <a:xfrm>
            <a:off x="8562591" y="2738696"/>
            <a:ext cx="152376" cy="13228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82A993-033F-4773-8A47-E8AA5C70A468}"/>
              </a:ext>
            </a:extLst>
          </p:cNvPr>
          <p:cNvSpPr/>
          <p:nvPr/>
        </p:nvSpPr>
        <p:spPr>
          <a:xfrm>
            <a:off x="8347384" y="1946560"/>
            <a:ext cx="2248919" cy="173644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9F2747F-4B43-4FDF-AC01-EB5F4B60257C}"/>
              </a:ext>
            </a:extLst>
          </p:cNvPr>
          <p:cNvSpPr/>
          <p:nvPr/>
        </p:nvSpPr>
        <p:spPr>
          <a:xfrm>
            <a:off x="8569735" y="3051645"/>
            <a:ext cx="152376" cy="13228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F8D577F-F4FC-4E81-B607-6D5E9F127E3D}"/>
              </a:ext>
            </a:extLst>
          </p:cNvPr>
          <p:cNvSpPr/>
          <p:nvPr/>
        </p:nvSpPr>
        <p:spPr>
          <a:xfrm>
            <a:off x="2491268" y="3683000"/>
            <a:ext cx="318609" cy="31349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89D9083-3273-4C44-B839-AEA5FBA3C3DF}"/>
              </a:ext>
            </a:extLst>
          </p:cNvPr>
          <p:cNvSpPr/>
          <p:nvPr/>
        </p:nvSpPr>
        <p:spPr>
          <a:xfrm>
            <a:off x="3975273" y="5339968"/>
            <a:ext cx="318609" cy="3134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4A01F3E-3F34-44EB-88D6-A18716C962CF}"/>
              </a:ext>
            </a:extLst>
          </p:cNvPr>
          <p:cNvSpPr/>
          <p:nvPr/>
        </p:nvSpPr>
        <p:spPr>
          <a:xfrm>
            <a:off x="5642475" y="4484494"/>
            <a:ext cx="318609" cy="31349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90ECCA1C-7332-43FB-9452-525D9CA60EE9}"/>
              </a:ext>
            </a:extLst>
          </p:cNvPr>
          <p:cNvSpPr/>
          <p:nvPr/>
        </p:nvSpPr>
        <p:spPr>
          <a:xfrm>
            <a:off x="7421650" y="3293816"/>
            <a:ext cx="318609" cy="313491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009643DC-6FB2-44D7-AF19-B65BA14F2482}"/>
              </a:ext>
            </a:extLst>
          </p:cNvPr>
          <p:cNvSpPr/>
          <p:nvPr/>
        </p:nvSpPr>
        <p:spPr>
          <a:xfrm>
            <a:off x="9267692" y="4309850"/>
            <a:ext cx="318609" cy="31349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3EF83B-E47D-4C53-AC47-3DAC0C7A4DDB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2763218" y="3950581"/>
            <a:ext cx="1251277" cy="14377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D7DB32-2D91-4A77-B48A-6E0420EF0264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4293882" y="4701567"/>
            <a:ext cx="1367918" cy="7951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52E0A-D1FE-4DEB-9A4B-8BFB1666E4ED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931266" y="3450562"/>
            <a:ext cx="1490384" cy="1104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B732E3-C918-46FF-BD07-56BC9B1E4B7F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7740259" y="3450562"/>
            <a:ext cx="1527433" cy="1016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C4BCC44D-69AE-4D9E-8547-460807F8E397}"/>
              </a:ext>
            </a:extLst>
          </p:cNvPr>
          <p:cNvSpPr/>
          <p:nvPr/>
        </p:nvSpPr>
        <p:spPr>
          <a:xfrm rot="10800000">
            <a:off x="2587598" y="5206501"/>
            <a:ext cx="641872" cy="1320428"/>
          </a:xfrm>
          <a:prstGeom prst="triangle">
            <a:avLst>
              <a:gd name="adj" fmla="val 0"/>
            </a:avLst>
          </a:prstGeom>
          <a:solidFill>
            <a:srgbClr val="44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FE866C9-4DD9-4AA8-AFD5-6197A2FDB177}"/>
              </a:ext>
            </a:extLst>
          </p:cNvPr>
          <p:cNvSpPr/>
          <p:nvPr/>
        </p:nvSpPr>
        <p:spPr>
          <a:xfrm rot="10800000">
            <a:off x="3800050" y="6526930"/>
            <a:ext cx="976451" cy="1031376"/>
          </a:xfrm>
          <a:prstGeom prst="triangle">
            <a:avLst>
              <a:gd name="adj" fmla="val 0"/>
            </a:avLst>
          </a:prstGeom>
          <a:solidFill>
            <a:srgbClr val="44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202727C0-53A2-42E1-8AA3-1A7241842607}"/>
              </a:ext>
            </a:extLst>
          </p:cNvPr>
          <p:cNvSpPr/>
          <p:nvPr/>
        </p:nvSpPr>
        <p:spPr>
          <a:xfrm rot="10800000">
            <a:off x="5853941" y="5620453"/>
            <a:ext cx="557398" cy="1060850"/>
          </a:xfrm>
          <a:prstGeom prst="triangle">
            <a:avLst>
              <a:gd name="adj" fmla="val 0"/>
            </a:avLst>
          </a:prstGeom>
          <a:solidFill>
            <a:srgbClr val="44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FEC1AD5-9FEA-4F8A-9A7F-DDCF1038D1FB}"/>
              </a:ext>
            </a:extLst>
          </p:cNvPr>
          <p:cNvSpPr/>
          <p:nvPr/>
        </p:nvSpPr>
        <p:spPr>
          <a:xfrm rot="10800000">
            <a:off x="9459832" y="5369988"/>
            <a:ext cx="526159" cy="1053157"/>
          </a:xfrm>
          <a:prstGeom prst="triangle">
            <a:avLst>
              <a:gd name="adj" fmla="val 0"/>
            </a:avLst>
          </a:prstGeom>
          <a:solidFill>
            <a:srgbClr val="44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2529AF94-416A-4873-81A7-AC17BE09D2EC}"/>
              </a:ext>
            </a:extLst>
          </p:cNvPr>
          <p:cNvSpPr/>
          <p:nvPr/>
        </p:nvSpPr>
        <p:spPr>
          <a:xfrm rot="10800000">
            <a:off x="7404635" y="4577981"/>
            <a:ext cx="731165" cy="1681677"/>
          </a:xfrm>
          <a:prstGeom prst="triangle">
            <a:avLst>
              <a:gd name="adj" fmla="val 0"/>
            </a:avLst>
          </a:prstGeom>
          <a:solidFill>
            <a:srgbClr val="44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CC0262-D870-4A0C-82FE-985A560A4C08}"/>
              </a:ext>
            </a:extLst>
          </p:cNvPr>
          <p:cNvCxnSpPr/>
          <p:nvPr/>
        </p:nvCxnSpPr>
        <p:spPr>
          <a:xfrm>
            <a:off x="2892151" y="2870976"/>
            <a:ext cx="376869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5DAEAC-6326-431C-85ED-DBDB9A71AC0E}"/>
              </a:ext>
            </a:extLst>
          </p:cNvPr>
          <p:cNvSpPr txBox="1"/>
          <p:nvPr/>
        </p:nvSpPr>
        <p:spPr>
          <a:xfrm>
            <a:off x="1707850" y="433590"/>
            <a:ext cx="132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2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40366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코로나 </a:t>
            </a:r>
            <a:r>
              <a:rPr lang="ko-KR" altLang="en-US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확진자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13D476-594F-4AE1-B7A9-D908CA45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40" y="2128920"/>
            <a:ext cx="7581900" cy="455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AD739-A20B-4FAA-B486-F3CF8850F790}"/>
              </a:ext>
            </a:extLst>
          </p:cNvPr>
          <p:cNvSpPr txBox="1"/>
          <p:nvPr/>
        </p:nvSpPr>
        <p:spPr>
          <a:xfrm>
            <a:off x="2566563" y="1545895"/>
            <a:ext cx="809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하반기에 그래프 기울기가 급격하게 상승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확진자의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증가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5850" y="334928"/>
            <a:ext cx="132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36EFE9-FB25-4132-8656-945ACC4E9955}"/>
              </a:ext>
            </a:extLst>
          </p:cNvPr>
          <p:cNvCxnSpPr>
            <a:cxnSpLocks/>
          </p:cNvCxnSpPr>
          <p:nvPr/>
        </p:nvCxnSpPr>
        <p:spPr>
          <a:xfrm>
            <a:off x="2466175" y="1545895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40366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코로나 </a:t>
            </a:r>
            <a:r>
              <a:rPr lang="ko-KR" altLang="en-US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확진자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CE7CE16-528A-4352-AD6C-D234503D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93" y="1904817"/>
            <a:ext cx="7942081" cy="48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972D0-C095-430E-8F56-0D1E0FCAF16A}"/>
              </a:ext>
            </a:extLst>
          </p:cNvPr>
          <p:cNvSpPr txBox="1"/>
          <p:nvPr/>
        </p:nvSpPr>
        <p:spPr>
          <a:xfrm>
            <a:off x="2640934" y="1535485"/>
            <a:ext cx="849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2020 2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분기에는 강력한 방역대책으로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확진자가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하반기 다시 상승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5850" y="334928"/>
            <a:ext cx="132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533F1C-A580-402D-9140-47F0F3B0E070}"/>
              </a:ext>
            </a:extLst>
          </p:cNvPr>
          <p:cNvCxnSpPr>
            <a:cxnSpLocks/>
          </p:cNvCxnSpPr>
          <p:nvPr/>
        </p:nvCxnSpPr>
        <p:spPr>
          <a:xfrm>
            <a:off x="2549937" y="1565975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39324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게임시장규모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8C2E6FA-A0D5-4F71-A974-52936FDC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51" y="1905510"/>
            <a:ext cx="9406318" cy="46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5742B-12B0-480D-BC0C-A4B2D31F6302}"/>
              </a:ext>
            </a:extLst>
          </p:cNvPr>
          <p:cNvSpPr txBox="1"/>
          <p:nvPr/>
        </p:nvSpPr>
        <p:spPr>
          <a:xfrm>
            <a:off x="2580653" y="14803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발생 이후 점진적으로 상승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FC0FB4-7096-4F4B-A384-BC1098CC1B3C}"/>
              </a:ext>
            </a:extLst>
          </p:cNvPr>
          <p:cNvCxnSpPr>
            <a:cxnSpLocks/>
          </p:cNvCxnSpPr>
          <p:nvPr/>
        </p:nvCxnSpPr>
        <p:spPr>
          <a:xfrm>
            <a:off x="2501076" y="1507069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1E23CBC-E1EC-4A11-8405-DE282A07A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89" y="1845796"/>
            <a:ext cx="9972053" cy="490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E4488-F1B3-49B3-9DE2-F4E0EB2BB262}"/>
              </a:ext>
            </a:extLst>
          </p:cNvPr>
          <p:cNvSpPr txBox="1"/>
          <p:nvPr/>
        </p:nvSpPr>
        <p:spPr>
          <a:xfrm>
            <a:off x="2283390" y="946086"/>
            <a:ext cx="39324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게임시장규모 그래프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636E2-A213-4C25-8DFB-97FAEB9DF5E4}"/>
              </a:ext>
            </a:extLst>
          </p:cNvPr>
          <p:cNvSpPr txBox="1"/>
          <p:nvPr/>
        </p:nvSpPr>
        <p:spPr>
          <a:xfrm>
            <a:off x="2600449" y="1434413"/>
            <a:ext cx="680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넥슨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엔씨소프트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넷마블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의해서 매출 주도 경향성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0EBC7-19F4-4B60-8A4B-815C1880E5EA}"/>
              </a:ext>
            </a:extLst>
          </p:cNvPr>
          <p:cNvCxnSpPr>
            <a:cxnSpLocks/>
          </p:cNvCxnSpPr>
          <p:nvPr/>
        </p:nvCxnSpPr>
        <p:spPr>
          <a:xfrm>
            <a:off x="2480136" y="1434413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37417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마케팅 비용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11BC1AA-02E2-4B94-98D4-08BD87FB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86" y="2201992"/>
            <a:ext cx="9272581" cy="461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01030-F669-465A-9F8C-44CCC2EE9269}"/>
              </a:ext>
            </a:extLst>
          </p:cNvPr>
          <p:cNvSpPr txBox="1"/>
          <p:nvPr/>
        </p:nvSpPr>
        <p:spPr>
          <a:xfrm>
            <a:off x="2405899" y="1324215"/>
            <a:ext cx="9352240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마케팅 비용은 코로나에 상관없이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거의 일정함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합계부분이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튀어보이는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것은 넷마블에서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2021 3Q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마케팅 비용이 많이 발생했기 때문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7E8D8A-E054-437D-945C-29EA675CFC07}"/>
              </a:ext>
            </a:extLst>
          </p:cNvPr>
          <p:cNvCxnSpPr>
            <a:cxnSpLocks/>
          </p:cNvCxnSpPr>
          <p:nvPr/>
        </p:nvCxnSpPr>
        <p:spPr>
          <a:xfrm>
            <a:off x="2313492" y="1465219"/>
            <a:ext cx="0" cy="7287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3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37417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마케팅 비용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22E200B-E91B-4A90-A6E3-157CD695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89" y="2281507"/>
            <a:ext cx="8120787" cy="457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BB2933-C58E-4A89-BEAB-8C4BB28ABB6F}"/>
              </a:ext>
            </a:extLst>
          </p:cNvPr>
          <p:cNvSpPr txBox="1"/>
          <p:nvPr/>
        </p:nvSpPr>
        <p:spPr>
          <a:xfrm>
            <a:off x="1963989" y="1385819"/>
            <a:ext cx="58961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제일 마케팅비용이 많은 회사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넷마블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넷마블의 마케팅 비용에 따라 그래프가 요동칠 수 있음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DD64BC-1DE3-408F-82D2-02A501B25CC8}"/>
              </a:ext>
            </a:extLst>
          </p:cNvPr>
          <p:cNvCxnSpPr>
            <a:cxnSpLocks/>
          </p:cNvCxnSpPr>
          <p:nvPr/>
        </p:nvCxnSpPr>
        <p:spPr>
          <a:xfrm>
            <a:off x="1900783" y="1504920"/>
            <a:ext cx="0" cy="7506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37417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마케팅 비용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DD8DC6E-6DF3-4245-91D9-D1DEDF8C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60" y="2388713"/>
            <a:ext cx="7029450" cy="393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42903-FF5F-4861-B3F6-C50BDFA2F6EE}"/>
              </a:ext>
            </a:extLst>
          </p:cNvPr>
          <p:cNvSpPr txBox="1"/>
          <p:nvPr/>
        </p:nvSpPr>
        <p:spPr>
          <a:xfrm>
            <a:off x="2339245" y="1431947"/>
            <a:ext cx="986840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2017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부터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2020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 초반 까지는 전체 게임 회사에서 비슷하게 마케팅 비용 지불함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이후부터 마케팅 비용이 한 번 급감했다가 계속 올라감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3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43460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게임 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 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pc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24CAA3C-808B-4C07-9E5D-B7813489E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50" y="2018977"/>
            <a:ext cx="8428513" cy="464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EADEF-2579-4F51-9032-3DFC8A6605BD}"/>
              </a:ext>
            </a:extLst>
          </p:cNvPr>
          <p:cNvSpPr txBox="1"/>
          <p:nvPr/>
        </p:nvSpPr>
        <p:spPr>
          <a:xfrm>
            <a:off x="2567121" y="1533272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분기에 매출이 상승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F2EDB-E467-4B8C-8385-DB0B73F3DBFE}"/>
              </a:ext>
            </a:extLst>
          </p:cNvPr>
          <p:cNvCxnSpPr>
            <a:cxnSpLocks/>
          </p:cNvCxnSpPr>
          <p:nvPr/>
        </p:nvCxnSpPr>
        <p:spPr>
          <a:xfrm>
            <a:off x="2508056" y="1544923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472" y="343718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시작하기 전에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3390" y="94608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0F8569B-E5F5-4B90-92B0-EEA597D5FC15}"/>
              </a:ext>
            </a:extLst>
          </p:cNvPr>
          <p:cNvGrpSpPr/>
          <p:nvPr/>
        </p:nvGrpSpPr>
        <p:grpSpPr>
          <a:xfrm>
            <a:off x="370744" y="1573471"/>
            <a:ext cx="3634328" cy="2360353"/>
            <a:chOff x="597877" y="1582615"/>
            <a:chExt cx="4325815" cy="21717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E25700-0B0D-4F74-81EA-7C33B7535342}"/>
                </a:ext>
              </a:extLst>
            </p:cNvPr>
            <p:cNvSpPr/>
            <p:nvPr/>
          </p:nvSpPr>
          <p:spPr>
            <a:xfrm>
              <a:off x="597877" y="1582615"/>
              <a:ext cx="4325815" cy="2171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CDAB9A-E623-4DB5-983F-5E6A739590FD}"/>
                </a:ext>
              </a:extLst>
            </p:cNvPr>
            <p:cNvSpPr/>
            <p:nvPr/>
          </p:nvSpPr>
          <p:spPr>
            <a:xfrm>
              <a:off x="719283" y="1685925"/>
              <a:ext cx="4090842" cy="1971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황경수 팀장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자료수집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코로나 데이터 전처리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모델링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발표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823608-A410-4131-9314-79A7B03DAE9A}"/>
              </a:ext>
            </a:extLst>
          </p:cNvPr>
          <p:cNvGrpSpPr/>
          <p:nvPr/>
        </p:nvGrpSpPr>
        <p:grpSpPr>
          <a:xfrm>
            <a:off x="4265359" y="1573471"/>
            <a:ext cx="3634328" cy="2360353"/>
            <a:chOff x="597877" y="1582615"/>
            <a:chExt cx="4325815" cy="21717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4E7159-5AE0-4ABA-8526-D96F332E8721}"/>
                </a:ext>
              </a:extLst>
            </p:cNvPr>
            <p:cNvSpPr/>
            <p:nvPr/>
          </p:nvSpPr>
          <p:spPr>
            <a:xfrm>
              <a:off x="597877" y="1582615"/>
              <a:ext cx="4325815" cy="2171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386010E-5864-4F46-99AB-F92C931C37D3}"/>
                </a:ext>
              </a:extLst>
            </p:cNvPr>
            <p:cNvSpPr/>
            <p:nvPr/>
          </p:nvSpPr>
          <p:spPr>
            <a:xfrm>
              <a:off x="719283" y="1685925"/>
              <a:ext cx="4090842" cy="1971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기윤하</a:t>
              </a: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조원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자료수집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게임시장 규모 데이터 전처리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모델링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발표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FD3B98-7AF5-4BCC-9317-0EA088845D5B}"/>
              </a:ext>
            </a:extLst>
          </p:cNvPr>
          <p:cNvGrpSpPr/>
          <p:nvPr/>
        </p:nvGrpSpPr>
        <p:grpSpPr>
          <a:xfrm>
            <a:off x="8159974" y="1573470"/>
            <a:ext cx="3634328" cy="2360353"/>
            <a:chOff x="597877" y="1582615"/>
            <a:chExt cx="4325815" cy="217170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814D21-C85F-4163-A436-38B61345744F}"/>
                </a:ext>
              </a:extLst>
            </p:cNvPr>
            <p:cNvSpPr/>
            <p:nvPr/>
          </p:nvSpPr>
          <p:spPr>
            <a:xfrm>
              <a:off x="597877" y="1582615"/>
              <a:ext cx="4325815" cy="2171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0F65473-308B-4EDC-8E62-8333447F7812}"/>
                </a:ext>
              </a:extLst>
            </p:cNvPr>
            <p:cNvSpPr/>
            <p:nvPr/>
          </p:nvSpPr>
          <p:spPr>
            <a:xfrm>
              <a:off x="719283" y="1685925"/>
              <a:ext cx="4090842" cy="1971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김정호 조원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자료수집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마케팅 데이터 전처리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모델링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PPT </a:t>
              </a: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제작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E40D52D-7E9D-4943-A145-73F8CB93193C}"/>
              </a:ext>
            </a:extLst>
          </p:cNvPr>
          <p:cNvGrpSpPr/>
          <p:nvPr/>
        </p:nvGrpSpPr>
        <p:grpSpPr>
          <a:xfrm>
            <a:off x="361219" y="4116646"/>
            <a:ext cx="3634328" cy="2360353"/>
            <a:chOff x="597877" y="1582615"/>
            <a:chExt cx="4325815" cy="21717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D61C4FD-B7A5-4D6E-AD6B-D549542A0BD8}"/>
                </a:ext>
              </a:extLst>
            </p:cNvPr>
            <p:cNvSpPr/>
            <p:nvPr/>
          </p:nvSpPr>
          <p:spPr>
            <a:xfrm>
              <a:off x="597877" y="1582615"/>
              <a:ext cx="4325815" cy="2171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0B462C-41F1-4053-B42E-64A4B78B8038}"/>
                </a:ext>
              </a:extLst>
            </p:cNvPr>
            <p:cNvSpPr/>
            <p:nvPr/>
          </p:nvSpPr>
          <p:spPr>
            <a:xfrm>
              <a:off x="719283" y="1685925"/>
              <a:ext cx="4090842" cy="1971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두상혁</a:t>
              </a: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조원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자료수집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게임 </a:t>
              </a:r>
              <a:r>
                <a:rPr lang="en-US" altLang="ko-KR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사 데이터 전처리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모델링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PPT</a:t>
              </a: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제작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DDB571A-3833-4333-962D-FA3276BFD31F}"/>
              </a:ext>
            </a:extLst>
          </p:cNvPr>
          <p:cNvGrpSpPr/>
          <p:nvPr/>
        </p:nvGrpSpPr>
        <p:grpSpPr>
          <a:xfrm>
            <a:off x="4255834" y="4116646"/>
            <a:ext cx="3634328" cy="2360353"/>
            <a:chOff x="597877" y="1582615"/>
            <a:chExt cx="4325815" cy="21717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91B06A-248B-4421-983E-FA7F6E467657}"/>
                </a:ext>
              </a:extLst>
            </p:cNvPr>
            <p:cNvSpPr/>
            <p:nvPr/>
          </p:nvSpPr>
          <p:spPr>
            <a:xfrm>
              <a:off x="597877" y="1582615"/>
              <a:ext cx="4325815" cy="2171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FD6D6C-3311-473B-8879-4AD92C4429DC}"/>
                </a:ext>
              </a:extLst>
            </p:cNvPr>
            <p:cNvSpPr/>
            <p:nvPr/>
          </p:nvSpPr>
          <p:spPr>
            <a:xfrm>
              <a:off x="719283" y="1685925"/>
              <a:ext cx="4090842" cy="1971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배주영</a:t>
              </a: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조원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자료수집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기후 데이터 전처리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모델링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0875AD5-F9BB-4565-9DA6-5A5615C55235}"/>
              </a:ext>
            </a:extLst>
          </p:cNvPr>
          <p:cNvGrpSpPr/>
          <p:nvPr/>
        </p:nvGrpSpPr>
        <p:grpSpPr>
          <a:xfrm>
            <a:off x="8150449" y="4116645"/>
            <a:ext cx="3634328" cy="2360353"/>
            <a:chOff x="597877" y="1582615"/>
            <a:chExt cx="4325815" cy="21717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27E1F5B-B0D3-4309-A5AA-08F803E4821B}"/>
                </a:ext>
              </a:extLst>
            </p:cNvPr>
            <p:cNvSpPr/>
            <p:nvPr/>
          </p:nvSpPr>
          <p:spPr>
            <a:xfrm>
              <a:off x="597877" y="1582615"/>
              <a:ext cx="4325815" cy="2171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5B3E7F1-44D8-406A-BAFC-DF3E03BC8834}"/>
                </a:ext>
              </a:extLst>
            </p:cNvPr>
            <p:cNvSpPr/>
            <p:nvPr/>
          </p:nvSpPr>
          <p:spPr>
            <a:xfrm>
              <a:off x="719283" y="1685925"/>
              <a:ext cx="4090842" cy="1971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유승헌</a:t>
              </a: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조원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자료수집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게임시장 규모 데이터 전처리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6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모델링</a:t>
              </a:r>
              <a:endPara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endPara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8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499046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게임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 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Mobile 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1B15984-FCBA-4843-8E7B-18D4C382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27" y="1957490"/>
            <a:ext cx="8556655" cy="480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25F576-E0A0-4B81-BE6E-9893A780B2F4}"/>
              </a:ext>
            </a:extLst>
          </p:cNvPr>
          <p:cNvSpPr txBox="1"/>
          <p:nvPr/>
        </p:nvSpPr>
        <p:spPr>
          <a:xfrm>
            <a:off x="2636211" y="1534229"/>
            <a:ext cx="869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발생 후 큰 폭으로 매출이 증대함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소폭 하락 하였으나 다시 크게 상승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58E1D-5B95-468B-8F33-17A0D5CC2984}"/>
              </a:ext>
            </a:extLst>
          </p:cNvPr>
          <p:cNvCxnSpPr>
            <a:cxnSpLocks/>
          </p:cNvCxnSpPr>
          <p:nvPr/>
        </p:nvCxnSpPr>
        <p:spPr>
          <a:xfrm>
            <a:off x="2473155" y="1534229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41408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분기별 전국 평균 기온 그래프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CAAEEE5-5328-4826-9224-422387B7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90" y="2371265"/>
            <a:ext cx="7405195" cy="40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266FD-E91B-41EF-8EAB-E326CD8A6195}"/>
              </a:ext>
            </a:extLst>
          </p:cNvPr>
          <p:cNvSpPr txBox="1"/>
          <p:nvPr/>
        </p:nvSpPr>
        <p:spPr>
          <a:xfrm>
            <a:off x="2572527" y="1402156"/>
            <a:ext cx="814998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기온데이터를 넣어서 회귀분석 돌린 결과 엉뚱한 값이 도출됨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PC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매출과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Mobile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시장 규모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확진자로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회귀분석 하기로 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5850" y="334928"/>
            <a:ext cx="130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EDA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C2CB09-9D3F-4F96-B3C0-F0350283F0A6}"/>
              </a:ext>
            </a:extLst>
          </p:cNvPr>
          <p:cNvCxnSpPr>
            <a:cxnSpLocks/>
          </p:cNvCxnSpPr>
          <p:nvPr/>
        </p:nvCxnSpPr>
        <p:spPr>
          <a:xfrm>
            <a:off x="2424294" y="1535021"/>
            <a:ext cx="0" cy="7369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017B18-428E-4EE6-AFB2-03851186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AB4567-CBAD-4C25-B079-650C5108B0EA}"/>
              </a:ext>
            </a:extLst>
          </p:cNvPr>
          <p:cNvSpPr/>
          <p:nvPr/>
        </p:nvSpPr>
        <p:spPr>
          <a:xfrm>
            <a:off x="1451407" y="852496"/>
            <a:ext cx="9337233" cy="587555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AD25E-658F-4416-AAE0-B415FCCB2EBD}"/>
              </a:ext>
            </a:extLst>
          </p:cNvPr>
          <p:cNvSpPr/>
          <p:nvPr/>
        </p:nvSpPr>
        <p:spPr>
          <a:xfrm>
            <a:off x="2003247" y="1414946"/>
            <a:ext cx="7295134" cy="48944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2492843" y="1720522"/>
            <a:ext cx="801552" cy="4204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182E299-70B2-4844-8214-4F19A9F82023}"/>
              </a:ext>
            </a:extLst>
          </p:cNvPr>
          <p:cNvSpPr/>
          <p:nvPr/>
        </p:nvSpPr>
        <p:spPr>
          <a:xfrm>
            <a:off x="2141141" y="4515601"/>
            <a:ext cx="614584" cy="1634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C7F9F-98A1-4854-9918-60C3A9F1D510}"/>
              </a:ext>
            </a:extLst>
          </p:cNvPr>
          <p:cNvSpPr/>
          <p:nvPr/>
        </p:nvSpPr>
        <p:spPr>
          <a:xfrm rot="5400000">
            <a:off x="2753409" y="4979001"/>
            <a:ext cx="641366" cy="17132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4A077-9DEF-4B4D-AAB0-AF404A0FE858}"/>
              </a:ext>
            </a:extLst>
          </p:cNvPr>
          <p:cNvSpPr/>
          <p:nvPr/>
        </p:nvSpPr>
        <p:spPr>
          <a:xfrm>
            <a:off x="4063592" y="4964912"/>
            <a:ext cx="668487" cy="1181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4B2ED-B457-4E86-AA15-D79831AA78D5}"/>
              </a:ext>
            </a:extLst>
          </p:cNvPr>
          <p:cNvSpPr/>
          <p:nvPr/>
        </p:nvSpPr>
        <p:spPr>
          <a:xfrm>
            <a:off x="2893619" y="4675124"/>
            <a:ext cx="2996541" cy="7489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AFDA26-1B97-4C2C-94BF-C73E6211473A}"/>
              </a:ext>
            </a:extLst>
          </p:cNvPr>
          <p:cNvSpPr/>
          <p:nvPr/>
        </p:nvSpPr>
        <p:spPr>
          <a:xfrm>
            <a:off x="4096402" y="3063835"/>
            <a:ext cx="728914" cy="15341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1C260F-3AFF-4DA8-AFBE-54EB61FE856F}"/>
              </a:ext>
            </a:extLst>
          </p:cNvPr>
          <p:cNvSpPr/>
          <p:nvPr/>
        </p:nvSpPr>
        <p:spPr>
          <a:xfrm rot="16200000">
            <a:off x="4960004" y="2712554"/>
            <a:ext cx="748915" cy="14514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F552EC-D0F9-496C-A76B-5FF4DDBAD524}"/>
              </a:ext>
            </a:extLst>
          </p:cNvPr>
          <p:cNvSpPr/>
          <p:nvPr/>
        </p:nvSpPr>
        <p:spPr>
          <a:xfrm>
            <a:off x="4876422" y="3862174"/>
            <a:ext cx="1830403" cy="722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58BCE0-B770-47DD-BEA3-BFF9B128E4B2}"/>
              </a:ext>
            </a:extLst>
          </p:cNvPr>
          <p:cNvSpPr/>
          <p:nvPr/>
        </p:nvSpPr>
        <p:spPr>
          <a:xfrm rot="5400000">
            <a:off x="5484830" y="4715686"/>
            <a:ext cx="1715075" cy="728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38F413-5708-4C27-BF8D-25DDF01FC9E6}"/>
              </a:ext>
            </a:extLst>
          </p:cNvPr>
          <p:cNvSpPr/>
          <p:nvPr/>
        </p:nvSpPr>
        <p:spPr>
          <a:xfrm>
            <a:off x="4864939" y="5501155"/>
            <a:ext cx="1841887" cy="6803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765A2-55E2-4C3E-AC56-BA9CA655C453}"/>
              </a:ext>
            </a:extLst>
          </p:cNvPr>
          <p:cNvSpPr/>
          <p:nvPr/>
        </p:nvSpPr>
        <p:spPr>
          <a:xfrm>
            <a:off x="7027150" y="1757557"/>
            <a:ext cx="614013" cy="2244991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0CAFB-F82D-4530-8121-0B6F90BB322C}"/>
              </a:ext>
            </a:extLst>
          </p:cNvPr>
          <p:cNvSpPr/>
          <p:nvPr/>
        </p:nvSpPr>
        <p:spPr>
          <a:xfrm rot="5400000">
            <a:off x="7562896" y="2971783"/>
            <a:ext cx="614013" cy="144752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54C87C-F0F0-47BC-9EF4-B946E10A886F}"/>
              </a:ext>
            </a:extLst>
          </p:cNvPr>
          <p:cNvCxnSpPr/>
          <p:nvPr/>
        </p:nvCxnSpPr>
        <p:spPr>
          <a:xfrm>
            <a:off x="7078409" y="2129699"/>
            <a:ext cx="495021" cy="0"/>
          </a:xfrm>
          <a:prstGeom prst="line">
            <a:avLst/>
          </a:prstGeom>
          <a:ln w="38100">
            <a:solidFill>
              <a:srgbClr val="7E0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4B72FF-AF51-4C86-9707-F689C15753E4}"/>
              </a:ext>
            </a:extLst>
          </p:cNvPr>
          <p:cNvCxnSpPr/>
          <p:nvPr/>
        </p:nvCxnSpPr>
        <p:spPr>
          <a:xfrm>
            <a:off x="7078409" y="2544233"/>
            <a:ext cx="495021" cy="0"/>
          </a:xfrm>
          <a:prstGeom prst="line">
            <a:avLst/>
          </a:prstGeom>
          <a:ln w="38100">
            <a:solidFill>
              <a:srgbClr val="7E0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384BEB-4AF8-426E-BB87-6A52B530CF2A}"/>
              </a:ext>
            </a:extLst>
          </p:cNvPr>
          <p:cNvCxnSpPr/>
          <p:nvPr/>
        </p:nvCxnSpPr>
        <p:spPr>
          <a:xfrm>
            <a:off x="7078409" y="2960027"/>
            <a:ext cx="495021" cy="0"/>
          </a:xfrm>
          <a:prstGeom prst="line">
            <a:avLst/>
          </a:prstGeom>
          <a:ln w="38100">
            <a:solidFill>
              <a:srgbClr val="7E0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A0D209-2B37-46BB-BD4D-891C3203880D}"/>
              </a:ext>
            </a:extLst>
          </p:cNvPr>
          <p:cNvCxnSpPr/>
          <p:nvPr/>
        </p:nvCxnSpPr>
        <p:spPr>
          <a:xfrm>
            <a:off x="7078409" y="3388534"/>
            <a:ext cx="495021" cy="0"/>
          </a:xfrm>
          <a:prstGeom prst="line">
            <a:avLst/>
          </a:prstGeom>
          <a:ln w="38100">
            <a:solidFill>
              <a:srgbClr val="7E0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ABDB1-EB30-47F0-851D-8B4E98A1410E}"/>
              </a:ext>
            </a:extLst>
          </p:cNvPr>
          <p:cNvCxnSpPr>
            <a:cxnSpLocks/>
          </p:cNvCxnSpPr>
          <p:nvPr/>
        </p:nvCxnSpPr>
        <p:spPr>
          <a:xfrm flipV="1">
            <a:off x="7641163" y="3492500"/>
            <a:ext cx="0" cy="469899"/>
          </a:xfrm>
          <a:prstGeom prst="line">
            <a:avLst/>
          </a:prstGeom>
          <a:ln w="38100">
            <a:solidFill>
              <a:srgbClr val="7E0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E0565-FD0B-48C5-BEDD-B49D31AA2014}"/>
              </a:ext>
            </a:extLst>
          </p:cNvPr>
          <p:cNvCxnSpPr>
            <a:cxnSpLocks/>
          </p:cNvCxnSpPr>
          <p:nvPr/>
        </p:nvCxnSpPr>
        <p:spPr>
          <a:xfrm flipV="1">
            <a:off x="8123763" y="3492500"/>
            <a:ext cx="0" cy="469899"/>
          </a:xfrm>
          <a:prstGeom prst="line">
            <a:avLst/>
          </a:prstGeom>
          <a:ln w="38100">
            <a:solidFill>
              <a:srgbClr val="7E0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B67BB-55E1-4369-A3D0-774EAFC18EA8}"/>
              </a:ext>
            </a:extLst>
          </p:cNvPr>
          <p:cNvCxnSpPr>
            <a:cxnSpLocks/>
          </p:cNvCxnSpPr>
          <p:nvPr/>
        </p:nvCxnSpPr>
        <p:spPr>
          <a:xfrm flipV="1">
            <a:off x="5460996" y="3974048"/>
            <a:ext cx="0" cy="46989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A166C2-D619-4237-944E-4E610EEB37A1}"/>
              </a:ext>
            </a:extLst>
          </p:cNvPr>
          <p:cNvCxnSpPr>
            <a:cxnSpLocks/>
          </p:cNvCxnSpPr>
          <p:nvPr/>
        </p:nvCxnSpPr>
        <p:spPr>
          <a:xfrm flipV="1">
            <a:off x="5979935" y="3987656"/>
            <a:ext cx="0" cy="46989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932DCF-3379-4746-8EBF-9962B40CF13C}"/>
              </a:ext>
            </a:extLst>
          </p:cNvPr>
          <p:cNvCxnSpPr>
            <a:cxnSpLocks/>
          </p:cNvCxnSpPr>
          <p:nvPr/>
        </p:nvCxnSpPr>
        <p:spPr>
          <a:xfrm>
            <a:off x="6120023" y="4514549"/>
            <a:ext cx="476342" cy="166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BCD89D-EDB6-4C07-A487-9DF21E1D943B}"/>
              </a:ext>
            </a:extLst>
          </p:cNvPr>
          <p:cNvCxnSpPr>
            <a:cxnSpLocks/>
          </p:cNvCxnSpPr>
          <p:nvPr/>
        </p:nvCxnSpPr>
        <p:spPr>
          <a:xfrm>
            <a:off x="6093932" y="5069920"/>
            <a:ext cx="476342" cy="166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5F473F-11B2-4FBD-AA3D-E74331D84561}"/>
              </a:ext>
            </a:extLst>
          </p:cNvPr>
          <p:cNvCxnSpPr>
            <a:cxnSpLocks/>
          </p:cNvCxnSpPr>
          <p:nvPr/>
        </p:nvCxnSpPr>
        <p:spPr>
          <a:xfrm>
            <a:off x="6120023" y="5565141"/>
            <a:ext cx="476342" cy="166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EA95445-5D2C-4325-AD2B-BC87BDACE7C8}"/>
              </a:ext>
            </a:extLst>
          </p:cNvPr>
          <p:cNvCxnSpPr>
            <a:cxnSpLocks/>
          </p:cNvCxnSpPr>
          <p:nvPr/>
        </p:nvCxnSpPr>
        <p:spPr>
          <a:xfrm flipV="1">
            <a:off x="5977910" y="5636085"/>
            <a:ext cx="0" cy="46989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D8EBDD-A9C3-4EA9-BB1C-75ACC4CE644D}"/>
              </a:ext>
            </a:extLst>
          </p:cNvPr>
          <p:cNvCxnSpPr>
            <a:cxnSpLocks/>
          </p:cNvCxnSpPr>
          <p:nvPr/>
        </p:nvCxnSpPr>
        <p:spPr>
          <a:xfrm flipV="1">
            <a:off x="5460996" y="5636086"/>
            <a:ext cx="0" cy="46989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BF5317-246F-4270-960C-0BB8BE30EF6A}"/>
              </a:ext>
            </a:extLst>
          </p:cNvPr>
          <p:cNvCxnSpPr>
            <a:cxnSpLocks/>
          </p:cNvCxnSpPr>
          <p:nvPr/>
        </p:nvCxnSpPr>
        <p:spPr>
          <a:xfrm flipV="1">
            <a:off x="5460996" y="3153584"/>
            <a:ext cx="0" cy="46989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F1895F-BF82-4F11-A319-9D9D16923D69}"/>
              </a:ext>
            </a:extLst>
          </p:cNvPr>
          <p:cNvCxnSpPr>
            <a:cxnSpLocks/>
          </p:cNvCxnSpPr>
          <p:nvPr/>
        </p:nvCxnSpPr>
        <p:spPr>
          <a:xfrm flipV="1">
            <a:off x="4876422" y="3153584"/>
            <a:ext cx="0" cy="46989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4F03C6-FB83-4D88-BFC4-651930AD5B0A}"/>
              </a:ext>
            </a:extLst>
          </p:cNvPr>
          <p:cNvCxnSpPr>
            <a:cxnSpLocks/>
          </p:cNvCxnSpPr>
          <p:nvPr/>
        </p:nvCxnSpPr>
        <p:spPr>
          <a:xfrm flipH="1" flipV="1">
            <a:off x="4207959" y="3718407"/>
            <a:ext cx="505799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38DCD3-FEF0-4FB1-AA88-540BDED83E54}"/>
              </a:ext>
            </a:extLst>
          </p:cNvPr>
          <p:cNvCxnSpPr>
            <a:cxnSpLocks/>
          </p:cNvCxnSpPr>
          <p:nvPr/>
        </p:nvCxnSpPr>
        <p:spPr>
          <a:xfrm flipH="1" flipV="1">
            <a:off x="4207959" y="4174023"/>
            <a:ext cx="505799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B2D223-32BE-404A-BFA9-E6224836F148}"/>
              </a:ext>
            </a:extLst>
          </p:cNvPr>
          <p:cNvCxnSpPr>
            <a:cxnSpLocks/>
          </p:cNvCxnSpPr>
          <p:nvPr/>
        </p:nvCxnSpPr>
        <p:spPr>
          <a:xfrm flipV="1">
            <a:off x="3475784" y="4834970"/>
            <a:ext cx="0" cy="4698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2C778A-C138-4141-87DE-689A0B2403C9}"/>
              </a:ext>
            </a:extLst>
          </p:cNvPr>
          <p:cNvCxnSpPr>
            <a:cxnSpLocks/>
          </p:cNvCxnSpPr>
          <p:nvPr/>
        </p:nvCxnSpPr>
        <p:spPr>
          <a:xfrm flipV="1">
            <a:off x="4063592" y="4834970"/>
            <a:ext cx="0" cy="4698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A66BCB-1E4E-4D6D-8486-3AE968F5AE3B}"/>
              </a:ext>
            </a:extLst>
          </p:cNvPr>
          <p:cNvCxnSpPr>
            <a:cxnSpLocks/>
          </p:cNvCxnSpPr>
          <p:nvPr/>
        </p:nvCxnSpPr>
        <p:spPr>
          <a:xfrm flipV="1">
            <a:off x="4732079" y="4834970"/>
            <a:ext cx="0" cy="4698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29E63F-0F05-4027-8521-5CD88216F209}"/>
              </a:ext>
            </a:extLst>
          </p:cNvPr>
          <p:cNvCxnSpPr>
            <a:cxnSpLocks/>
          </p:cNvCxnSpPr>
          <p:nvPr/>
        </p:nvCxnSpPr>
        <p:spPr>
          <a:xfrm flipV="1">
            <a:off x="5384793" y="4834970"/>
            <a:ext cx="0" cy="46989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98DACAA-7AA4-4DD7-8DA6-04A6E610ED49}"/>
              </a:ext>
            </a:extLst>
          </p:cNvPr>
          <p:cNvCxnSpPr>
            <a:cxnSpLocks/>
          </p:cNvCxnSpPr>
          <p:nvPr/>
        </p:nvCxnSpPr>
        <p:spPr>
          <a:xfrm flipH="1" flipV="1">
            <a:off x="4138989" y="5444461"/>
            <a:ext cx="505799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873A80-729A-46E8-8649-FCFA644B9C6B}"/>
              </a:ext>
            </a:extLst>
          </p:cNvPr>
          <p:cNvCxnSpPr>
            <a:cxnSpLocks/>
          </p:cNvCxnSpPr>
          <p:nvPr/>
        </p:nvCxnSpPr>
        <p:spPr>
          <a:xfrm flipH="1" flipV="1">
            <a:off x="2195533" y="5512163"/>
            <a:ext cx="50579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E15B13-ED55-4F72-9F2E-231447786DAC}"/>
              </a:ext>
            </a:extLst>
          </p:cNvPr>
          <p:cNvCxnSpPr>
            <a:cxnSpLocks/>
          </p:cNvCxnSpPr>
          <p:nvPr/>
        </p:nvCxnSpPr>
        <p:spPr>
          <a:xfrm flipH="1" flipV="1">
            <a:off x="2176221" y="5015927"/>
            <a:ext cx="50579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65C5BA-DE0A-4E17-A03D-1340A4C07998}"/>
              </a:ext>
            </a:extLst>
          </p:cNvPr>
          <p:cNvCxnSpPr>
            <a:cxnSpLocks/>
          </p:cNvCxnSpPr>
          <p:nvPr/>
        </p:nvCxnSpPr>
        <p:spPr>
          <a:xfrm>
            <a:off x="2755724" y="5610108"/>
            <a:ext cx="1" cy="4872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FA73B07-A199-4D43-A58C-9788FA732D58}"/>
              </a:ext>
            </a:extLst>
          </p:cNvPr>
          <p:cNvCxnSpPr>
            <a:cxnSpLocks/>
          </p:cNvCxnSpPr>
          <p:nvPr/>
        </p:nvCxnSpPr>
        <p:spPr>
          <a:xfrm>
            <a:off x="3334676" y="5627388"/>
            <a:ext cx="1" cy="48729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F400406-51E1-498F-A5AD-D1DF09733680}"/>
              </a:ext>
            </a:extLst>
          </p:cNvPr>
          <p:cNvSpPr txBox="1"/>
          <p:nvPr/>
        </p:nvSpPr>
        <p:spPr>
          <a:xfrm>
            <a:off x="3347373" y="1655253"/>
            <a:ext cx="335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u="sng" dirty="0">
                <a:solidFill>
                  <a:schemeClr val="accent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Data Modeling</a:t>
            </a:r>
            <a:endParaRPr lang="ko-KR" altLang="en-US" sz="2800" b="1" i="1" u="sng" dirty="0">
              <a:solidFill>
                <a:schemeClr val="accent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0E2DAE5D-12DC-4A4A-82DB-2AC379AD9676}"/>
              </a:ext>
            </a:extLst>
          </p:cNvPr>
          <p:cNvSpPr/>
          <p:nvPr/>
        </p:nvSpPr>
        <p:spPr>
          <a:xfrm>
            <a:off x="2289127" y="3766486"/>
            <a:ext cx="318609" cy="31349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E9F5740A-FFEF-4E62-B813-2858EA22173E}"/>
              </a:ext>
            </a:extLst>
          </p:cNvPr>
          <p:cNvSpPr/>
          <p:nvPr/>
        </p:nvSpPr>
        <p:spPr>
          <a:xfrm>
            <a:off x="3562710" y="4120662"/>
            <a:ext cx="318609" cy="31349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8C5879A2-A5C3-4429-AACA-42C4FE0D013A}"/>
              </a:ext>
            </a:extLst>
          </p:cNvPr>
          <p:cNvSpPr/>
          <p:nvPr/>
        </p:nvSpPr>
        <p:spPr>
          <a:xfrm>
            <a:off x="4985614" y="2631735"/>
            <a:ext cx="318609" cy="31349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835D53CE-5594-4854-B971-63B58C85F945}"/>
              </a:ext>
            </a:extLst>
          </p:cNvPr>
          <p:cNvSpPr/>
          <p:nvPr/>
        </p:nvSpPr>
        <p:spPr>
          <a:xfrm>
            <a:off x="6212467" y="3356362"/>
            <a:ext cx="318609" cy="313491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Chord 73">
            <a:extLst>
              <a:ext uri="{FF2B5EF4-FFF2-40B4-BE49-F238E27FC236}">
                <a16:creationId xmlns:a16="http://schemas.microsoft.com/office/drawing/2014/main" id="{2CEDB866-DB17-4145-BD2B-DFFCFE023DEF}"/>
              </a:ext>
            </a:extLst>
          </p:cNvPr>
          <p:cNvSpPr/>
          <p:nvPr/>
        </p:nvSpPr>
        <p:spPr>
          <a:xfrm rot="17436250">
            <a:off x="7165387" y="1312002"/>
            <a:ext cx="368760" cy="371852"/>
          </a:xfrm>
          <a:prstGeom prst="chord">
            <a:avLst>
              <a:gd name="adj1" fmla="val 2601014"/>
              <a:gd name="adj2" fmla="val 16517834"/>
            </a:avLst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57631F8-DB2B-4DDD-9E58-91C41ACA71E2}"/>
              </a:ext>
            </a:extLst>
          </p:cNvPr>
          <p:cNvSpPr txBox="1"/>
          <p:nvPr/>
        </p:nvSpPr>
        <p:spPr>
          <a:xfrm>
            <a:off x="7374062" y="5682339"/>
            <a:ext cx="2319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5.(Climate)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363709E-19D7-4755-B5A3-0B30F5AEE513}"/>
              </a:ext>
            </a:extLst>
          </p:cNvPr>
          <p:cNvSpPr txBox="1"/>
          <p:nvPr/>
        </p:nvSpPr>
        <p:spPr>
          <a:xfrm>
            <a:off x="7377330" y="5080115"/>
            <a:ext cx="2319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3.(Marketing</a:t>
            </a:r>
            <a:r>
              <a:rPr lang="ko-KR" altLang="en-US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F437DF-AA0E-4E4F-AED8-70BF488C822C}"/>
              </a:ext>
            </a:extLst>
          </p:cNvPr>
          <p:cNvSpPr txBox="1"/>
          <p:nvPr/>
        </p:nvSpPr>
        <p:spPr>
          <a:xfrm>
            <a:off x="7361271" y="4450885"/>
            <a:ext cx="1947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1.(Covid.)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1C33EF8-CE66-4EEC-A653-10A39C3F3C6A}"/>
              </a:ext>
            </a:extLst>
          </p:cNvPr>
          <p:cNvSpPr txBox="1"/>
          <p:nvPr/>
        </p:nvSpPr>
        <p:spPr>
          <a:xfrm>
            <a:off x="7376450" y="4758499"/>
            <a:ext cx="2449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2.(Market size.)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49CFEF-974A-426B-8A98-37E91B13EBF8}"/>
              </a:ext>
            </a:extLst>
          </p:cNvPr>
          <p:cNvSpPr txBox="1"/>
          <p:nvPr/>
        </p:nvSpPr>
        <p:spPr>
          <a:xfrm>
            <a:off x="7375196" y="5386656"/>
            <a:ext cx="23530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rgbClr val="FF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4.Sales. (PC, M)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9BF6C655-F464-4CBE-BB0B-F1FA8DD625A6}"/>
              </a:ext>
            </a:extLst>
          </p:cNvPr>
          <p:cNvSpPr/>
          <p:nvPr/>
        </p:nvSpPr>
        <p:spPr>
          <a:xfrm>
            <a:off x="7122000" y="4536621"/>
            <a:ext cx="152376" cy="132280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D956C571-029B-451B-96E3-8682D62ECF69}"/>
              </a:ext>
            </a:extLst>
          </p:cNvPr>
          <p:cNvSpPr/>
          <p:nvPr/>
        </p:nvSpPr>
        <p:spPr>
          <a:xfrm>
            <a:off x="7121950" y="4861115"/>
            <a:ext cx="152376" cy="13228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1A1E504D-3AF3-47EA-B0E7-77BBC390C091}"/>
              </a:ext>
            </a:extLst>
          </p:cNvPr>
          <p:cNvSpPr/>
          <p:nvPr/>
        </p:nvSpPr>
        <p:spPr>
          <a:xfrm>
            <a:off x="7131839" y="5802717"/>
            <a:ext cx="152376" cy="13228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EE087E89-56D7-4DB7-A540-E3AF4F2EA9D8}"/>
              </a:ext>
            </a:extLst>
          </p:cNvPr>
          <p:cNvSpPr/>
          <p:nvPr/>
        </p:nvSpPr>
        <p:spPr>
          <a:xfrm>
            <a:off x="7121950" y="5180998"/>
            <a:ext cx="152376" cy="13228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35F5A3-6303-4F78-BFC3-771DB150F553}"/>
              </a:ext>
            </a:extLst>
          </p:cNvPr>
          <p:cNvSpPr/>
          <p:nvPr/>
        </p:nvSpPr>
        <p:spPr>
          <a:xfrm>
            <a:off x="6906743" y="4388862"/>
            <a:ext cx="2248919" cy="173644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FF218368-5778-490A-90A4-6B82E3AC6977}"/>
              </a:ext>
            </a:extLst>
          </p:cNvPr>
          <p:cNvSpPr/>
          <p:nvPr/>
        </p:nvSpPr>
        <p:spPr>
          <a:xfrm>
            <a:off x="7129094" y="5493947"/>
            <a:ext cx="152376" cy="132280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2EFBD700-2102-49B2-9A69-194A97F29051}"/>
              </a:ext>
            </a:extLst>
          </p:cNvPr>
          <p:cNvSpPr/>
          <p:nvPr/>
        </p:nvSpPr>
        <p:spPr>
          <a:xfrm>
            <a:off x="9774645" y="2053406"/>
            <a:ext cx="486901" cy="4316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Oval 32">
            <a:extLst>
              <a:ext uri="{FF2B5EF4-FFF2-40B4-BE49-F238E27FC236}">
                <a16:creationId xmlns:a16="http://schemas.microsoft.com/office/drawing/2014/main" id="{A4AB4082-A075-4003-BBF6-4E084A3285AE}"/>
              </a:ext>
            </a:extLst>
          </p:cNvPr>
          <p:cNvSpPr/>
          <p:nvPr/>
        </p:nvSpPr>
        <p:spPr>
          <a:xfrm>
            <a:off x="9377952" y="2439057"/>
            <a:ext cx="486901" cy="4316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5">
            <a:extLst>
              <a:ext uri="{FF2B5EF4-FFF2-40B4-BE49-F238E27FC236}">
                <a16:creationId xmlns:a16="http://schemas.microsoft.com/office/drawing/2014/main" id="{7DCFB869-13DC-48BC-9AE6-AFFE55CA26EE}"/>
              </a:ext>
            </a:extLst>
          </p:cNvPr>
          <p:cNvSpPr/>
          <p:nvPr/>
        </p:nvSpPr>
        <p:spPr>
          <a:xfrm>
            <a:off x="9784560" y="2852659"/>
            <a:ext cx="486901" cy="4316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Oval 36">
            <a:extLst>
              <a:ext uri="{FF2B5EF4-FFF2-40B4-BE49-F238E27FC236}">
                <a16:creationId xmlns:a16="http://schemas.microsoft.com/office/drawing/2014/main" id="{201D651E-B6F7-49D7-9B48-009BBF007FDE}"/>
              </a:ext>
            </a:extLst>
          </p:cNvPr>
          <p:cNvSpPr/>
          <p:nvPr/>
        </p:nvSpPr>
        <p:spPr>
          <a:xfrm>
            <a:off x="10178688" y="2446808"/>
            <a:ext cx="486901" cy="4316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95572-C23A-4265-B739-CF9A4235E2A1}"/>
              </a:ext>
            </a:extLst>
          </p:cNvPr>
          <p:cNvSpPr/>
          <p:nvPr/>
        </p:nvSpPr>
        <p:spPr>
          <a:xfrm>
            <a:off x="2038014" y="1409946"/>
            <a:ext cx="7271069" cy="48944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66607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이전 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 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PC 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매출을 종속변수로 회귀분석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568CC2-12A7-4F89-B21F-DF510B0E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14853"/>
              </p:ext>
            </p:extLst>
          </p:nvPr>
        </p:nvGraphicFramePr>
        <p:xfrm>
          <a:off x="600075" y="2000670"/>
          <a:ext cx="5875332" cy="4495382"/>
        </p:xfrm>
        <a:graphic>
          <a:graphicData uri="http://schemas.openxmlformats.org/drawingml/2006/table">
            <a:tbl>
              <a:tblPr/>
              <a:tblGrid>
                <a:gridCol w="1468833">
                  <a:extLst>
                    <a:ext uri="{9D8B030D-6E8A-4147-A177-3AD203B41FA5}">
                      <a16:colId xmlns:a16="http://schemas.microsoft.com/office/drawing/2014/main" val="3535027908"/>
                    </a:ext>
                  </a:extLst>
                </a:gridCol>
                <a:gridCol w="1468833">
                  <a:extLst>
                    <a:ext uri="{9D8B030D-6E8A-4147-A177-3AD203B41FA5}">
                      <a16:colId xmlns:a16="http://schemas.microsoft.com/office/drawing/2014/main" val="3212378775"/>
                    </a:ext>
                  </a:extLst>
                </a:gridCol>
                <a:gridCol w="1468833">
                  <a:extLst>
                    <a:ext uri="{9D8B030D-6E8A-4147-A177-3AD203B41FA5}">
                      <a16:colId xmlns:a16="http://schemas.microsoft.com/office/drawing/2014/main" val="2876226473"/>
                    </a:ext>
                  </a:extLst>
                </a:gridCol>
                <a:gridCol w="1468833">
                  <a:extLst>
                    <a:ext uri="{9D8B030D-6E8A-4147-A177-3AD203B41FA5}">
                      <a16:colId xmlns:a16="http://schemas.microsoft.com/office/drawing/2014/main" val="2505409081"/>
                    </a:ext>
                  </a:extLst>
                </a:gridCol>
              </a:tblGrid>
              <a:tr h="385076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OLS Regression Results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11440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dirty="0">
                          <a:effectLst/>
                        </a:rPr>
                        <a:t>삼사</a:t>
                      </a:r>
                      <a:r>
                        <a:rPr lang="en-US" sz="1200" dirty="0">
                          <a:effectLst/>
                        </a:rPr>
                        <a:t>PC</a:t>
                      </a:r>
                      <a:r>
                        <a:rPr lang="ko-KR" altLang="en-US" sz="1200" dirty="0">
                          <a:effectLst/>
                        </a:rPr>
                        <a:t>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70961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-0.141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61685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0.5462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30419"/>
                  </a:ext>
                </a:extLst>
              </a:tr>
              <a:tr h="5708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Tue, 07 Dec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35212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16:15:57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9.8953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27444"/>
                  </a:ext>
                </a:extLst>
              </a:tr>
              <a:tr h="5708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-11.79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04740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-9.851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56097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253782"/>
                  </a:ext>
                </a:extLst>
              </a:tr>
              <a:tr h="57087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nonrobust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306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4D9D2B-7563-4CB4-B84E-3C175A63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9549"/>
              </p:ext>
            </p:extLst>
          </p:nvPr>
        </p:nvGraphicFramePr>
        <p:xfrm>
          <a:off x="6697771" y="1964809"/>
          <a:ext cx="5300554" cy="2829200"/>
        </p:xfrm>
        <a:graphic>
          <a:graphicData uri="http://schemas.openxmlformats.org/drawingml/2006/table">
            <a:tbl>
              <a:tblPr/>
              <a:tblGrid>
                <a:gridCol w="757222">
                  <a:extLst>
                    <a:ext uri="{9D8B030D-6E8A-4147-A177-3AD203B41FA5}">
                      <a16:colId xmlns:a16="http://schemas.microsoft.com/office/drawing/2014/main" val="3646612019"/>
                    </a:ext>
                  </a:extLst>
                </a:gridCol>
                <a:gridCol w="757222">
                  <a:extLst>
                    <a:ext uri="{9D8B030D-6E8A-4147-A177-3AD203B41FA5}">
                      <a16:colId xmlns:a16="http://schemas.microsoft.com/office/drawing/2014/main" val="3242166695"/>
                    </a:ext>
                  </a:extLst>
                </a:gridCol>
                <a:gridCol w="757222">
                  <a:extLst>
                    <a:ext uri="{9D8B030D-6E8A-4147-A177-3AD203B41FA5}">
                      <a16:colId xmlns:a16="http://schemas.microsoft.com/office/drawing/2014/main" val="1070425104"/>
                    </a:ext>
                  </a:extLst>
                </a:gridCol>
                <a:gridCol w="757222">
                  <a:extLst>
                    <a:ext uri="{9D8B030D-6E8A-4147-A177-3AD203B41FA5}">
                      <a16:colId xmlns:a16="http://schemas.microsoft.com/office/drawing/2014/main" val="2484894491"/>
                    </a:ext>
                  </a:extLst>
                </a:gridCol>
                <a:gridCol w="757222">
                  <a:extLst>
                    <a:ext uri="{9D8B030D-6E8A-4147-A177-3AD203B41FA5}">
                      <a16:colId xmlns:a16="http://schemas.microsoft.com/office/drawing/2014/main" val="888452392"/>
                    </a:ext>
                  </a:extLst>
                </a:gridCol>
                <a:gridCol w="757222">
                  <a:extLst>
                    <a:ext uri="{9D8B030D-6E8A-4147-A177-3AD203B41FA5}">
                      <a16:colId xmlns:a16="http://schemas.microsoft.com/office/drawing/2014/main" val="3408280836"/>
                    </a:ext>
                  </a:extLst>
                </a:gridCol>
                <a:gridCol w="757222">
                  <a:extLst>
                    <a:ext uri="{9D8B030D-6E8A-4147-A177-3AD203B41FA5}">
                      <a16:colId xmlns:a16="http://schemas.microsoft.com/office/drawing/2014/main" val="3759396409"/>
                    </a:ext>
                  </a:extLst>
                </a:gridCol>
              </a:tblGrid>
              <a:tr h="450100"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505336"/>
                  </a:ext>
                </a:extLst>
              </a:tr>
              <a:tr h="4501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0.1555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1.342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-0.112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0.423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575153"/>
                  </a:ext>
                </a:extLst>
              </a:tr>
              <a:tr h="643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삼사</a:t>
                      </a:r>
                      <a:r>
                        <a:rPr lang="en-US" sz="1200" b="1">
                          <a:effectLst/>
                        </a:rPr>
                        <a:t>Mobile</a:t>
                      </a:r>
                      <a:r>
                        <a:rPr lang="ko-KR" altLang="en-US" sz="1200" b="1">
                          <a:effectLst/>
                        </a:rPr>
                        <a:t>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-0.2103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-0.968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-0.711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341172"/>
                  </a:ext>
                </a:extLst>
              </a:tr>
              <a:tr h="643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마케팅비용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-0.0408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-0.851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0.770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131541"/>
                  </a:ext>
                </a:extLst>
              </a:tr>
              <a:tr h="64300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dirty="0">
                          <a:effectLst/>
                        </a:rPr>
                        <a:t>게임시장규모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0.1327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0.699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-0.305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0.570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676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A7BE297-D9AD-4DAC-ABA1-CD6F243F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51856"/>
              </p:ext>
            </p:extLst>
          </p:nvPr>
        </p:nvGraphicFramePr>
        <p:xfrm>
          <a:off x="6699151" y="4921516"/>
          <a:ext cx="5300556" cy="1550000"/>
        </p:xfrm>
        <a:graphic>
          <a:graphicData uri="http://schemas.openxmlformats.org/drawingml/2006/table">
            <a:tbl>
              <a:tblPr/>
              <a:tblGrid>
                <a:gridCol w="1325139">
                  <a:extLst>
                    <a:ext uri="{9D8B030D-6E8A-4147-A177-3AD203B41FA5}">
                      <a16:colId xmlns:a16="http://schemas.microsoft.com/office/drawing/2014/main" val="4126729295"/>
                    </a:ext>
                  </a:extLst>
                </a:gridCol>
                <a:gridCol w="1325139">
                  <a:extLst>
                    <a:ext uri="{9D8B030D-6E8A-4147-A177-3AD203B41FA5}">
                      <a16:colId xmlns:a16="http://schemas.microsoft.com/office/drawing/2014/main" val="1442576360"/>
                    </a:ext>
                  </a:extLst>
                </a:gridCol>
                <a:gridCol w="1325139">
                  <a:extLst>
                    <a:ext uri="{9D8B030D-6E8A-4147-A177-3AD203B41FA5}">
                      <a16:colId xmlns:a16="http://schemas.microsoft.com/office/drawing/2014/main" val="1629548062"/>
                    </a:ext>
                  </a:extLst>
                </a:gridCol>
                <a:gridCol w="1325139">
                  <a:extLst>
                    <a:ext uri="{9D8B030D-6E8A-4147-A177-3AD203B41FA5}">
                      <a16:colId xmlns:a16="http://schemas.microsoft.com/office/drawing/2014/main" val="102439298"/>
                    </a:ext>
                  </a:extLst>
                </a:gridCol>
              </a:tblGrid>
              <a:tr h="387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Omnibus: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1.718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Durbin-Watson: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2.653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444848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Prob(Omnibus):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0.424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Jarque-Bera</a:t>
                      </a:r>
                      <a:r>
                        <a:rPr lang="en-US" sz="1200" b="1" dirty="0">
                          <a:effectLst/>
                        </a:rPr>
                        <a:t> 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1.243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86870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Skew: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0.709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0.537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39510"/>
                  </a:ext>
                </a:extLst>
              </a:tr>
              <a:tr h="387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Kurtosis: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2.310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Cond.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45181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CF017B18-428E-4EE6-AFB2-03851186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5B136-28D8-45F4-B70D-F3DAB2CAE6CC}"/>
              </a:ext>
            </a:extLst>
          </p:cNvPr>
          <p:cNvSpPr/>
          <p:nvPr/>
        </p:nvSpPr>
        <p:spPr>
          <a:xfrm>
            <a:off x="9829800" y="1962570"/>
            <a:ext cx="781050" cy="2829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99E0-DF93-4613-B1F3-308667C2078F}"/>
              </a:ext>
            </a:extLst>
          </p:cNvPr>
          <p:cNvSpPr txBox="1"/>
          <p:nvPr/>
        </p:nvSpPr>
        <p:spPr>
          <a:xfrm>
            <a:off x="2559703" y="1392362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유의하지 않은 결과들이 도출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AB5D6C-E3B2-4027-888E-0D07CA26A30D}"/>
              </a:ext>
            </a:extLst>
          </p:cNvPr>
          <p:cNvCxnSpPr>
            <a:cxnSpLocks/>
          </p:cNvCxnSpPr>
          <p:nvPr/>
        </p:nvCxnSpPr>
        <p:spPr>
          <a:xfrm>
            <a:off x="2413120" y="1434751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5899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이후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PC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매출을 종속 변수로 회귀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12ACB64-BD22-4D41-B077-B36BA51D1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03464"/>
              </p:ext>
            </p:extLst>
          </p:nvPr>
        </p:nvGraphicFramePr>
        <p:xfrm>
          <a:off x="719282" y="2200696"/>
          <a:ext cx="5510068" cy="4337409"/>
        </p:xfrm>
        <a:graphic>
          <a:graphicData uri="http://schemas.openxmlformats.org/drawingml/2006/table">
            <a:tbl>
              <a:tblPr/>
              <a:tblGrid>
                <a:gridCol w="1377517">
                  <a:extLst>
                    <a:ext uri="{9D8B030D-6E8A-4147-A177-3AD203B41FA5}">
                      <a16:colId xmlns:a16="http://schemas.microsoft.com/office/drawing/2014/main" val="2105663483"/>
                    </a:ext>
                  </a:extLst>
                </a:gridCol>
                <a:gridCol w="1377517">
                  <a:extLst>
                    <a:ext uri="{9D8B030D-6E8A-4147-A177-3AD203B41FA5}">
                      <a16:colId xmlns:a16="http://schemas.microsoft.com/office/drawing/2014/main" val="3699063189"/>
                    </a:ext>
                  </a:extLst>
                </a:gridCol>
                <a:gridCol w="1377517">
                  <a:extLst>
                    <a:ext uri="{9D8B030D-6E8A-4147-A177-3AD203B41FA5}">
                      <a16:colId xmlns:a16="http://schemas.microsoft.com/office/drawing/2014/main" val="2782858196"/>
                    </a:ext>
                  </a:extLst>
                </a:gridCol>
                <a:gridCol w="1377517">
                  <a:extLst>
                    <a:ext uri="{9D8B030D-6E8A-4147-A177-3AD203B41FA5}">
                      <a16:colId xmlns:a16="http://schemas.microsoft.com/office/drawing/2014/main" val="2000209932"/>
                    </a:ext>
                  </a:extLst>
                </a:gridCol>
              </a:tblGrid>
              <a:tr h="428901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OLS Regression Results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50662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</a:rPr>
                        <a:t>삼사</a:t>
                      </a:r>
                      <a:r>
                        <a:rPr lang="en-US" sz="1200">
                          <a:effectLst/>
                        </a:rPr>
                        <a:t>PC</a:t>
                      </a:r>
                      <a:r>
                        <a:rPr lang="ko-KR" altLang="en-US" sz="1200">
                          <a:effectLst/>
                        </a:rPr>
                        <a:t>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0.770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13044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0.540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5933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3.346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284119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Thu, 02 Dec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0.174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93280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22:31:35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3.1009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670606"/>
                  </a:ext>
                </a:extLst>
              </a:tr>
              <a:tr h="4773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1.798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36340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1.582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252789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40199"/>
                  </a:ext>
                </a:extLst>
              </a:tr>
              <a:tr h="42890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nonrobust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830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4596881-4829-446A-AD10-892C9B4F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23196"/>
              </p:ext>
            </p:extLst>
          </p:nvPr>
        </p:nvGraphicFramePr>
        <p:xfrm>
          <a:off x="6490922" y="2181645"/>
          <a:ext cx="5434380" cy="2953535"/>
        </p:xfrm>
        <a:graphic>
          <a:graphicData uri="http://schemas.openxmlformats.org/drawingml/2006/table">
            <a:tbl>
              <a:tblPr/>
              <a:tblGrid>
                <a:gridCol w="776340">
                  <a:extLst>
                    <a:ext uri="{9D8B030D-6E8A-4147-A177-3AD203B41FA5}">
                      <a16:colId xmlns:a16="http://schemas.microsoft.com/office/drawing/2014/main" val="3877349413"/>
                    </a:ext>
                  </a:extLst>
                </a:gridCol>
                <a:gridCol w="776340">
                  <a:extLst>
                    <a:ext uri="{9D8B030D-6E8A-4147-A177-3AD203B41FA5}">
                      <a16:colId xmlns:a16="http://schemas.microsoft.com/office/drawing/2014/main" val="1010061455"/>
                    </a:ext>
                  </a:extLst>
                </a:gridCol>
                <a:gridCol w="776340">
                  <a:extLst>
                    <a:ext uri="{9D8B030D-6E8A-4147-A177-3AD203B41FA5}">
                      <a16:colId xmlns:a16="http://schemas.microsoft.com/office/drawing/2014/main" val="1212004482"/>
                    </a:ext>
                  </a:extLst>
                </a:gridCol>
                <a:gridCol w="776340">
                  <a:extLst>
                    <a:ext uri="{9D8B030D-6E8A-4147-A177-3AD203B41FA5}">
                      <a16:colId xmlns:a16="http://schemas.microsoft.com/office/drawing/2014/main" val="2598188727"/>
                    </a:ext>
                  </a:extLst>
                </a:gridCol>
                <a:gridCol w="776340">
                  <a:extLst>
                    <a:ext uri="{9D8B030D-6E8A-4147-A177-3AD203B41FA5}">
                      <a16:colId xmlns:a16="http://schemas.microsoft.com/office/drawing/2014/main" val="620311005"/>
                    </a:ext>
                  </a:extLst>
                </a:gridCol>
                <a:gridCol w="776340">
                  <a:extLst>
                    <a:ext uri="{9D8B030D-6E8A-4147-A177-3AD203B41FA5}">
                      <a16:colId xmlns:a16="http://schemas.microsoft.com/office/drawing/2014/main" val="2394178337"/>
                    </a:ext>
                  </a:extLst>
                </a:gridCol>
                <a:gridCol w="776340">
                  <a:extLst>
                    <a:ext uri="{9D8B030D-6E8A-4147-A177-3AD203B41FA5}">
                      <a16:colId xmlns:a16="http://schemas.microsoft.com/office/drawing/2014/main" val="3957887358"/>
                    </a:ext>
                  </a:extLst>
                </a:gridCol>
              </a:tblGrid>
              <a:tr h="437560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dirty="0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4961"/>
                  </a:ext>
                </a:extLst>
              </a:tr>
              <a:tr h="4375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0.5887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3.049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1.203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73349"/>
                  </a:ext>
                </a:extLst>
              </a:tr>
              <a:tr h="546951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마케팅비용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-1.4581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0.478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-3.051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-2.979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832772"/>
                  </a:ext>
                </a:extLst>
              </a:tr>
              <a:tr h="76573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삼사모바일매출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0.4563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1.520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-0.499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48908"/>
                  </a:ext>
                </a:extLst>
              </a:tr>
              <a:tr h="76573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코로나확진자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1.5473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2.943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-0.126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3.220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579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ED95B2-F348-4EF5-A1EA-5D0FDD79C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77731"/>
              </p:ext>
            </p:extLst>
          </p:nvPr>
        </p:nvGraphicFramePr>
        <p:xfrm>
          <a:off x="6490921" y="5400674"/>
          <a:ext cx="5434380" cy="1108860"/>
        </p:xfrm>
        <a:graphic>
          <a:graphicData uri="http://schemas.openxmlformats.org/drawingml/2006/table">
            <a:tbl>
              <a:tblPr/>
              <a:tblGrid>
                <a:gridCol w="1358595">
                  <a:extLst>
                    <a:ext uri="{9D8B030D-6E8A-4147-A177-3AD203B41FA5}">
                      <a16:colId xmlns:a16="http://schemas.microsoft.com/office/drawing/2014/main" val="2463776095"/>
                    </a:ext>
                  </a:extLst>
                </a:gridCol>
                <a:gridCol w="1358595">
                  <a:extLst>
                    <a:ext uri="{9D8B030D-6E8A-4147-A177-3AD203B41FA5}">
                      <a16:colId xmlns:a16="http://schemas.microsoft.com/office/drawing/2014/main" val="3239700929"/>
                    </a:ext>
                  </a:extLst>
                </a:gridCol>
                <a:gridCol w="1358595">
                  <a:extLst>
                    <a:ext uri="{9D8B030D-6E8A-4147-A177-3AD203B41FA5}">
                      <a16:colId xmlns:a16="http://schemas.microsoft.com/office/drawing/2014/main" val="3541284706"/>
                    </a:ext>
                  </a:extLst>
                </a:gridCol>
                <a:gridCol w="1358595">
                  <a:extLst>
                    <a:ext uri="{9D8B030D-6E8A-4147-A177-3AD203B41FA5}">
                      <a16:colId xmlns:a16="http://schemas.microsoft.com/office/drawing/2014/main" val="4069804080"/>
                    </a:ext>
                  </a:extLst>
                </a:gridCol>
              </a:tblGrid>
              <a:tr h="2772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Omnibus: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Durbin-Watson: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1.378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221823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Prob(Omnibus):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Jarque-Bera</a:t>
                      </a:r>
                      <a:r>
                        <a:rPr lang="en-US" sz="1200" b="1" dirty="0">
                          <a:effectLst/>
                        </a:rPr>
                        <a:t> 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70090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Skew: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0.319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71492"/>
                  </a:ext>
                </a:extLst>
              </a:tr>
              <a:tr h="27721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Kurtosis: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3.749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Cond.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9.31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5036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1FFDE38E-CF7E-4CC4-B496-6F7637B4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478824-550C-444E-A804-6F57C84BB9CC}"/>
              </a:ext>
            </a:extLst>
          </p:cNvPr>
          <p:cNvSpPr/>
          <p:nvPr/>
        </p:nvSpPr>
        <p:spPr>
          <a:xfrm>
            <a:off x="9715500" y="2181645"/>
            <a:ext cx="781050" cy="29535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F2A2F-62CA-4608-B999-67EB16DC7540}"/>
              </a:ext>
            </a:extLst>
          </p:cNvPr>
          <p:cNvSpPr txBox="1"/>
          <p:nvPr/>
        </p:nvSpPr>
        <p:spPr>
          <a:xfrm>
            <a:off x="2529467" y="1428310"/>
            <a:ext cx="94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게임시장규모 독립변수를 제거하여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유의확률 아래로 내리려 하였으나 되지 않음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5E61A-CBC6-480C-B716-4E3EB859BA32}"/>
              </a:ext>
            </a:extLst>
          </p:cNvPr>
          <p:cNvCxnSpPr>
            <a:cxnSpLocks/>
          </p:cNvCxnSpPr>
          <p:nvPr/>
        </p:nvCxnSpPr>
        <p:spPr>
          <a:xfrm>
            <a:off x="2459195" y="1448126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736772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이전 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 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Mobile 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매출을 종속변수로 회귀분석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2E6C67-C8D3-4A54-8975-B79487FB5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88157"/>
              </p:ext>
            </p:extLst>
          </p:nvPr>
        </p:nvGraphicFramePr>
        <p:xfrm>
          <a:off x="447678" y="2259127"/>
          <a:ext cx="5876924" cy="3941624"/>
        </p:xfrm>
        <a:graphic>
          <a:graphicData uri="http://schemas.openxmlformats.org/drawingml/2006/table">
            <a:tbl>
              <a:tblPr/>
              <a:tblGrid>
                <a:gridCol w="1469231">
                  <a:extLst>
                    <a:ext uri="{9D8B030D-6E8A-4147-A177-3AD203B41FA5}">
                      <a16:colId xmlns:a16="http://schemas.microsoft.com/office/drawing/2014/main" val="4200206693"/>
                    </a:ext>
                  </a:extLst>
                </a:gridCol>
                <a:gridCol w="1469231">
                  <a:extLst>
                    <a:ext uri="{9D8B030D-6E8A-4147-A177-3AD203B41FA5}">
                      <a16:colId xmlns:a16="http://schemas.microsoft.com/office/drawing/2014/main" val="1524311180"/>
                    </a:ext>
                  </a:extLst>
                </a:gridCol>
                <a:gridCol w="1469231">
                  <a:extLst>
                    <a:ext uri="{9D8B030D-6E8A-4147-A177-3AD203B41FA5}">
                      <a16:colId xmlns:a16="http://schemas.microsoft.com/office/drawing/2014/main" val="1657258549"/>
                    </a:ext>
                  </a:extLst>
                </a:gridCol>
                <a:gridCol w="1469231">
                  <a:extLst>
                    <a:ext uri="{9D8B030D-6E8A-4147-A177-3AD203B41FA5}">
                      <a16:colId xmlns:a16="http://schemas.microsoft.com/office/drawing/2014/main" val="3317032894"/>
                    </a:ext>
                  </a:extLst>
                </a:gridCol>
              </a:tblGrid>
              <a:tr h="369527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OLS Regression Results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29925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</a:rPr>
                        <a:t>삼사</a:t>
                      </a:r>
                      <a:r>
                        <a:rPr lang="en-US" sz="1200">
                          <a:effectLst/>
                        </a:rPr>
                        <a:t>Mobile</a:t>
                      </a:r>
                      <a:r>
                        <a:rPr lang="ko-KR" altLang="en-US" sz="1200">
                          <a:effectLst/>
                        </a:rPr>
                        <a:t>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82809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21265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0.7970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174696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Tue, 07 Dec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2487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16:28:20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4.7128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71299"/>
                  </a:ext>
                </a:extLst>
              </a:tr>
              <a:tr h="6158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-1.426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62657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96892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05050"/>
                  </a:ext>
                </a:extLst>
              </a:tr>
              <a:tr h="3695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nonrobust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315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02B392A-ABDB-4760-8A6C-1E2E7AF0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2419"/>
              </p:ext>
            </p:extLst>
          </p:nvPr>
        </p:nvGraphicFramePr>
        <p:xfrm>
          <a:off x="6489456" y="2259127"/>
          <a:ext cx="5426316" cy="2531948"/>
        </p:xfrm>
        <a:graphic>
          <a:graphicData uri="http://schemas.openxmlformats.org/drawingml/2006/table">
            <a:tbl>
              <a:tblPr/>
              <a:tblGrid>
                <a:gridCol w="775188">
                  <a:extLst>
                    <a:ext uri="{9D8B030D-6E8A-4147-A177-3AD203B41FA5}">
                      <a16:colId xmlns:a16="http://schemas.microsoft.com/office/drawing/2014/main" val="148439505"/>
                    </a:ext>
                  </a:extLst>
                </a:gridCol>
                <a:gridCol w="775188">
                  <a:extLst>
                    <a:ext uri="{9D8B030D-6E8A-4147-A177-3AD203B41FA5}">
                      <a16:colId xmlns:a16="http://schemas.microsoft.com/office/drawing/2014/main" val="3574959032"/>
                    </a:ext>
                  </a:extLst>
                </a:gridCol>
                <a:gridCol w="775188">
                  <a:extLst>
                    <a:ext uri="{9D8B030D-6E8A-4147-A177-3AD203B41FA5}">
                      <a16:colId xmlns:a16="http://schemas.microsoft.com/office/drawing/2014/main" val="996645321"/>
                    </a:ext>
                  </a:extLst>
                </a:gridCol>
                <a:gridCol w="775188">
                  <a:extLst>
                    <a:ext uri="{9D8B030D-6E8A-4147-A177-3AD203B41FA5}">
                      <a16:colId xmlns:a16="http://schemas.microsoft.com/office/drawing/2014/main" val="2306188085"/>
                    </a:ext>
                  </a:extLst>
                </a:gridCol>
                <a:gridCol w="775188">
                  <a:extLst>
                    <a:ext uri="{9D8B030D-6E8A-4147-A177-3AD203B41FA5}">
                      <a16:colId xmlns:a16="http://schemas.microsoft.com/office/drawing/2014/main" val="639368082"/>
                    </a:ext>
                  </a:extLst>
                </a:gridCol>
                <a:gridCol w="775188">
                  <a:extLst>
                    <a:ext uri="{9D8B030D-6E8A-4147-A177-3AD203B41FA5}">
                      <a16:colId xmlns:a16="http://schemas.microsoft.com/office/drawing/2014/main" val="3858845512"/>
                    </a:ext>
                  </a:extLst>
                </a:gridCol>
                <a:gridCol w="775188">
                  <a:extLst>
                    <a:ext uri="{9D8B030D-6E8A-4147-A177-3AD203B41FA5}">
                      <a16:colId xmlns:a16="http://schemas.microsoft.com/office/drawing/2014/main" val="15727344"/>
                    </a:ext>
                  </a:extLst>
                </a:gridCol>
              </a:tblGrid>
              <a:tr h="405112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47360"/>
                  </a:ext>
                </a:extLst>
              </a:tr>
              <a:tr h="4051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0.2108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-0.211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0.632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81642"/>
                  </a:ext>
                </a:extLst>
              </a:tr>
              <a:tr h="50638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삼사</a:t>
                      </a:r>
                      <a:r>
                        <a:rPr lang="en-US" sz="1200" b="1">
                          <a:effectLst/>
                        </a:rPr>
                        <a:t>PC</a:t>
                      </a:r>
                      <a:r>
                        <a:rPr lang="ko-KR" altLang="en-US" sz="1200" b="1">
                          <a:effectLst/>
                        </a:rPr>
                        <a:t>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-0.4988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-0.968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-1.687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0.689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13486"/>
                  </a:ext>
                </a:extLst>
              </a:tr>
              <a:tr h="50638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마케팅비용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0.5202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-0.655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363938"/>
                  </a:ext>
                </a:extLst>
              </a:tr>
              <a:tr h="70894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게임시장규모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0.0634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0.211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-0.629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0.756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0257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0942571-CAE7-41BA-A21B-EFEC8F6EB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52456"/>
              </p:ext>
            </p:extLst>
          </p:nvPr>
        </p:nvGraphicFramePr>
        <p:xfrm>
          <a:off x="6489452" y="4936566"/>
          <a:ext cx="5426320" cy="1236216"/>
        </p:xfrm>
        <a:graphic>
          <a:graphicData uri="http://schemas.openxmlformats.org/drawingml/2006/table">
            <a:tbl>
              <a:tblPr/>
              <a:tblGrid>
                <a:gridCol w="1356580">
                  <a:extLst>
                    <a:ext uri="{9D8B030D-6E8A-4147-A177-3AD203B41FA5}">
                      <a16:colId xmlns:a16="http://schemas.microsoft.com/office/drawing/2014/main" val="1798975642"/>
                    </a:ext>
                  </a:extLst>
                </a:gridCol>
                <a:gridCol w="1356580">
                  <a:extLst>
                    <a:ext uri="{9D8B030D-6E8A-4147-A177-3AD203B41FA5}">
                      <a16:colId xmlns:a16="http://schemas.microsoft.com/office/drawing/2014/main" val="3763610052"/>
                    </a:ext>
                  </a:extLst>
                </a:gridCol>
                <a:gridCol w="1356580">
                  <a:extLst>
                    <a:ext uri="{9D8B030D-6E8A-4147-A177-3AD203B41FA5}">
                      <a16:colId xmlns:a16="http://schemas.microsoft.com/office/drawing/2014/main" val="2390434650"/>
                    </a:ext>
                  </a:extLst>
                </a:gridCol>
                <a:gridCol w="1356580">
                  <a:extLst>
                    <a:ext uri="{9D8B030D-6E8A-4147-A177-3AD203B41FA5}">
                      <a16:colId xmlns:a16="http://schemas.microsoft.com/office/drawing/2014/main" val="1223376320"/>
                    </a:ext>
                  </a:extLst>
                </a:gridCol>
              </a:tblGrid>
              <a:tr h="3090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Omnibus: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1.431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Durbin-Watson: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2.478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93433"/>
                  </a:ext>
                </a:extLst>
              </a:tr>
              <a:tr h="3090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Prob(Omnibus):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Jarque-Bera 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28318"/>
                  </a:ext>
                </a:extLst>
              </a:tr>
              <a:tr h="3090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Skew: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0.646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Prob(JB):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0.607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82209"/>
                  </a:ext>
                </a:extLst>
              </a:tr>
              <a:tr h="30905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Kurtosis: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2.431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Cond.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548612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58FFAE63-2A25-40EF-8269-5776F3AE3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814715-7818-46D3-B92E-C26E1AE6BAAB}"/>
              </a:ext>
            </a:extLst>
          </p:cNvPr>
          <p:cNvSpPr/>
          <p:nvPr/>
        </p:nvSpPr>
        <p:spPr>
          <a:xfrm>
            <a:off x="9715500" y="2276317"/>
            <a:ext cx="781050" cy="250247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AD740-7107-4E08-88D0-35F2F7C1D7D1}"/>
              </a:ext>
            </a:extLst>
          </p:cNvPr>
          <p:cNvSpPr txBox="1"/>
          <p:nvPr/>
        </p:nvSpPr>
        <p:spPr>
          <a:xfrm>
            <a:off x="2615544" y="1514127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유의하지 않은 결과들이 도출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D4CF2C-7C6A-44FA-81D9-F154FECEC44C}"/>
              </a:ext>
            </a:extLst>
          </p:cNvPr>
          <p:cNvCxnSpPr>
            <a:cxnSpLocks/>
          </p:cNvCxnSpPr>
          <p:nvPr/>
        </p:nvCxnSpPr>
        <p:spPr>
          <a:xfrm>
            <a:off x="2459195" y="1514127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7055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이후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 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Mobile </a:t>
            </a:r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매출을 종속변수로 회귀분석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F3CADD-8F46-41B9-9A1D-EBEB6A07C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71715"/>
              </p:ext>
            </p:extLst>
          </p:nvPr>
        </p:nvGraphicFramePr>
        <p:xfrm>
          <a:off x="571500" y="2043152"/>
          <a:ext cx="5424852" cy="4157631"/>
        </p:xfrm>
        <a:graphic>
          <a:graphicData uri="http://schemas.openxmlformats.org/drawingml/2006/table">
            <a:tbl>
              <a:tblPr/>
              <a:tblGrid>
                <a:gridCol w="1356213">
                  <a:extLst>
                    <a:ext uri="{9D8B030D-6E8A-4147-A177-3AD203B41FA5}">
                      <a16:colId xmlns:a16="http://schemas.microsoft.com/office/drawing/2014/main" val="3564377069"/>
                    </a:ext>
                  </a:extLst>
                </a:gridCol>
                <a:gridCol w="1356213">
                  <a:extLst>
                    <a:ext uri="{9D8B030D-6E8A-4147-A177-3AD203B41FA5}">
                      <a16:colId xmlns:a16="http://schemas.microsoft.com/office/drawing/2014/main" val="2527211424"/>
                    </a:ext>
                  </a:extLst>
                </a:gridCol>
                <a:gridCol w="1356213">
                  <a:extLst>
                    <a:ext uri="{9D8B030D-6E8A-4147-A177-3AD203B41FA5}">
                      <a16:colId xmlns:a16="http://schemas.microsoft.com/office/drawing/2014/main" val="4124238679"/>
                    </a:ext>
                  </a:extLst>
                </a:gridCol>
                <a:gridCol w="1356213">
                  <a:extLst>
                    <a:ext uri="{9D8B030D-6E8A-4147-A177-3AD203B41FA5}">
                      <a16:colId xmlns:a16="http://schemas.microsoft.com/office/drawing/2014/main" val="2504826826"/>
                    </a:ext>
                  </a:extLst>
                </a:gridCol>
              </a:tblGrid>
              <a:tr h="389778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OLS Regression Results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53412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</a:rPr>
                        <a:t>삼사모바일매출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23667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0.772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44087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7.758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71532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Tue, 07 Dec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0.0632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49690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16:31:52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5.1145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74560"/>
                  </a:ext>
                </a:extLst>
              </a:tr>
              <a:tr h="6496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-2.229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205861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-2.445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68358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17054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nonrobust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7675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8D73FD-7DBD-48B6-892D-11FA7A39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61401"/>
              </p:ext>
            </p:extLst>
          </p:nvPr>
        </p:nvGraphicFramePr>
        <p:xfrm>
          <a:off x="6470401" y="2043153"/>
          <a:ext cx="5424853" cy="2496757"/>
        </p:xfrm>
        <a:graphic>
          <a:graphicData uri="http://schemas.openxmlformats.org/drawingml/2006/table">
            <a:tbl>
              <a:tblPr/>
              <a:tblGrid>
                <a:gridCol w="774979">
                  <a:extLst>
                    <a:ext uri="{9D8B030D-6E8A-4147-A177-3AD203B41FA5}">
                      <a16:colId xmlns:a16="http://schemas.microsoft.com/office/drawing/2014/main" val="670102573"/>
                    </a:ext>
                  </a:extLst>
                </a:gridCol>
                <a:gridCol w="774979">
                  <a:extLst>
                    <a:ext uri="{9D8B030D-6E8A-4147-A177-3AD203B41FA5}">
                      <a16:colId xmlns:a16="http://schemas.microsoft.com/office/drawing/2014/main" val="3886885739"/>
                    </a:ext>
                  </a:extLst>
                </a:gridCol>
                <a:gridCol w="774979">
                  <a:extLst>
                    <a:ext uri="{9D8B030D-6E8A-4147-A177-3AD203B41FA5}">
                      <a16:colId xmlns:a16="http://schemas.microsoft.com/office/drawing/2014/main" val="651455593"/>
                    </a:ext>
                  </a:extLst>
                </a:gridCol>
                <a:gridCol w="774979">
                  <a:extLst>
                    <a:ext uri="{9D8B030D-6E8A-4147-A177-3AD203B41FA5}">
                      <a16:colId xmlns:a16="http://schemas.microsoft.com/office/drawing/2014/main" val="3426847986"/>
                    </a:ext>
                  </a:extLst>
                </a:gridCol>
                <a:gridCol w="774979">
                  <a:extLst>
                    <a:ext uri="{9D8B030D-6E8A-4147-A177-3AD203B41FA5}">
                      <a16:colId xmlns:a16="http://schemas.microsoft.com/office/drawing/2014/main" val="482960705"/>
                    </a:ext>
                  </a:extLst>
                </a:gridCol>
                <a:gridCol w="774979">
                  <a:extLst>
                    <a:ext uri="{9D8B030D-6E8A-4147-A177-3AD203B41FA5}">
                      <a16:colId xmlns:a16="http://schemas.microsoft.com/office/drawing/2014/main" val="2710492313"/>
                    </a:ext>
                  </a:extLst>
                </a:gridCol>
                <a:gridCol w="774979">
                  <a:extLst>
                    <a:ext uri="{9D8B030D-6E8A-4147-A177-3AD203B41FA5}">
                      <a16:colId xmlns:a16="http://schemas.microsoft.com/office/drawing/2014/main" val="19849163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0928"/>
                  </a:ext>
                </a:extLst>
              </a:tr>
              <a:tr h="36292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-0.4568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-2.040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-1.169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4130"/>
                  </a:ext>
                </a:extLst>
              </a:tr>
              <a:tr h="50064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마케팅비용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1.6618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0.443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3.754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0.253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3.070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615958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게임시장규모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1.3520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4.089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2.404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7453"/>
                  </a:ext>
                </a:extLst>
              </a:tr>
              <a:tr h="63512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코로나확진자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-2.5299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-4.707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-4.240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-0.819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6913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94641C5-54BC-4DD3-A9C4-EF2E5B614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82994"/>
              </p:ext>
            </p:extLst>
          </p:nvPr>
        </p:nvGraphicFramePr>
        <p:xfrm>
          <a:off x="6478462" y="4641374"/>
          <a:ext cx="5416792" cy="1509512"/>
        </p:xfrm>
        <a:graphic>
          <a:graphicData uri="http://schemas.openxmlformats.org/drawingml/2006/table">
            <a:tbl>
              <a:tblPr/>
              <a:tblGrid>
                <a:gridCol w="1354198">
                  <a:extLst>
                    <a:ext uri="{9D8B030D-6E8A-4147-A177-3AD203B41FA5}">
                      <a16:colId xmlns:a16="http://schemas.microsoft.com/office/drawing/2014/main" val="3511503608"/>
                    </a:ext>
                  </a:extLst>
                </a:gridCol>
                <a:gridCol w="1354198">
                  <a:extLst>
                    <a:ext uri="{9D8B030D-6E8A-4147-A177-3AD203B41FA5}">
                      <a16:colId xmlns:a16="http://schemas.microsoft.com/office/drawing/2014/main" val="3595478736"/>
                    </a:ext>
                  </a:extLst>
                </a:gridCol>
                <a:gridCol w="1354198">
                  <a:extLst>
                    <a:ext uri="{9D8B030D-6E8A-4147-A177-3AD203B41FA5}">
                      <a16:colId xmlns:a16="http://schemas.microsoft.com/office/drawing/2014/main" val="4062190986"/>
                    </a:ext>
                  </a:extLst>
                </a:gridCol>
                <a:gridCol w="1354198">
                  <a:extLst>
                    <a:ext uri="{9D8B030D-6E8A-4147-A177-3AD203B41FA5}">
                      <a16:colId xmlns:a16="http://schemas.microsoft.com/office/drawing/2014/main" val="1122837020"/>
                    </a:ext>
                  </a:extLst>
                </a:gridCol>
              </a:tblGrid>
              <a:tr h="377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Omnibus: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Durbin-Watson: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2.697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37170"/>
                  </a:ext>
                </a:extLst>
              </a:tr>
              <a:tr h="377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Prob(Omnibus):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Jarque-Bera 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0.197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63919"/>
                  </a:ext>
                </a:extLst>
              </a:tr>
              <a:tr h="377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Skew: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-0.050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0.906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94680"/>
                  </a:ext>
                </a:extLst>
              </a:tr>
              <a:tr h="3773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Kurtosis: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2.184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Cond.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186225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326E1BC0-6510-460B-8F0D-6AE99AB2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BEEF1F-5BAD-4705-905B-2562DEC599D9}"/>
              </a:ext>
            </a:extLst>
          </p:cNvPr>
          <p:cNvSpPr/>
          <p:nvPr/>
        </p:nvSpPr>
        <p:spPr>
          <a:xfrm>
            <a:off x="9715500" y="2090779"/>
            <a:ext cx="781050" cy="24491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93EF8-8AC9-4F9F-B1F9-BD682FCF5ED5}"/>
              </a:ext>
            </a:extLst>
          </p:cNvPr>
          <p:cNvSpPr txBox="1"/>
          <p:nvPr/>
        </p:nvSpPr>
        <p:spPr>
          <a:xfrm>
            <a:off x="2586944" y="1397705"/>
            <a:ext cx="820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PC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매출을 제거하여 후 분석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0.05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아래로 유의한 수치를 보여줌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0CB9B-9250-4FC2-B596-8C140A31201A}"/>
              </a:ext>
            </a:extLst>
          </p:cNvPr>
          <p:cNvSpPr txBox="1"/>
          <p:nvPr/>
        </p:nvSpPr>
        <p:spPr>
          <a:xfrm>
            <a:off x="1238139" y="6404885"/>
            <a:ext cx="109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삼사 모바일 매출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-0.4568 + 1.6618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마케팅비용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+ 1.352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게임시장규모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- 2.5299*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코로나확진자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1B9589-F204-42E9-A82F-F1FAE73CEE48}"/>
              </a:ext>
            </a:extLst>
          </p:cNvPr>
          <p:cNvCxnSpPr>
            <a:cxnSpLocks/>
          </p:cNvCxnSpPr>
          <p:nvPr/>
        </p:nvCxnSpPr>
        <p:spPr>
          <a:xfrm>
            <a:off x="2494096" y="1451243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7055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이후 </a:t>
            </a:r>
            <a:r>
              <a:rPr lang="en-US" altLang="ko-KR" sz="2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 </a:t>
            </a:r>
            <a:r>
              <a:rPr lang="en-US" altLang="ko-KR" sz="2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Mobile </a:t>
            </a:r>
            <a:r>
              <a:rPr lang="ko-KR" altLang="en-US" sz="2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매출을 종속변수로 회귀분석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26E1BC0-6510-460B-8F0D-6AE99AB2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10A5E6-246D-4541-AB38-E635FC7F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6" y="2357941"/>
            <a:ext cx="3848100" cy="3390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459DF3-379D-4EDA-99E9-DA027668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674" y="1651932"/>
            <a:ext cx="5543550" cy="124208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BEEF1F-5BAD-4705-905B-2562DEC599D9}"/>
              </a:ext>
            </a:extLst>
          </p:cNvPr>
          <p:cNvSpPr/>
          <p:nvPr/>
        </p:nvSpPr>
        <p:spPr>
          <a:xfrm>
            <a:off x="6105820" y="2289282"/>
            <a:ext cx="2260507" cy="5779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75499A-63D8-414C-BE84-1846ACD59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876" y="3144541"/>
            <a:ext cx="6915150" cy="23050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D6387C-2A18-4914-9367-6AB8A30E4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206" y="3542846"/>
            <a:ext cx="4981575" cy="25146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798E10-0D76-49FA-B5A6-CDB69F532637}"/>
              </a:ext>
            </a:extLst>
          </p:cNvPr>
          <p:cNvSpPr/>
          <p:nvPr/>
        </p:nvSpPr>
        <p:spPr>
          <a:xfrm>
            <a:off x="5336181" y="4260495"/>
            <a:ext cx="1710078" cy="10793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A43BAA-CDC5-4AF3-9AE6-0B67D594D854}"/>
              </a:ext>
            </a:extLst>
          </p:cNvPr>
          <p:cNvSpPr txBox="1"/>
          <p:nvPr/>
        </p:nvSpPr>
        <p:spPr>
          <a:xfrm>
            <a:off x="1756996" y="332656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C4D9FC-FB0A-4773-AEF5-B9D5A41018B2}"/>
              </a:ext>
            </a:extLst>
          </p:cNvPr>
          <p:cNvSpPr txBox="1"/>
          <p:nvPr/>
        </p:nvSpPr>
        <p:spPr>
          <a:xfrm>
            <a:off x="2030948" y="57272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선형성 만족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41A8F-43CE-4944-9A0A-8B604B093044}"/>
              </a:ext>
            </a:extLst>
          </p:cNvPr>
          <p:cNvSpPr txBox="1"/>
          <p:nvPr/>
        </p:nvSpPr>
        <p:spPr>
          <a:xfrm>
            <a:off x="9017508" y="258341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정규성 만족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81189-A29D-411F-84D7-0DA4AE280CF9}"/>
              </a:ext>
            </a:extLst>
          </p:cNvPr>
          <p:cNvSpPr txBox="1"/>
          <p:nvPr/>
        </p:nvSpPr>
        <p:spPr>
          <a:xfrm>
            <a:off x="9017508" y="58346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등분산성 만족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B0B27B-A50A-4C89-A917-05EB53D10EDE}"/>
              </a:ext>
            </a:extLst>
          </p:cNvPr>
          <p:cNvSpPr txBox="1"/>
          <p:nvPr/>
        </p:nvSpPr>
        <p:spPr>
          <a:xfrm>
            <a:off x="5336181" y="5619526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상수항 제거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다중공선성 확인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3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3295F01-7CF5-4C08-B315-33BC17D4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08" y="1240305"/>
            <a:ext cx="6076950" cy="28335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17636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모델링 총평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BDC05-B55C-490F-BE71-1BB2216A782C}"/>
              </a:ext>
            </a:extLst>
          </p:cNvPr>
          <p:cNvSpPr txBox="1"/>
          <p:nvPr/>
        </p:nvSpPr>
        <p:spPr>
          <a:xfrm>
            <a:off x="3840226" y="1755307"/>
            <a:ext cx="1657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유의하지 않음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98657-0053-4EBC-9097-96B913B3EB84}"/>
              </a:ext>
            </a:extLst>
          </p:cNvPr>
          <p:cNvSpPr txBox="1"/>
          <p:nvPr/>
        </p:nvSpPr>
        <p:spPr>
          <a:xfrm>
            <a:off x="7065790" y="1755307"/>
            <a:ext cx="911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유의 함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842F0-6945-40EA-B61D-92ACFFBC88C7}"/>
              </a:ext>
            </a:extLst>
          </p:cNvPr>
          <p:cNvSpPr txBox="1"/>
          <p:nvPr/>
        </p:nvSpPr>
        <p:spPr>
          <a:xfrm>
            <a:off x="3787014" y="2154989"/>
            <a:ext cx="1657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350" b="1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350" b="1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이전 </a:t>
            </a:r>
            <a:r>
              <a:rPr lang="en-US" altLang="ko-KR" sz="135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PC</a:t>
            </a:r>
            <a:r>
              <a:rPr lang="ko-KR" altLang="en-US" sz="135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매출액</a:t>
            </a:r>
            <a:endParaRPr lang="en-US" altLang="ko-KR" sz="1350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350" b="1" dirty="0">
              <a:solidFill>
                <a:srgbClr val="000000"/>
              </a:solidFill>
              <a:ea typeface="나눔스퀘어라운드 Regular" panose="020B0600000101010101" pitchFamily="50" charset="-127"/>
            </a:endParaRPr>
          </a:p>
          <a:p>
            <a:r>
              <a:rPr lang="ko-KR" altLang="en-US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 </a:t>
            </a:r>
            <a:r>
              <a:rPr lang="en-US" altLang="ko-KR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- </a:t>
            </a:r>
            <a:r>
              <a:rPr lang="ko-KR" altLang="en-US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코로나 이후 </a:t>
            </a:r>
            <a:r>
              <a:rPr lang="en-US" altLang="ko-KR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PC</a:t>
            </a:r>
            <a:r>
              <a:rPr lang="ko-KR" altLang="en-US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게임 매출액</a:t>
            </a:r>
            <a:endParaRPr lang="en-US" altLang="ko-KR" sz="1350" b="1" dirty="0">
              <a:solidFill>
                <a:srgbClr val="000000"/>
              </a:solidFill>
              <a:ea typeface="나눔스퀘어라운드 Regular" panose="020B0600000101010101" pitchFamily="50" charset="-127"/>
            </a:endParaRPr>
          </a:p>
          <a:p>
            <a:endParaRPr lang="en-US" altLang="ko-KR" sz="1350" b="1" dirty="0">
              <a:solidFill>
                <a:srgbClr val="000000"/>
              </a:solidFill>
              <a:ea typeface="나눔스퀘어라운드 Regular" panose="020B0600000101010101" pitchFamily="50" charset="-127"/>
            </a:endParaRPr>
          </a:p>
          <a:p>
            <a:r>
              <a:rPr lang="ko-KR" altLang="en-US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 </a:t>
            </a:r>
            <a:r>
              <a:rPr lang="en-US" altLang="ko-KR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- </a:t>
            </a:r>
            <a:r>
              <a:rPr lang="ko-KR" altLang="en-US" sz="1350" b="1" dirty="0">
                <a:solidFill>
                  <a:srgbClr val="000000"/>
                </a:solidFill>
                <a:ea typeface="나눔스퀘어라운드 Regular" panose="020B0600000101010101" pitchFamily="50" charset="-127"/>
              </a:rPr>
              <a:t>코로나 이전 모바일 게임 매출액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87E69-B93F-4080-8DEE-253C985D724E}"/>
              </a:ext>
            </a:extLst>
          </p:cNvPr>
          <p:cNvSpPr txBox="1"/>
          <p:nvPr/>
        </p:nvSpPr>
        <p:spPr>
          <a:xfrm>
            <a:off x="6747526" y="2738607"/>
            <a:ext cx="182497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350" b="1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350" b="1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이후 모바일 </a:t>
            </a:r>
            <a:r>
              <a:rPr lang="ko-KR" altLang="en-US" sz="1350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매출액</a:t>
            </a:r>
            <a:endParaRPr lang="en-US" altLang="ko-KR" sz="1350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350" b="1" dirty="0">
              <a:solidFill>
                <a:srgbClr val="000000"/>
              </a:solidFill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7B1499BF-A291-4F52-996C-24887F08352F}"/>
              </a:ext>
            </a:extLst>
          </p:cNvPr>
          <p:cNvCxnSpPr>
            <a:stCxn id="16" idx="1"/>
          </p:cNvCxnSpPr>
          <p:nvPr/>
        </p:nvCxnSpPr>
        <p:spPr>
          <a:xfrm rot="10800000" flipH="1" flipV="1">
            <a:off x="3061808" y="2657067"/>
            <a:ext cx="1351572" cy="2512092"/>
          </a:xfrm>
          <a:prstGeom prst="curvedConnector4">
            <a:avLst>
              <a:gd name="adj1" fmla="val -16914"/>
              <a:gd name="adj2" fmla="val 78199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B40871-59F9-416F-B56E-B1A23F0BF22A}"/>
              </a:ext>
            </a:extLst>
          </p:cNvPr>
          <p:cNvSpPr/>
          <p:nvPr/>
        </p:nvSpPr>
        <p:spPr>
          <a:xfrm>
            <a:off x="1712259" y="5384699"/>
            <a:ext cx="8767482" cy="10953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90989-A32D-4E27-BD6F-8B406D728D59}"/>
              </a:ext>
            </a:extLst>
          </p:cNvPr>
          <p:cNvSpPr txBox="1"/>
          <p:nvPr/>
        </p:nvSpPr>
        <p:spPr>
          <a:xfrm>
            <a:off x="2063934" y="5757542"/>
            <a:ext cx="798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 게임 출시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상장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이벤트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콘솔게임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...</a:t>
            </a:r>
            <a:endParaRPr lang="ko-KR" altLang="en-US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1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2D47457A-BAD5-45AF-8A35-D5E5D9A68386}"/>
              </a:ext>
            </a:extLst>
          </p:cNvPr>
          <p:cNvSpPr/>
          <p:nvPr/>
        </p:nvSpPr>
        <p:spPr>
          <a:xfrm>
            <a:off x="6740165" y="5974649"/>
            <a:ext cx="1970832" cy="331777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6734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게임시장규모에 가장 영향을 미친 변수는 무엇인가</a:t>
            </a:r>
            <a:r>
              <a:rPr lang="en-US" altLang="ko-KR" sz="22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27DA75-F219-4990-833E-F8D6B7FDA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41488"/>
              </p:ext>
            </p:extLst>
          </p:nvPr>
        </p:nvGraphicFramePr>
        <p:xfrm>
          <a:off x="838200" y="2004645"/>
          <a:ext cx="5257796" cy="3613641"/>
        </p:xfrm>
        <a:graphic>
          <a:graphicData uri="http://schemas.openxmlformats.org/drawingml/2006/table">
            <a:tbl>
              <a:tblPr/>
              <a:tblGrid>
                <a:gridCol w="1314449">
                  <a:extLst>
                    <a:ext uri="{9D8B030D-6E8A-4147-A177-3AD203B41FA5}">
                      <a16:colId xmlns:a16="http://schemas.microsoft.com/office/drawing/2014/main" val="2530259186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107507362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337149193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503506516"/>
                    </a:ext>
                  </a:extLst>
                </a:gridCol>
              </a:tblGrid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>
                          <a:effectLst/>
                        </a:rPr>
                        <a:t>게임시장규모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6015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68930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23.59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03975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Tue, 07 Dec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0.000148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38162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16:45:40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7.2613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92786"/>
                  </a:ext>
                </a:extLst>
              </a:tr>
              <a:tr h="62304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-10.52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61960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-8.634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30952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21809"/>
                  </a:ext>
                </a:extLst>
              </a:tr>
              <a:tr h="3738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nonrobust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401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BBD4B57-4675-4D57-A475-0594A005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16586"/>
              </p:ext>
            </p:extLst>
          </p:nvPr>
        </p:nvGraphicFramePr>
        <p:xfrm>
          <a:off x="6386146" y="2036289"/>
          <a:ext cx="5257798" cy="1647688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79232658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52844620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151737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9616851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9145047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9968748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24105162"/>
                    </a:ext>
                  </a:extLst>
                </a:gridCol>
              </a:tblGrid>
              <a:tr h="506981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50231"/>
                  </a:ext>
                </a:extLst>
              </a:tr>
              <a:tr h="506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5.401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0.453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845162"/>
                  </a:ext>
                </a:extLst>
              </a:tr>
              <a:tr h="6337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삼사</a:t>
                      </a:r>
                      <a:r>
                        <a:rPr lang="en-US" sz="1200" b="1">
                          <a:effectLst/>
                        </a:rPr>
                        <a:t>PC</a:t>
                      </a:r>
                      <a:r>
                        <a:rPr lang="ko-KR" altLang="en-US" sz="1200" b="1">
                          <a:effectLst/>
                        </a:rPr>
                        <a:t>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0.6636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4.857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0.952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008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586493-6E68-4B2F-9488-836296E7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23642"/>
              </p:ext>
            </p:extLst>
          </p:nvPr>
        </p:nvGraphicFramePr>
        <p:xfrm>
          <a:off x="6386146" y="4374070"/>
          <a:ext cx="5257800" cy="1246276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6007985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90414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120824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78667373"/>
                    </a:ext>
                  </a:extLst>
                </a:gridCol>
              </a:tblGrid>
              <a:tr h="3115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Omnibus: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8.658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Durbin-Watson: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05328"/>
                  </a:ext>
                </a:extLst>
              </a:tr>
              <a:tr h="3115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Prob(Omnibus):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Jarque-Bera</a:t>
                      </a:r>
                      <a:r>
                        <a:rPr lang="en-US" sz="1200" b="1" dirty="0">
                          <a:effectLst/>
                        </a:rPr>
                        <a:t> 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6.544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86607"/>
                  </a:ext>
                </a:extLst>
              </a:tr>
              <a:tr h="3115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Skew: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0.0379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15479"/>
                  </a:ext>
                </a:extLst>
              </a:tr>
              <a:tr h="3115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Kurtosis: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5.265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Cond.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3.82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3545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47C76F3B-2AA9-4A41-B50D-7FEC46BE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102E01-7658-4631-9634-113125270AF5}"/>
              </a:ext>
            </a:extLst>
          </p:cNvPr>
          <p:cNvSpPr/>
          <p:nvPr/>
        </p:nvSpPr>
        <p:spPr>
          <a:xfrm>
            <a:off x="9501155" y="2090779"/>
            <a:ext cx="781050" cy="15931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12EC34-8F8B-48DF-8A1D-7C2408212183}"/>
              </a:ext>
            </a:extLst>
          </p:cNvPr>
          <p:cNvCxnSpPr>
            <a:cxnSpLocks/>
          </p:cNvCxnSpPr>
          <p:nvPr/>
        </p:nvCxnSpPr>
        <p:spPr>
          <a:xfrm>
            <a:off x="2591818" y="1512202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9CCBD7-EF53-426B-96BB-4BF90EC5A894}"/>
              </a:ext>
            </a:extLst>
          </p:cNvPr>
          <p:cNvSpPr txBox="1"/>
          <p:nvPr/>
        </p:nvSpPr>
        <p:spPr>
          <a:xfrm>
            <a:off x="2690868" y="1496797"/>
            <a:ext cx="162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이전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2F0AD-9C3D-4ADE-8BD4-8F5ED22B5091}"/>
              </a:ext>
            </a:extLst>
          </p:cNvPr>
          <p:cNvSpPr txBox="1"/>
          <p:nvPr/>
        </p:nvSpPr>
        <p:spPr>
          <a:xfrm>
            <a:off x="3280564" y="5976102"/>
            <a:ext cx="623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이전 게임시장규모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0.36 + 0.66 * 3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PC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매출액</a:t>
            </a:r>
          </a:p>
        </p:txBody>
      </p:sp>
    </p:spTree>
    <p:extLst>
      <p:ext uri="{BB962C8B-B14F-4D97-AF65-F5344CB8AC3E}">
        <p14:creationId xmlns:p14="http://schemas.microsoft.com/office/powerpoint/2010/main" val="1862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4302" y="326133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시작하기 전에</a:t>
            </a:r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3390" y="94608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주제와 목적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40869">
            <a:off x="4908665" y="3392209"/>
            <a:ext cx="7008232" cy="1772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6261">
            <a:off x="694517" y="1605246"/>
            <a:ext cx="8363529" cy="1397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t="32478"/>
          <a:stretch/>
        </p:blipFill>
        <p:spPr>
          <a:xfrm>
            <a:off x="2206503" y="5125386"/>
            <a:ext cx="7328601" cy="109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3390" y="946086"/>
            <a:ext cx="70326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게임시장규모에 가장 영향을 미친 변수는 무엇인가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47C76F3B-2AA9-4A41-B50D-7FEC46BE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A9559BF-86DB-44AA-ABDE-6478E3092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71864"/>
              </p:ext>
            </p:extLst>
          </p:nvPr>
        </p:nvGraphicFramePr>
        <p:xfrm>
          <a:off x="961292" y="2018637"/>
          <a:ext cx="5257796" cy="3927595"/>
        </p:xfrm>
        <a:graphic>
          <a:graphicData uri="http://schemas.openxmlformats.org/drawingml/2006/table">
            <a:tbl>
              <a:tblPr/>
              <a:tblGrid>
                <a:gridCol w="1314449">
                  <a:extLst>
                    <a:ext uri="{9D8B030D-6E8A-4147-A177-3AD203B41FA5}">
                      <a16:colId xmlns:a16="http://schemas.microsoft.com/office/drawing/2014/main" val="2936733013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985968584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4279466807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805583186"/>
                    </a:ext>
                  </a:extLst>
                </a:gridCol>
              </a:tblGrid>
              <a:tr h="368212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OLS Regression Results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45119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Dep. Variable: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dirty="0">
                          <a:effectLst/>
                        </a:rPr>
                        <a:t>게임시장규모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0.938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34934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Adj. R-squared: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14817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Method: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Least Squares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F-statistic: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15.14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26211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Date: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Tue, 07 Dec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Prob (F-statistic):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0.0257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67242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Time: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16:47:11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Log-Likelihood: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14.165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00163"/>
                  </a:ext>
                </a:extLst>
              </a:tr>
              <a:tr h="6136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No. Observations: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-20.33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24557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Residuals: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BIC: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-20.55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59064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Df Model: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243711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Covariance Type: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nonrobust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76828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3FFB0C5-7A4C-46D2-AC41-E087C20F9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53548"/>
              </p:ext>
            </p:extLst>
          </p:nvPr>
        </p:nvGraphicFramePr>
        <p:xfrm>
          <a:off x="6515097" y="2017690"/>
          <a:ext cx="5257798" cy="2468880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86546117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0839954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1865337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10818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9666287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765012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5303688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 fontAlgn="ctr"/>
                      <a:endParaRPr lang="ko-KR" altLang="en-US" sz="1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coef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std err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P&gt;|t|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[0.025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>
                          <a:effectLst/>
                        </a:rPr>
                        <a:t>0.975]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862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0.4739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4.074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0.844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614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마케팅비용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-0.5900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-4.804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-0.981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8474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코로나확진자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0.7298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6.614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0.379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1.081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1779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>
                          <a:effectLst/>
                        </a:rPr>
                        <a:t>삼사</a:t>
                      </a:r>
                      <a:r>
                        <a:rPr lang="en-US" sz="1200" b="1">
                          <a:effectLst/>
                        </a:rPr>
                        <a:t>Mobile</a:t>
                      </a:r>
                      <a:r>
                        <a:rPr lang="ko-KR" altLang="en-US" sz="1200" b="1">
                          <a:effectLst/>
                        </a:rPr>
                        <a:t>매출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0.6285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4.089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0.026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0.139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1.118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758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837F2C-248B-442A-A402-B584261E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12236"/>
              </p:ext>
            </p:extLst>
          </p:nvPr>
        </p:nvGraphicFramePr>
        <p:xfrm>
          <a:off x="6515097" y="4840310"/>
          <a:ext cx="5257800" cy="109728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437404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6783335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552110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46341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Omnibus: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Durbin-Watson: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2.527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61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Prob(Omnibus):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Jarque-Bera 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0.560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93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Skew: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-0.343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Prob(JB):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0.756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1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Kurtosis: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>
                          <a:effectLst/>
                        </a:rPr>
                        <a:t>1.796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Cond.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dirty="0">
                          <a:effectLst/>
                        </a:rPr>
                        <a:t>15.3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50146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EC3DB23E-65BD-4379-896F-645BEF045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5850" y="334928"/>
            <a:ext cx="338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모델링 과정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85795-DB1F-4032-991A-F90F67DE0F2B}"/>
              </a:ext>
            </a:extLst>
          </p:cNvPr>
          <p:cNvSpPr/>
          <p:nvPr/>
        </p:nvSpPr>
        <p:spPr>
          <a:xfrm>
            <a:off x="9640856" y="2045684"/>
            <a:ext cx="781050" cy="244913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43ABDD-8596-4FC1-9226-D5F1E9772608}"/>
              </a:ext>
            </a:extLst>
          </p:cNvPr>
          <p:cNvCxnSpPr>
            <a:cxnSpLocks/>
          </p:cNvCxnSpPr>
          <p:nvPr/>
        </p:nvCxnSpPr>
        <p:spPr>
          <a:xfrm>
            <a:off x="2598798" y="1487422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D47457A-BAD5-45AF-8A35-D5E5D9A68386}"/>
              </a:ext>
            </a:extLst>
          </p:cNvPr>
          <p:cNvSpPr/>
          <p:nvPr/>
        </p:nvSpPr>
        <p:spPr>
          <a:xfrm>
            <a:off x="7317528" y="6168621"/>
            <a:ext cx="2071570" cy="331777"/>
          </a:xfrm>
          <a:prstGeom prst="rect">
            <a:avLst/>
          </a:prstGeom>
          <a:solidFill>
            <a:schemeClr val="accent4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CCBD7-EF53-426B-96BB-4BF90EC5A894}"/>
              </a:ext>
            </a:extLst>
          </p:cNvPr>
          <p:cNvSpPr txBox="1"/>
          <p:nvPr/>
        </p:nvSpPr>
        <p:spPr>
          <a:xfrm>
            <a:off x="2740093" y="14924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이후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09265-7DC8-459C-9553-30C29C0A6377}"/>
              </a:ext>
            </a:extLst>
          </p:cNvPr>
          <p:cNvSpPr txBox="1"/>
          <p:nvPr/>
        </p:nvSpPr>
        <p:spPr>
          <a:xfrm>
            <a:off x="1330975" y="6164676"/>
            <a:ext cx="111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이후 게임시장규모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 0.47 + 0.63 * 3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사모바일매출액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+ 0.73 *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확진자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0.59 *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마케팅비용</a:t>
            </a:r>
          </a:p>
        </p:txBody>
      </p:sp>
    </p:spTree>
    <p:extLst>
      <p:ext uri="{BB962C8B-B14F-4D97-AF65-F5344CB8AC3E}">
        <p14:creationId xmlns:p14="http://schemas.microsoft.com/office/powerpoint/2010/main" val="98919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9280552" y="2126189"/>
            <a:ext cx="2834870" cy="2757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74863" y="2126188"/>
            <a:ext cx="2834870" cy="2757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17045" y="2126187"/>
            <a:ext cx="2834870" cy="2757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38415" y="2126189"/>
            <a:ext cx="2834870" cy="2757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5850" y="334928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355DF7-5906-47CD-A40E-A0CBF372510A}"/>
              </a:ext>
            </a:extLst>
          </p:cNvPr>
          <p:cNvSpPr txBox="1"/>
          <p:nvPr/>
        </p:nvSpPr>
        <p:spPr>
          <a:xfrm>
            <a:off x="244540" y="2681567"/>
            <a:ext cx="2949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유의함</a:t>
            </a:r>
            <a:endParaRPr lang="en-US" altLang="ko-KR" sz="1600" b="1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이후 모바일 매출액</a:t>
            </a:r>
            <a:endParaRPr lang="en-US" altLang="ko-KR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유의하지 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않음</a:t>
            </a:r>
            <a:endParaRPr lang="en-US" altLang="ko-KR" sz="1600" b="1" dirty="0">
              <a:solidFill>
                <a:srgbClr val="C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이전 이후 </a:t>
            </a:r>
            <a:r>
              <a: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PC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매출액</a:t>
            </a:r>
            <a:r>
              <a: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이전 모바일 매출액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18A246-830B-462C-A133-CCFDDC682E50}"/>
              </a:ext>
            </a:extLst>
          </p:cNvPr>
          <p:cNvSpPr txBox="1"/>
          <p:nvPr/>
        </p:nvSpPr>
        <p:spPr>
          <a:xfrm>
            <a:off x="3731220" y="2927788"/>
            <a:ext cx="2012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종속변수를 게임 시장 규모로 변경하면</a:t>
            </a:r>
            <a:endParaRPr lang="en-US" altLang="ko-KR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이전 이후 모두 </a:t>
            </a:r>
            <a:r>
              <a:rPr lang="ko-KR" altLang="en-US" sz="1600" b="1" dirty="0">
                <a:solidFill>
                  <a:srgbClr val="C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유의한 값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25F247-91E9-446F-9602-DF2AD61D8744}"/>
              </a:ext>
            </a:extLst>
          </p:cNvPr>
          <p:cNvSpPr txBox="1"/>
          <p:nvPr/>
        </p:nvSpPr>
        <p:spPr>
          <a:xfrm>
            <a:off x="6685915" y="3089476"/>
            <a:ext cx="2012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콘솔게임</a:t>
            </a:r>
            <a:r>
              <a: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주식 상장</a:t>
            </a:r>
            <a:r>
              <a: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이벤트</a:t>
            </a:r>
            <a:r>
              <a: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 게임 출시 등</a:t>
            </a:r>
            <a:r>
              <a: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</a:t>
            </a:r>
            <a:endParaRPr lang="ko-KR" altLang="en-US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2D8197-47E5-4623-9C11-243A28D2E1FD}"/>
              </a:ext>
            </a:extLst>
          </p:cNvPr>
          <p:cNvSpPr txBox="1"/>
          <p:nvPr/>
        </p:nvSpPr>
        <p:spPr>
          <a:xfrm>
            <a:off x="9691604" y="2944126"/>
            <a:ext cx="2012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데이터와 변수의 추가 확보 </a:t>
            </a:r>
            <a:r>
              <a:rPr lang="ko-KR" altLang="en-US" sz="16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필요성</a:t>
            </a:r>
            <a:endParaRPr lang="en-US" altLang="ko-KR" sz="16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추가한다면 </a:t>
            </a:r>
            <a:r>
              <a:rPr lang="ko-KR" altLang="en-US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좋은 결과 도출 가능성</a:t>
            </a:r>
            <a:r>
              <a:rPr lang="en-US" altLang="ko-KR" sz="1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1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4302" y="326133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시작하기 전에</a:t>
            </a:r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ko-KR" altLang="en-US" sz="2800" b="1" dirty="0">
              <a:solidFill>
                <a:srgbClr val="BF2F58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3390" y="94608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주제와 목적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40869">
            <a:off x="4908665" y="3392209"/>
            <a:ext cx="7008232" cy="17725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6261">
            <a:off x="694517" y="1605246"/>
            <a:ext cx="8363529" cy="1397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rcRect t="32478"/>
          <a:stretch/>
        </p:blipFill>
        <p:spPr>
          <a:xfrm>
            <a:off x="2206503" y="5125386"/>
            <a:ext cx="7328601" cy="10938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539422"/>
            <a:ext cx="12309231" cy="224413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7197" y="3216753"/>
            <a:ext cx="1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팬데믹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시대 이전과 이후 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PC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산업 매출액이 얼마나 변화하였는가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코로나가 얼마나 영향을 미쳤는가</a:t>
            </a:r>
            <a:r>
              <a: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8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5850" y="326136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6399010" y="738812"/>
            <a:ext cx="958510" cy="502766"/>
          </a:xfrm>
          <a:prstGeom prst="rect">
            <a:avLst/>
          </a:prstGeom>
        </p:spPr>
      </p:pic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85091ED-9844-442E-B81C-7E1390906F34}"/>
              </a:ext>
            </a:extLst>
          </p:cNvPr>
          <p:cNvSpPr/>
          <p:nvPr/>
        </p:nvSpPr>
        <p:spPr>
          <a:xfrm>
            <a:off x="1411971" y="1026141"/>
            <a:ext cx="4003994" cy="5701910"/>
          </a:xfrm>
          <a:prstGeom prst="roundRect">
            <a:avLst/>
          </a:prstGeom>
          <a:solidFill>
            <a:srgbClr val="794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7393BF0C-951D-43F2-8F67-8FCC54CE277D}"/>
              </a:ext>
            </a:extLst>
          </p:cNvPr>
          <p:cNvSpPr/>
          <p:nvPr/>
        </p:nvSpPr>
        <p:spPr>
          <a:xfrm>
            <a:off x="1824741" y="1437553"/>
            <a:ext cx="3098120" cy="4143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FBDED-18BC-4174-8428-0177FF12E28F}"/>
              </a:ext>
            </a:extLst>
          </p:cNvPr>
          <p:cNvSpPr txBox="1"/>
          <p:nvPr/>
        </p:nvSpPr>
        <p:spPr>
          <a:xfrm>
            <a:off x="7480305" y="2680580"/>
            <a:ext cx="1750559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게임시장 규모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 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CE3C7EE7-8FD0-451A-916B-531D568C7501}"/>
              </a:ext>
            </a:extLst>
          </p:cNvPr>
          <p:cNvSpPr/>
          <p:nvPr/>
        </p:nvSpPr>
        <p:spPr>
          <a:xfrm>
            <a:off x="2378175" y="1437553"/>
            <a:ext cx="1989376" cy="4155606"/>
          </a:xfrm>
          <a:custGeom>
            <a:avLst/>
            <a:gdLst>
              <a:gd name="connsiteX0" fmla="*/ 0 w 735227"/>
              <a:gd name="connsiteY0" fmla="*/ 0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0 w 735227"/>
              <a:gd name="connsiteY4" fmla="*/ 0 h 4015946"/>
              <a:gd name="connsiteX0" fmla="*/ 179173 w 735227"/>
              <a:gd name="connsiteY0" fmla="*/ 43249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79173 w 735227"/>
              <a:gd name="connsiteY4" fmla="*/ 43249 h 4015946"/>
              <a:gd name="connsiteX0" fmla="*/ 185352 w 735227"/>
              <a:gd name="connsiteY0" fmla="*/ 18535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85352 w 735227"/>
              <a:gd name="connsiteY4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735227 w 735227"/>
              <a:gd name="connsiteY2" fmla="*/ 0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642552 w 735227"/>
              <a:gd name="connsiteY2" fmla="*/ 30892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2255108"/>
              <a:gd name="connsiteY0" fmla="*/ 18535 h 4015946"/>
              <a:gd name="connsiteX1" fmla="*/ 234778 w 2255108"/>
              <a:gd name="connsiteY1" fmla="*/ 0 h 4015946"/>
              <a:gd name="connsiteX2" fmla="*/ 642552 w 2255108"/>
              <a:gd name="connsiteY2" fmla="*/ 30892 h 4015946"/>
              <a:gd name="connsiteX3" fmla="*/ 2255108 w 2255108"/>
              <a:gd name="connsiteY3" fmla="*/ 3997411 h 4015946"/>
              <a:gd name="connsiteX4" fmla="*/ 0 w 2255108"/>
              <a:gd name="connsiteY4" fmla="*/ 4015946 h 4015946"/>
              <a:gd name="connsiteX5" fmla="*/ 185352 w 2255108"/>
              <a:gd name="connsiteY5" fmla="*/ 18535 h 4015946"/>
              <a:gd name="connsiteX0" fmla="*/ 1204785 w 3274541"/>
              <a:gd name="connsiteY0" fmla="*/ 18535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204785 w 3274541"/>
              <a:gd name="connsiteY5" fmla="*/ 18535 h 4022124"/>
              <a:gd name="connsiteX0" fmla="*/ 1198607 w 3274541"/>
              <a:gd name="connsiteY0" fmla="*/ 123567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198607 w 3274541"/>
              <a:gd name="connsiteY5" fmla="*/ 123567 h 4022124"/>
              <a:gd name="connsiteX0" fmla="*/ 1198607 w 3274541"/>
              <a:gd name="connsiteY0" fmla="*/ 92675 h 3991232"/>
              <a:gd name="connsiteX1" fmla="*/ 1241855 w 3274541"/>
              <a:gd name="connsiteY1" fmla="*/ 24713 h 3991232"/>
              <a:gd name="connsiteX2" fmla="*/ 1661985 w 3274541"/>
              <a:gd name="connsiteY2" fmla="*/ 0 h 3991232"/>
              <a:gd name="connsiteX3" fmla="*/ 3274541 w 3274541"/>
              <a:gd name="connsiteY3" fmla="*/ 3966519 h 3991232"/>
              <a:gd name="connsiteX4" fmla="*/ 0 w 3274541"/>
              <a:gd name="connsiteY4" fmla="*/ 3991232 h 3991232"/>
              <a:gd name="connsiteX5" fmla="*/ 1198607 w 3274541"/>
              <a:gd name="connsiteY5" fmla="*/ 92675 h 3991232"/>
              <a:gd name="connsiteX0" fmla="*/ 1198607 w 3274541"/>
              <a:gd name="connsiteY0" fmla="*/ 67962 h 3966519"/>
              <a:gd name="connsiteX1" fmla="*/ 1241855 w 3274541"/>
              <a:gd name="connsiteY1" fmla="*/ 0 h 3966519"/>
              <a:gd name="connsiteX2" fmla="*/ 1692877 w 3274541"/>
              <a:gd name="connsiteY2" fmla="*/ 12357 h 3966519"/>
              <a:gd name="connsiteX3" fmla="*/ 3274541 w 3274541"/>
              <a:gd name="connsiteY3" fmla="*/ 3941806 h 3966519"/>
              <a:gd name="connsiteX4" fmla="*/ 0 w 3274541"/>
              <a:gd name="connsiteY4" fmla="*/ 3966519 h 3966519"/>
              <a:gd name="connsiteX5" fmla="*/ 1198607 w 3274541"/>
              <a:gd name="connsiteY5" fmla="*/ 67962 h 3966519"/>
              <a:gd name="connsiteX0" fmla="*/ 1198607 w 3274541"/>
              <a:gd name="connsiteY0" fmla="*/ 117388 h 4015945"/>
              <a:gd name="connsiteX1" fmla="*/ 1241855 w 3274541"/>
              <a:gd name="connsiteY1" fmla="*/ 49426 h 4015945"/>
              <a:gd name="connsiteX2" fmla="*/ 1699055 w 3274541"/>
              <a:gd name="connsiteY2" fmla="*/ 0 h 4015945"/>
              <a:gd name="connsiteX3" fmla="*/ 3274541 w 3274541"/>
              <a:gd name="connsiteY3" fmla="*/ 3991232 h 4015945"/>
              <a:gd name="connsiteX4" fmla="*/ 0 w 3274541"/>
              <a:gd name="connsiteY4" fmla="*/ 4015945 h 4015945"/>
              <a:gd name="connsiteX5" fmla="*/ 1198607 w 3274541"/>
              <a:gd name="connsiteY5" fmla="*/ 117388 h 4015945"/>
              <a:gd name="connsiteX0" fmla="*/ 1198607 w 3274541"/>
              <a:gd name="connsiteY0" fmla="*/ 98853 h 3997410"/>
              <a:gd name="connsiteX1" fmla="*/ 1241855 w 3274541"/>
              <a:gd name="connsiteY1" fmla="*/ 30891 h 3997410"/>
              <a:gd name="connsiteX2" fmla="*/ 1699055 w 3274541"/>
              <a:gd name="connsiteY2" fmla="*/ 0 h 3997410"/>
              <a:gd name="connsiteX3" fmla="*/ 3274541 w 3274541"/>
              <a:gd name="connsiteY3" fmla="*/ 3972697 h 3997410"/>
              <a:gd name="connsiteX4" fmla="*/ 0 w 3274541"/>
              <a:gd name="connsiteY4" fmla="*/ 3997410 h 3997410"/>
              <a:gd name="connsiteX5" fmla="*/ 1198607 w 3274541"/>
              <a:gd name="connsiteY5" fmla="*/ 98853 h 3997410"/>
              <a:gd name="connsiteX0" fmla="*/ 1198607 w 3274541"/>
              <a:gd name="connsiteY0" fmla="*/ 74139 h 3972696"/>
              <a:gd name="connsiteX1" fmla="*/ 1241855 w 3274541"/>
              <a:gd name="connsiteY1" fmla="*/ 6177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1198607 w 3274541"/>
              <a:gd name="connsiteY0" fmla="*/ 74139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0 w 3274541"/>
              <a:gd name="connsiteY0" fmla="*/ 3972696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0" fmla="*/ 0 w 3274541"/>
              <a:gd name="connsiteY0" fmla="*/ 3981163 h 3981163"/>
              <a:gd name="connsiteX1" fmla="*/ 1221218 w 3274541"/>
              <a:gd name="connsiteY1" fmla="*/ 11469 h 3981163"/>
              <a:gd name="connsiteX2" fmla="*/ 1794305 w 3274541"/>
              <a:gd name="connsiteY2" fmla="*/ 0 h 3981163"/>
              <a:gd name="connsiteX3" fmla="*/ 3274541 w 3274541"/>
              <a:gd name="connsiteY3" fmla="*/ 3956450 h 3981163"/>
              <a:gd name="connsiteX4" fmla="*/ 0 w 3274541"/>
              <a:gd name="connsiteY4" fmla="*/ 3981163 h 3981163"/>
              <a:gd name="connsiteX0" fmla="*/ 0 w 3274541"/>
              <a:gd name="connsiteY0" fmla="*/ 3969694 h 3969694"/>
              <a:gd name="connsiteX1" fmla="*/ 1221218 w 3274541"/>
              <a:gd name="connsiteY1" fmla="*/ 0 h 3969694"/>
              <a:gd name="connsiteX2" fmla="*/ 1813355 w 3274541"/>
              <a:gd name="connsiteY2" fmla="*/ 5465 h 3969694"/>
              <a:gd name="connsiteX3" fmla="*/ 3274541 w 3274541"/>
              <a:gd name="connsiteY3" fmla="*/ 3944981 h 3969694"/>
              <a:gd name="connsiteX4" fmla="*/ 0 w 3274541"/>
              <a:gd name="connsiteY4" fmla="*/ 3969694 h 3969694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407891"/>
              <a:gd name="connsiteY0" fmla="*/ 3973754 h 3973754"/>
              <a:gd name="connsiteX1" fmla="*/ 1354568 w 3407891"/>
              <a:gd name="connsiteY1" fmla="*/ 7235 h 3973754"/>
              <a:gd name="connsiteX2" fmla="*/ 1961522 w 3407891"/>
              <a:gd name="connsiteY2" fmla="*/ 0 h 3973754"/>
              <a:gd name="connsiteX3" fmla="*/ 3407891 w 3407891"/>
              <a:gd name="connsiteY3" fmla="*/ 3952216 h 3973754"/>
              <a:gd name="connsiteX4" fmla="*/ 0 w 3407891"/>
              <a:gd name="connsiteY4" fmla="*/ 3973754 h 3973754"/>
              <a:gd name="connsiteX0" fmla="*/ 0 w 3407891"/>
              <a:gd name="connsiteY0" fmla="*/ 3980104 h 3980104"/>
              <a:gd name="connsiteX1" fmla="*/ 1354568 w 3407891"/>
              <a:gd name="connsiteY1" fmla="*/ 13585 h 3980104"/>
              <a:gd name="connsiteX2" fmla="*/ 1983747 w 3407891"/>
              <a:gd name="connsiteY2" fmla="*/ 0 h 3980104"/>
              <a:gd name="connsiteX3" fmla="*/ 3407891 w 3407891"/>
              <a:gd name="connsiteY3" fmla="*/ 3958566 h 3980104"/>
              <a:gd name="connsiteX4" fmla="*/ 0 w 3407891"/>
              <a:gd name="connsiteY4" fmla="*/ 3980104 h 3980104"/>
              <a:gd name="connsiteX0" fmla="*/ 0 w 3407891"/>
              <a:gd name="connsiteY0" fmla="*/ 3973754 h 3973754"/>
              <a:gd name="connsiteX1" fmla="*/ 1354568 w 3407891"/>
              <a:gd name="connsiteY1" fmla="*/ 7235 h 3973754"/>
              <a:gd name="connsiteX2" fmla="*/ 1983747 w 3407891"/>
              <a:gd name="connsiteY2" fmla="*/ 0 h 3973754"/>
              <a:gd name="connsiteX3" fmla="*/ 3407891 w 3407891"/>
              <a:gd name="connsiteY3" fmla="*/ 3952216 h 3973754"/>
              <a:gd name="connsiteX4" fmla="*/ 0 w 3407891"/>
              <a:gd name="connsiteY4" fmla="*/ 3973754 h 3973754"/>
              <a:gd name="connsiteX0" fmla="*/ 0 w 3407891"/>
              <a:gd name="connsiteY0" fmla="*/ 3966519 h 3966519"/>
              <a:gd name="connsiteX1" fmla="*/ 1354568 w 3407891"/>
              <a:gd name="connsiteY1" fmla="*/ 0 h 3966519"/>
              <a:gd name="connsiteX2" fmla="*/ 2054386 w 3407891"/>
              <a:gd name="connsiteY2" fmla="*/ 7941 h 3966519"/>
              <a:gd name="connsiteX3" fmla="*/ 3407891 w 3407891"/>
              <a:gd name="connsiteY3" fmla="*/ 3944981 h 3966519"/>
              <a:gd name="connsiteX4" fmla="*/ 0 w 3407891"/>
              <a:gd name="connsiteY4" fmla="*/ 3966519 h 3966519"/>
              <a:gd name="connsiteX0" fmla="*/ 0 w 3407891"/>
              <a:gd name="connsiteY0" fmla="*/ 3958578 h 3958578"/>
              <a:gd name="connsiteX1" fmla="*/ 1370869 w 3407891"/>
              <a:gd name="connsiteY1" fmla="*/ 16341 h 3958578"/>
              <a:gd name="connsiteX2" fmla="*/ 2054386 w 3407891"/>
              <a:gd name="connsiteY2" fmla="*/ 0 h 3958578"/>
              <a:gd name="connsiteX3" fmla="*/ 3407891 w 3407891"/>
              <a:gd name="connsiteY3" fmla="*/ 3937040 h 3958578"/>
              <a:gd name="connsiteX4" fmla="*/ 0 w 3407891"/>
              <a:gd name="connsiteY4" fmla="*/ 3958578 h 3958578"/>
              <a:gd name="connsiteX0" fmla="*/ 0 w 3407891"/>
              <a:gd name="connsiteY0" fmla="*/ 3942237 h 3942237"/>
              <a:gd name="connsiteX1" fmla="*/ 1370869 w 3407891"/>
              <a:gd name="connsiteY1" fmla="*/ 0 h 3942237"/>
              <a:gd name="connsiteX2" fmla="*/ 2070687 w 3407891"/>
              <a:gd name="connsiteY2" fmla="*/ 14012 h 3942237"/>
              <a:gd name="connsiteX3" fmla="*/ 3407891 w 3407891"/>
              <a:gd name="connsiteY3" fmla="*/ 3920699 h 3942237"/>
              <a:gd name="connsiteX4" fmla="*/ 0 w 3407891"/>
              <a:gd name="connsiteY4" fmla="*/ 3942237 h 3942237"/>
              <a:gd name="connsiteX0" fmla="*/ 0 w 3407891"/>
              <a:gd name="connsiteY0" fmla="*/ 3958578 h 3958578"/>
              <a:gd name="connsiteX1" fmla="*/ 1370869 w 3407891"/>
              <a:gd name="connsiteY1" fmla="*/ 16341 h 3958578"/>
              <a:gd name="connsiteX2" fmla="*/ 2054386 w 3407891"/>
              <a:gd name="connsiteY2" fmla="*/ 0 h 3958578"/>
              <a:gd name="connsiteX3" fmla="*/ 3407891 w 3407891"/>
              <a:gd name="connsiteY3" fmla="*/ 3937040 h 3958578"/>
              <a:gd name="connsiteX4" fmla="*/ 0 w 3407891"/>
              <a:gd name="connsiteY4" fmla="*/ 3958578 h 3958578"/>
              <a:gd name="connsiteX0" fmla="*/ 0 w 3407891"/>
              <a:gd name="connsiteY0" fmla="*/ 3963484 h 3963484"/>
              <a:gd name="connsiteX1" fmla="*/ 1370869 w 3407891"/>
              <a:gd name="connsiteY1" fmla="*/ 0 h 3963484"/>
              <a:gd name="connsiteX2" fmla="*/ 2054386 w 3407891"/>
              <a:gd name="connsiteY2" fmla="*/ 4906 h 3963484"/>
              <a:gd name="connsiteX3" fmla="*/ 3407891 w 3407891"/>
              <a:gd name="connsiteY3" fmla="*/ 3941946 h 3963484"/>
              <a:gd name="connsiteX4" fmla="*/ 0 w 3407891"/>
              <a:gd name="connsiteY4" fmla="*/ 3963484 h 3963484"/>
              <a:gd name="connsiteX0" fmla="*/ 0 w 3407891"/>
              <a:gd name="connsiteY0" fmla="*/ 3960449 h 3960449"/>
              <a:gd name="connsiteX1" fmla="*/ 1370869 w 3407891"/>
              <a:gd name="connsiteY1" fmla="*/ 0 h 3960449"/>
              <a:gd name="connsiteX2" fmla="*/ 2054386 w 3407891"/>
              <a:gd name="connsiteY2" fmla="*/ 1871 h 3960449"/>
              <a:gd name="connsiteX3" fmla="*/ 3407891 w 3407891"/>
              <a:gd name="connsiteY3" fmla="*/ 3938911 h 3960449"/>
              <a:gd name="connsiteX4" fmla="*/ 0 w 3407891"/>
              <a:gd name="connsiteY4" fmla="*/ 3960449 h 396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7891" h="3960449">
                <a:moveTo>
                  <a:pt x="0" y="3960449"/>
                </a:moveTo>
                <a:lnTo>
                  <a:pt x="1370869" y="0"/>
                </a:lnTo>
                <a:lnTo>
                  <a:pt x="2054386" y="1871"/>
                </a:lnTo>
                <a:lnTo>
                  <a:pt x="3407891" y="3938911"/>
                </a:lnTo>
                <a:lnTo>
                  <a:pt x="0" y="396044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F32500B-33BC-4E4C-ABE4-562CD9C879AD}"/>
              </a:ext>
            </a:extLst>
          </p:cNvPr>
          <p:cNvSpPr/>
          <p:nvPr/>
        </p:nvSpPr>
        <p:spPr>
          <a:xfrm>
            <a:off x="3175097" y="3690763"/>
            <a:ext cx="469069" cy="1237731"/>
          </a:xfrm>
          <a:custGeom>
            <a:avLst/>
            <a:gdLst>
              <a:gd name="connsiteX0" fmla="*/ 0 w 735227"/>
              <a:gd name="connsiteY0" fmla="*/ 0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0 w 735227"/>
              <a:gd name="connsiteY4" fmla="*/ 0 h 4015946"/>
              <a:gd name="connsiteX0" fmla="*/ 179173 w 735227"/>
              <a:gd name="connsiteY0" fmla="*/ 43249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79173 w 735227"/>
              <a:gd name="connsiteY4" fmla="*/ 43249 h 4015946"/>
              <a:gd name="connsiteX0" fmla="*/ 185352 w 735227"/>
              <a:gd name="connsiteY0" fmla="*/ 18535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85352 w 735227"/>
              <a:gd name="connsiteY4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735227 w 735227"/>
              <a:gd name="connsiteY2" fmla="*/ 0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642552 w 735227"/>
              <a:gd name="connsiteY2" fmla="*/ 30892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2255108"/>
              <a:gd name="connsiteY0" fmla="*/ 18535 h 4015946"/>
              <a:gd name="connsiteX1" fmla="*/ 234778 w 2255108"/>
              <a:gd name="connsiteY1" fmla="*/ 0 h 4015946"/>
              <a:gd name="connsiteX2" fmla="*/ 642552 w 2255108"/>
              <a:gd name="connsiteY2" fmla="*/ 30892 h 4015946"/>
              <a:gd name="connsiteX3" fmla="*/ 2255108 w 2255108"/>
              <a:gd name="connsiteY3" fmla="*/ 3997411 h 4015946"/>
              <a:gd name="connsiteX4" fmla="*/ 0 w 2255108"/>
              <a:gd name="connsiteY4" fmla="*/ 4015946 h 4015946"/>
              <a:gd name="connsiteX5" fmla="*/ 185352 w 2255108"/>
              <a:gd name="connsiteY5" fmla="*/ 18535 h 4015946"/>
              <a:gd name="connsiteX0" fmla="*/ 1204785 w 3274541"/>
              <a:gd name="connsiteY0" fmla="*/ 18535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204785 w 3274541"/>
              <a:gd name="connsiteY5" fmla="*/ 18535 h 4022124"/>
              <a:gd name="connsiteX0" fmla="*/ 1198607 w 3274541"/>
              <a:gd name="connsiteY0" fmla="*/ 123567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198607 w 3274541"/>
              <a:gd name="connsiteY5" fmla="*/ 123567 h 4022124"/>
              <a:gd name="connsiteX0" fmla="*/ 1198607 w 3274541"/>
              <a:gd name="connsiteY0" fmla="*/ 92675 h 3991232"/>
              <a:gd name="connsiteX1" fmla="*/ 1241855 w 3274541"/>
              <a:gd name="connsiteY1" fmla="*/ 24713 h 3991232"/>
              <a:gd name="connsiteX2" fmla="*/ 1661985 w 3274541"/>
              <a:gd name="connsiteY2" fmla="*/ 0 h 3991232"/>
              <a:gd name="connsiteX3" fmla="*/ 3274541 w 3274541"/>
              <a:gd name="connsiteY3" fmla="*/ 3966519 h 3991232"/>
              <a:gd name="connsiteX4" fmla="*/ 0 w 3274541"/>
              <a:gd name="connsiteY4" fmla="*/ 3991232 h 3991232"/>
              <a:gd name="connsiteX5" fmla="*/ 1198607 w 3274541"/>
              <a:gd name="connsiteY5" fmla="*/ 92675 h 3991232"/>
              <a:gd name="connsiteX0" fmla="*/ 1198607 w 3274541"/>
              <a:gd name="connsiteY0" fmla="*/ 67962 h 3966519"/>
              <a:gd name="connsiteX1" fmla="*/ 1241855 w 3274541"/>
              <a:gd name="connsiteY1" fmla="*/ 0 h 3966519"/>
              <a:gd name="connsiteX2" fmla="*/ 1692877 w 3274541"/>
              <a:gd name="connsiteY2" fmla="*/ 12357 h 3966519"/>
              <a:gd name="connsiteX3" fmla="*/ 3274541 w 3274541"/>
              <a:gd name="connsiteY3" fmla="*/ 3941806 h 3966519"/>
              <a:gd name="connsiteX4" fmla="*/ 0 w 3274541"/>
              <a:gd name="connsiteY4" fmla="*/ 3966519 h 3966519"/>
              <a:gd name="connsiteX5" fmla="*/ 1198607 w 3274541"/>
              <a:gd name="connsiteY5" fmla="*/ 67962 h 3966519"/>
              <a:gd name="connsiteX0" fmla="*/ 1198607 w 3274541"/>
              <a:gd name="connsiteY0" fmla="*/ 117388 h 4015945"/>
              <a:gd name="connsiteX1" fmla="*/ 1241855 w 3274541"/>
              <a:gd name="connsiteY1" fmla="*/ 49426 h 4015945"/>
              <a:gd name="connsiteX2" fmla="*/ 1699055 w 3274541"/>
              <a:gd name="connsiteY2" fmla="*/ 0 h 4015945"/>
              <a:gd name="connsiteX3" fmla="*/ 3274541 w 3274541"/>
              <a:gd name="connsiteY3" fmla="*/ 3991232 h 4015945"/>
              <a:gd name="connsiteX4" fmla="*/ 0 w 3274541"/>
              <a:gd name="connsiteY4" fmla="*/ 4015945 h 4015945"/>
              <a:gd name="connsiteX5" fmla="*/ 1198607 w 3274541"/>
              <a:gd name="connsiteY5" fmla="*/ 117388 h 4015945"/>
              <a:gd name="connsiteX0" fmla="*/ 1198607 w 3274541"/>
              <a:gd name="connsiteY0" fmla="*/ 98853 h 3997410"/>
              <a:gd name="connsiteX1" fmla="*/ 1241855 w 3274541"/>
              <a:gd name="connsiteY1" fmla="*/ 30891 h 3997410"/>
              <a:gd name="connsiteX2" fmla="*/ 1699055 w 3274541"/>
              <a:gd name="connsiteY2" fmla="*/ 0 h 3997410"/>
              <a:gd name="connsiteX3" fmla="*/ 3274541 w 3274541"/>
              <a:gd name="connsiteY3" fmla="*/ 3972697 h 3997410"/>
              <a:gd name="connsiteX4" fmla="*/ 0 w 3274541"/>
              <a:gd name="connsiteY4" fmla="*/ 3997410 h 3997410"/>
              <a:gd name="connsiteX5" fmla="*/ 1198607 w 3274541"/>
              <a:gd name="connsiteY5" fmla="*/ 98853 h 3997410"/>
              <a:gd name="connsiteX0" fmla="*/ 1198607 w 3274541"/>
              <a:gd name="connsiteY0" fmla="*/ 74139 h 3972696"/>
              <a:gd name="connsiteX1" fmla="*/ 1241855 w 3274541"/>
              <a:gd name="connsiteY1" fmla="*/ 6177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1198607 w 3274541"/>
              <a:gd name="connsiteY0" fmla="*/ 74139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0 w 3274541"/>
              <a:gd name="connsiteY0" fmla="*/ 3972696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0" fmla="*/ 0 w 3274541"/>
              <a:gd name="connsiteY0" fmla="*/ 3981163 h 3981163"/>
              <a:gd name="connsiteX1" fmla="*/ 1221218 w 3274541"/>
              <a:gd name="connsiteY1" fmla="*/ 11469 h 3981163"/>
              <a:gd name="connsiteX2" fmla="*/ 1794305 w 3274541"/>
              <a:gd name="connsiteY2" fmla="*/ 0 h 3981163"/>
              <a:gd name="connsiteX3" fmla="*/ 3274541 w 3274541"/>
              <a:gd name="connsiteY3" fmla="*/ 3956450 h 3981163"/>
              <a:gd name="connsiteX4" fmla="*/ 0 w 3274541"/>
              <a:gd name="connsiteY4" fmla="*/ 3981163 h 3981163"/>
              <a:gd name="connsiteX0" fmla="*/ 0 w 3274541"/>
              <a:gd name="connsiteY0" fmla="*/ 3969694 h 3969694"/>
              <a:gd name="connsiteX1" fmla="*/ 1221218 w 3274541"/>
              <a:gd name="connsiteY1" fmla="*/ 0 h 3969694"/>
              <a:gd name="connsiteX2" fmla="*/ 1813355 w 3274541"/>
              <a:gd name="connsiteY2" fmla="*/ 5465 h 3969694"/>
              <a:gd name="connsiteX3" fmla="*/ 3274541 w 3274541"/>
              <a:gd name="connsiteY3" fmla="*/ 3944981 h 3969694"/>
              <a:gd name="connsiteX4" fmla="*/ 0 w 3274541"/>
              <a:gd name="connsiteY4" fmla="*/ 3969694 h 3969694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407891"/>
              <a:gd name="connsiteY0" fmla="*/ 3973754 h 3973754"/>
              <a:gd name="connsiteX1" fmla="*/ 1354568 w 3407891"/>
              <a:gd name="connsiteY1" fmla="*/ 7235 h 3973754"/>
              <a:gd name="connsiteX2" fmla="*/ 1961522 w 3407891"/>
              <a:gd name="connsiteY2" fmla="*/ 0 h 3973754"/>
              <a:gd name="connsiteX3" fmla="*/ 3407891 w 3407891"/>
              <a:gd name="connsiteY3" fmla="*/ 3952216 h 3973754"/>
              <a:gd name="connsiteX4" fmla="*/ 0 w 3407891"/>
              <a:gd name="connsiteY4" fmla="*/ 3973754 h 3973754"/>
              <a:gd name="connsiteX0" fmla="*/ 0 w 2533485"/>
              <a:gd name="connsiteY0" fmla="*/ 4039552 h 4039552"/>
              <a:gd name="connsiteX1" fmla="*/ 480162 w 2533485"/>
              <a:gd name="connsiteY1" fmla="*/ 7235 h 4039552"/>
              <a:gd name="connsiteX2" fmla="*/ 1087116 w 2533485"/>
              <a:gd name="connsiteY2" fmla="*/ 0 h 4039552"/>
              <a:gd name="connsiteX3" fmla="*/ 2533485 w 2533485"/>
              <a:gd name="connsiteY3" fmla="*/ 3952216 h 4039552"/>
              <a:gd name="connsiteX4" fmla="*/ 0 w 2533485"/>
              <a:gd name="connsiteY4" fmla="*/ 4039552 h 4039552"/>
              <a:gd name="connsiteX0" fmla="*/ 0 w 2533485"/>
              <a:gd name="connsiteY0" fmla="*/ 3919916 h 3952217"/>
              <a:gd name="connsiteX1" fmla="*/ 480162 w 2533485"/>
              <a:gd name="connsiteY1" fmla="*/ 7235 h 3952217"/>
              <a:gd name="connsiteX2" fmla="*/ 1087116 w 2533485"/>
              <a:gd name="connsiteY2" fmla="*/ 0 h 3952217"/>
              <a:gd name="connsiteX3" fmla="*/ 2533485 w 2533485"/>
              <a:gd name="connsiteY3" fmla="*/ 3952216 h 3952217"/>
              <a:gd name="connsiteX4" fmla="*/ 0 w 2533485"/>
              <a:gd name="connsiteY4" fmla="*/ 3919916 h 3952217"/>
              <a:gd name="connsiteX0" fmla="*/ 0 w 1491189"/>
              <a:gd name="connsiteY0" fmla="*/ 3919916 h 3934272"/>
              <a:gd name="connsiteX1" fmla="*/ 480162 w 1491189"/>
              <a:gd name="connsiteY1" fmla="*/ 7235 h 3934272"/>
              <a:gd name="connsiteX2" fmla="*/ 1087116 w 1491189"/>
              <a:gd name="connsiteY2" fmla="*/ 0 h 3934272"/>
              <a:gd name="connsiteX3" fmla="*/ 1491189 w 1491189"/>
              <a:gd name="connsiteY3" fmla="*/ 3934272 h 3934272"/>
              <a:gd name="connsiteX4" fmla="*/ 0 w 1491189"/>
              <a:gd name="connsiteY4" fmla="*/ 3919916 h 3934272"/>
              <a:gd name="connsiteX0" fmla="*/ 0 w 1491189"/>
              <a:gd name="connsiteY0" fmla="*/ 3912681 h 3927037"/>
              <a:gd name="connsiteX1" fmla="*/ 480162 w 1491189"/>
              <a:gd name="connsiteY1" fmla="*/ 0 h 3927037"/>
              <a:gd name="connsiteX2" fmla="*/ 1045144 w 1491189"/>
              <a:gd name="connsiteY2" fmla="*/ 46600 h 3927037"/>
              <a:gd name="connsiteX3" fmla="*/ 1491189 w 1491189"/>
              <a:gd name="connsiteY3" fmla="*/ 3927037 h 3927037"/>
              <a:gd name="connsiteX4" fmla="*/ 0 w 1491189"/>
              <a:gd name="connsiteY4" fmla="*/ 3912681 h 3927037"/>
              <a:gd name="connsiteX0" fmla="*/ 0 w 1491189"/>
              <a:gd name="connsiteY0" fmla="*/ 3913933 h 3928289"/>
              <a:gd name="connsiteX1" fmla="*/ 480162 w 1491189"/>
              <a:gd name="connsiteY1" fmla="*/ 1252 h 3928289"/>
              <a:gd name="connsiteX2" fmla="*/ 1038148 w 1491189"/>
              <a:gd name="connsiteY2" fmla="*/ 0 h 3928289"/>
              <a:gd name="connsiteX3" fmla="*/ 1491189 w 1491189"/>
              <a:gd name="connsiteY3" fmla="*/ 3928289 h 3928289"/>
              <a:gd name="connsiteX4" fmla="*/ 0 w 1491189"/>
              <a:gd name="connsiteY4" fmla="*/ 3913933 h 3928289"/>
              <a:gd name="connsiteX0" fmla="*/ 0 w 1491189"/>
              <a:gd name="connsiteY0" fmla="*/ 3913933 h 3928289"/>
              <a:gd name="connsiteX1" fmla="*/ 480162 w 1491189"/>
              <a:gd name="connsiteY1" fmla="*/ 1252 h 3928289"/>
              <a:gd name="connsiteX2" fmla="*/ 1038148 w 1491189"/>
              <a:gd name="connsiteY2" fmla="*/ 0 h 3928289"/>
              <a:gd name="connsiteX3" fmla="*/ 1491189 w 1491189"/>
              <a:gd name="connsiteY3" fmla="*/ 3928289 h 3928289"/>
              <a:gd name="connsiteX4" fmla="*/ 0 w 1491189"/>
              <a:gd name="connsiteY4" fmla="*/ 3913933 h 3928289"/>
              <a:gd name="connsiteX0" fmla="*/ 0 w 1512175"/>
              <a:gd name="connsiteY0" fmla="*/ 3913933 h 3913933"/>
              <a:gd name="connsiteX1" fmla="*/ 480162 w 1512175"/>
              <a:gd name="connsiteY1" fmla="*/ 1252 h 3913933"/>
              <a:gd name="connsiteX2" fmla="*/ 1038148 w 1512175"/>
              <a:gd name="connsiteY2" fmla="*/ 0 h 3913933"/>
              <a:gd name="connsiteX3" fmla="*/ 1512175 w 1512175"/>
              <a:gd name="connsiteY3" fmla="*/ 3892399 h 3913933"/>
              <a:gd name="connsiteX4" fmla="*/ 0 w 1512175"/>
              <a:gd name="connsiteY4" fmla="*/ 3913933 h 3913933"/>
              <a:gd name="connsiteX0" fmla="*/ 0 w 1496437"/>
              <a:gd name="connsiteY0" fmla="*/ 3913933 h 3919317"/>
              <a:gd name="connsiteX1" fmla="*/ 480162 w 1496437"/>
              <a:gd name="connsiteY1" fmla="*/ 1252 h 3919317"/>
              <a:gd name="connsiteX2" fmla="*/ 1038148 w 1496437"/>
              <a:gd name="connsiteY2" fmla="*/ 0 h 3919317"/>
              <a:gd name="connsiteX3" fmla="*/ 1496437 w 1496437"/>
              <a:gd name="connsiteY3" fmla="*/ 3919317 h 3919317"/>
              <a:gd name="connsiteX4" fmla="*/ 0 w 1496437"/>
              <a:gd name="connsiteY4" fmla="*/ 3913933 h 3919317"/>
              <a:gd name="connsiteX0" fmla="*/ 0 w 1496437"/>
              <a:gd name="connsiteY0" fmla="*/ 3913933 h 3919317"/>
              <a:gd name="connsiteX1" fmla="*/ 480162 w 1496437"/>
              <a:gd name="connsiteY1" fmla="*/ 1252 h 3919317"/>
              <a:gd name="connsiteX2" fmla="*/ 1038148 w 1496437"/>
              <a:gd name="connsiteY2" fmla="*/ 0 h 3919317"/>
              <a:gd name="connsiteX3" fmla="*/ 1496437 w 1496437"/>
              <a:gd name="connsiteY3" fmla="*/ 3919317 h 3919317"/>
              <a:gd name="connsiteX4" fmla="*/ 0 w 1496437"/>
              <a:gd name="connsiteY4" fmla="*/ 3913933 h 3919317"/>
              <a:gd name="connsiteX0" fmla="*/ 0 w 1491192"/>
              <a:gd name="connsiteY0" fmla="*/ 3913933 h 3913933"/>
              <a:gd name="connsiteX1" fmla="*/ 480162 w 1491192"/>
              <a:gd name="connsiteY1" fmla="*/ 1252 h 3913933"/>
              <a:gd name="connsiteX2" fmla="*/ 1038148 w 1491192"/>
              <a:gd name="connsiteY2" fmla="*/ 0 h 3913933"/>
              <a:gd name="connsiteX3" fmla="*/ 1491192 w 1491192"/>
              <a:gd name="connsiteY3" fmla="*/ 3905857 h 3913933"/>
              <a:gd name="connsiteX4" fmla="*/ 0 w 1491192"/>
              <a:gd name="connsiteY4" fmla="*/ 3913933 h 3913933"/>
              <a:gd name="connsiteX0" fmla="*/ 0 w 1506933"/>
              <a:gd name="connsiteY0" fmla="*/ 3913933 h 3932774"/>
              <a:gd name="connsiteX1" fmla="*/ 480162 w 1506933"/>
              <a:gd name="connsiteY1" fmla="*/ 1252 h 3932774"/>
              <a:gd name="connsiteX2" fmla="*/ 1038148 w 1506933"/>
              <a:gd name="connsiteY2" fmla="*/ 0 h 3932774"/>
              <a:gd name="connsiteX3" fmla="*/ 1506933 w 1506933"/>
              <a:gd name="connsiteY3" fmla="*/ 3932774 h 3932774"/>
              <a:gd name="connsiteX4" fmla="*/ 0 w 1506933"/>
              <a:gd name="connsiteY4" fmla="*/ 3913933 h 3932774"/>
              <a:gd name="connsiteX0" fmla="*/ 0 w 1475454"/>
              <a:gd name="connsiteY0" fmla="*/ 3913933 h 3913933"/>
              <a:gd name="connsiteX1" fmla="*/ 480162 w 1475454"/>
              <a:gd name="connsiteY1" fmla="*/ 1252 h 3913933"/>
              <a:gd name="connsiteX2" fmla="*/ 1038148 w 1475454"/>
              <a:gd name="connsiteY2" fmla="*/ 0 h 3913933"/>
              <a:gd name="connsiteX3" fmla="*/ 1475454 w 1475454"/>
              <a:gd name="connsiteY3" fmla="*/ 3896884 h 3913933"/>
              <a:gd name="connsiteX4" fmla="*/ 0 w 1475454"/>
              <a:gd name="connsiteY4" fmla="*/ 3913933 h 3913933"/>
              <a:gd name="connsiteX0" fmla="*/ 0 w 1480699"/>
              <a:gd name="connsiteY0" fmla="*/ 3913933 h 3919314"/>
              <a:gd name="connsiteX1" fmla="*/ 480162 w 1480699"/>
              <a:gd name="connsiteY1" fmla="*/ 1252 h 3919314"/>
              <a:gd name="connsiteX2" fmla="*/ 1038148 w 1480699"/>
              <a:gd name="connsiteY2" fmla="*/ 0 h 3919314"/>
              <a:gd name="connsiteX3" fmla="*/ 1480699 w 1480699"/>
              <a:gd name="connsiteY3" fmla="*/ 3919314 h 3919314"/>
              <a:gd name="connsiteX4" fmla="*/ 0 w 1480699"/>
              <a:gd name="connsiteY4" fmla="*/ 3913933 h 3919314"/>
              <a:gd name="connsiteX0" fmla="*/ 0 w 1480699"/>
              <a:gd name="connsiteY0" fmla="*/ 3913933 h 3913933"/>
              <a:gd name="connsiteX1" fmla="*/ 480162 w 1480699"/>
              <a:gd name="connsiteY1" fmla="*/ 1252 h 3913933"/>
              <a:gd name="connsiteX2" fmla="*/ 1038148 w 1480699"/>
              <a:gd name="connsiteY2" fmla="*/ 0 h 3913933"/>
              <a:gd name="connsiteX3" fmla="*/ 1480699 w 1480699"/>
              <a:gd name="connsiteY3" fmla="*/ 3896881 h 3913933"/>
              <a:gd name="connsiteX4" fmla="*/ 0 w 1480699"/>
              <a:gd name="connsiteY4" fmla="*/ 3913933 h 3913933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1038148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1038148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1008250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61" h="3919311">
                <a:moveTo>
                  <a:pt x="0" y="3913933"/>
                </a:moveTo>
                <a:lnTo>
                  <a:pt x="480162" y="1252"/>
                </a:lnTo>
                <a:cubicBezTo>
                  <a:pt x="666157" y="835"/>
                  <a:pt x="773292" y="12381"/>
                  <a:pt x="1008250" y="0"/>
                </a:cubicBezTo>
                <a:lnTo>
                  <a:pt x="1464961" y="3919311"/>
                </a:lnTo>
                <a:lnTo>
                  <a:pt x="0" y="3913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06A4459-0627-40A0-932E-C878A943BF37}"/>
              </a:ext>
            </a:extLst>
          </p:cNvPr>
          <p:cNvSpPr/>
          <p:nvPr/>
        </p:nvSpPr>
        <p:spPr>
          <a:xfrm>
            <a:off x="3295692" y="2594421"/>
            <a:ext cx="182205" cy="673092"/>
          </a:xfrm>
          <a:custGeom>
            <a:avLst/>
            <a:gdLst>
              <a:gd name="connsiteX0" fmla="*/ 0 w 735227"/>
              <a:gd name="connsiteY0" fmla="*/ 0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0 w 735227"/>
              <a:gd name="connsiteY4" fmla="*/ 0 h 4015946"/>
              <a:gd name="connsiteX0" fmla="*/ 179173 w 735227"/>
              <a:gd name="connsiteY0" fmla="*/ 43249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79173 w 735227"/>
              <a:gd name="connsiteY4" fmla="*/ 43249 h 4015946"/>
              <a:gd name="connsiteX0" fmla="*/ 185352 w 735227"/>
              <a:gd name="connsiteY0" fmla="*/ 18535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85352 w 735227"/>
              <a:gd name="connsiteY4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735227 w 735227"/>
              <a:gd name="connsiteY2" fmla="*/ 0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642552 w 735227"/>
              <a:gd name="connsiteY2" fmla="*/ 30892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2255108"/>
              <a:gd name="connsiteY0" fmla="*/ 18535 h 4015946"/>
              <a:gd name="connsiteX1" fmla="*/ 234778 w 2255108"/>
              <a:gd name="connsiteY1" fmla="*/ 0 h 4015946"/>
              <a:gd name="connsiteX2" fmla="*/ 642552 w 2255108"/>
              <a:gd name="connsiteY2" fmla="*/ 30892 h 4015946"/>
              <a:gd name="connsiteX3" fmla="*/ 2255108 w 2255108"/>
              <a:gd name="connsiteY3" fmla="*/ 3997411 h 4015946"/>
              <a:gd name="connsiteX4" fmla="*/ 0 w 2255108"/>
              <a:gd name="connsiteY4" fmla="*/ 4015946 h 4015946"/>
              <a:gd name="connsiteX5" fmla="*/ 185352 w 2255108"/>
              <a:gd name="connsiteY5" fmla="*/ 18535 h 4015946"/>
              <a:gd name="connsiteX0" fmla="*/ 1204785 w 3274541"/>
              <a:gd name="connsiteY0" fmla="*/ 18535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204785 w 3274541"/>
              <a:gd name="connsiteY5" fmla="*/ 18535 h 4022124"/>
              <a:gd name="connsiteX0" fmla="*/ 1198607 w 3274541"/>
              <a:gd name="connsiteY0" fmla="*/ 123567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198607 w 3274541"/>
              <a:gd name="connsiteY5" fmla="*/ 123567 h 4022124"/>
              <a:gd name="connsiteX0" fmla="*/ 1198607 w 3274541"/>
              <a:gd name="connsiteY0" fmla="*/ 92675 h 3991232"/>
              <a:gd name="connsiteX1" fmla="*/ 1241855 w 3274541"/>
              <a:gd name="connsiteY1" fmla="*/ 24713 h 3991232"/>
              <a:gd name="connsiteX2" fmla="*/ 1661985 w 3274541"/>
              <a:gd name="connsiteY2" fmla="*/ 0 h 3991232"/>
              <a:gd name="connsiteX3" fmla="*/ 3274541 w 3274541"/>
              <a:gd name="connsiteY3" fmla="*/ 3966519 h 3991232"/>
              <a:gd name="connsiteX4" fmla="*/ 0 w 3274541"/>
              <a:gd name="connsiteY4" fmla="*/ 3991232 h 3991232"/>
              <a:gd name="connsiteX5" fmla="*/ 1198607 w 3274541"/>
              <a:gd name="connsiteY5" fmla="*/ 92675 h 3991232"/>
              <a:gd name="connsiteX0" fmla="*/ 1198607 w 3274541"/>
              <a:gd name="connsiteY0" fmla="*/ 67962 h 3966519"/>
              <a:gd name="connsiteX1" fmla="*/ 1241855 w 3274541"/>
              <a:gd name="connsiteY1" fmla="*/ 0 h 3966519"/>
              <a:gd name="connsiteX2" fmla="*/ 1692877 w 3274541"/>
              <a:gd name="connsiteY2" fmla="*/ 12357 h 3966519"/>
              <a:gd name="connsiteX3" fmla="*/ 3274541 w 3274541"/>
              <a:gd name="connsiteY3" fmla="*/ 3941806 h 3966519"/>
              <a:gd name="connsiteX4" fmla="*/ 0 w 3274541"/>
              <a:gd name="connsiteY4" fmla="*/ 3966519 h 3966519"/>
              <a:gd name="connsiteX5" fmla="*/ 1198607 w 3274541"/>
              <a:gd name="connsiteY5" fmla="*/ 67962 h 3966519"/>
              <a:gd name="connsiteX0" fmla="*/ 1198607 w 3274541"/>
              <a:gd name="connsiteY0" fmla="*/ 117388 h 4015945"/>
              <a:gd name="connsiteX1" fmla="*/ 1241855 w 3274541"/>
              <a:gd name="connsiteY1" fmla="*/ 49426 h 4015945"/>
              <a:gd name="connsiteX2" fmla="*/ 1699055 w 3274541"/>
              <a:gd name="connsiteY2" fmla="*/ 0 h 4015945"/>
              <a:gd name="connsiteX3" fmla="*/ 3274541 w 3274541"/>
              <a:gd name="connsiteY3" fmla="*/ 3991232 h 4015945"/>
              <a:gd name="connsiteX4" fmla="*/ 0 w 3274541"/>
              <a:gd name="connsiteY4" fmla="*/ 4015945 h 4015945"/>
              <a:gd name="connsiteX5" fmla="*/ 1198607 w 3274541"/>
              <a:gd name="connsiteY5" fmla="*/ 117388 h 4015945"/>
              <a:gd name="connsiteX0" fmla="*/ 1198607 w 3274541"/>
              <a:gd name="connsiteY0" fmla="*/ 98853 h 3997410"/>
              <a:gd name="connsiteX1" fmla="*/ 1241855 w 3274541"/>
              <a:gd name="connsiteY1" fmla="*/ 30891 h 3997410"/>
              <a:gd name="connsiteX2" fmla="*/ 1699055 w 3274541"/>
              <a:gd name="connsiteY2" fmla="*/ 0 h 3997410"/>
              <a:gd name="connsiteX3" fmla="*/ 3274541 w 3274541"/>
              <a:gd name="connsiteY3" fmla="*/ 3972697 h 3997410"/>
              <a:gd name="connsiteX4" fmla="*/ 0 w 3274541"/>
              <a:gd name="connsiteY4" fmla="*/ 3997410 h 3997410"/>
              <a:gd name="connsiteX5" fmla="*/ 1198607 w 3274541"/>
              <a:gd name="connsiteY5" fmla="*/ 98853 h 3997410"/>
              <a:gd name="connsiteX0" fmla="*/ 1198607 w 3274541"/>
              <a:gd name="connsiteY0" fmla="*/ 74139 h 3972696"/>
              <a:gd name="connsiteX1" fmla="*/ 1241855 w 3274541"/>
              <a:gd name="connsiteY1" fmla="*/ 6177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1198607 w 3274541"/>
              <a:gd name="connsiteY0" fmla="*/ 74139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0 w 3274541"/>
              <a:gd name="connsiteY0" fmla="*/ 3972696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0" fmla="*/ 0 w 3274541"/>
              <a:gd name="connsiteY0" fmla="*/ 3981163 h 3981163"/>
              <a:gd name="connsiteX1" fmla="*/ 1221218 w 3274541"/>
              <a:gd name="connsiteY1" fmla="*/ 11469 h 3981163"/>
              <a:gd name="connsiteX2" fmla="*/ 1794305 w 3274541"/>
              <a:gd name="connsiteY2" fmla="*/ 0 h 3981163"/>
              <a:gd name="connsiteX3" fmla="*/ 3274541 w 3274541"/>
              <a:gd name="connsiteY3" fmla="*/ 3956450 h 3981163"/>
              <a:gd name="connsiteX4" fmla="*/ 0 w 3274541"/>
              <a:gd name="connsiteY4" fmla="*/ 3981163 h 3981163"/>
              <a:gd name="connsiteX0" fmla="*/ 0 w 3274541"/>
              <a:gd name="connsiteY0" fmla="*/ 3969694 h 3969694"/>
              <a:gd name="connsiteX1" fmla="*/ 1221218 w 3274541"/>
              <a:gd name="connsiteY1" fmla="*/ 0 h 3969694"/>
              <a:gd name="connsiteX2" fmla="*/ 1813355 w 3274541"/>
              <a:gd name="connsiteY2" fmla="*/ 5465 h 3969694"/>
              <a:gd name="connsiteX3" fmla="*/ 3274541 w 3274541"/>
              <a:gd name="connsiteY3" fmla="*/ 3944981 h 3969694"/>
              <a:gd name="connsiteX4" fmla="*/ 0 w 3274541"/>
              <a:gd name="connsiteY4" fmla="*/ 3969694 h 3969694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407891"/>
              <a:gd name="connsiteY0" fmla="*/ 3973754 h 3973754"/>
              <a:gd name="connsiteX1" fmla="*/ 1354568 w 3407891"/>
              <a:gd name="connsiteY1" fmla="*/ 7235 h 3973754"/>
              <a:gd name="connsiteX2" fmla="*/ 1961522 w 3407891"/>
              <a:gd name="connsiteY2" fmla="*/ 0 h 3973754"/>
              <a:gd name="connsiteX3" fmla="*/ 3407891 w 3407891"/>
              <a:gd name="connsiteY3" fmla="*/ 3952216 h 3973754"/>
              <a:gd name="connsiteX4" fmla="*/ 0 w 3407891"/>
              <a:gd name="connsiteY4" fmla="*/ 3973754 h 3973754"/>
              <a:gd name="connsiteX0" fmla="*/ 0 w 2533485"/>
              <a:gd name="connsiteY0" fmla="*/ 4039552 h 4039552"/>
              <a:gd name="connsiteX1" fmla="*/ 480162 w 2533485"/>
              <a:gd name="connsiteY1" fmla="*/ 7235 h 4039552"/>
              <a:gd name="connsiteX2" fmla="*/ 1087116 w 2533485"/>
              <a:gd name="connsiteY2" fmla="*/ 0 h 4039552"/>
              <a:gd name="connsiteX3" fmla="*/ 2533485 w 2533485"/>
              <a:gd name="connsiteY3" fmla="*/ 3952216 h 4039552"/>
              <a:gd name="connsiteX4" fmla="*/ 0 w 2533485"/>
              <a:gd name="connsiteY4" fmla="*/ 4039552 h 4039552"/>
              <a:gd name="connsiteX0" fmla="*/ 0 w 2533485"/>
              <a:gd name="connsiteY0" fmla="*/ 3919916 h 3952217"/>
              <a:gd name="connsiteX1" fmla="*/ 480162 w 2533485"/>
              <a:gd name="connsiteY1" fmla="*/ 7235 h 3952217"/>
              <a:gd name="connsiteX2" fmla="*/ 1087116 w 2533485"/>
              <a:gd name="connsiteY2" fmla="*/ 0 h 3952217"/>
              <a:gd name="connsiteX3" fmla="*/ 2533485 w 2533485"/>
              <a:gd name="connsiteY3" fmla="*/ 3952216 h 3952217"/>
              <a:gd name="connsiteX4" fmla="*/ 0 w 2533485"/>
              <a:gd name="connsiteY4" fmla="*/ 3919916 h 3952217"/>
              <a:gd name="connsiteX0" fmla="*/ 0 w 1491189"/>
              <a:gd name="connsiteY0" fmla="*/ 3919916 h 3934272"/>
              <a:gd name="connsiteX1" fmla="*/ 480162 w 1491189"/>
              <a:gd name="connsiteY1" fmla="*/ 7235 h 3934272"/>
              <a:gd name="connsiteX2" fmla="*/ 1087116 w 1491189"/>
              <a:gd name="connsiteY2" fmla="*/ 0 h 3934272"/>
              <a:gd name="connsiteX3" fmla="*/ 1491189 w 1491189"/>
              <a:gd name="connsiteY3" fmla="*/ 3934272 h 3934272"/>
              <a:gd name="connsiteX4" fmla="*/ 0 w 1491189"/>
              <a:gd name="connsiteY4" fmla="*/ 3919916 h 3934272"/>
              <a:gd name="connsiteX0" fmla="*/ 0 w 1491189"/>
              <a:gd name="connsiteY0" fmla="*/ 3912681 h 3927037"/>
              <a:gd name="connsiteX1" fmla="*/ 480162 w 1491189"/>
              <a:gd name="connsiteY1" fmla="*/ 0 h 3927037"/>
              <a:gd name="connsiteX2" fmla="*/ 1045144 w 1491189"/>
              <a:gd name="connsiteY2" fmla="*/ 46600 h 3927037"/>
              <a:gd name="connsiteX3" fmla="*/ 1491189 w 1491189"/>
              <a:gd name="connsiteY3" fmla="*/ 3927037 h 3927037"/>
              <a:gd name="connsiteX4" fmla="*/ 0 w 1491189"/>
              <a:gd name="connsiteY4" fmla="*/ 3912681 h 3927037"/>
              <a:gd name="connsiteX0" fmla="*/ 0 w 1491189"/>
              <a:gd name="connsiteY0" fmla="*/ 3913933 h 3928289"/>
              <a:gd name="connsiteX1" fmla="*/ 480162 w 1491189"/>
              <a:gd name="connsiteY1" fmla="*/ 1252 h 3928289"/>
              <a:gd name="connsiteX2" fmla="*/ 1038148 w 1491189"/>
              <a:gd name="connsiteY2" fmla="*/ 0 h 3928289"/>
              <a:gd name="connsiteX3" fmla="*/ 1491189 w 1491189"/>
              <a:gd name="connsiteY3" fmla="*/ 3928289 h 3928289"/>
              <a:gd name="connsiteX4" fmla="*/ 0 w 1491189"/>
              <a:gd name="connsiteY4" fmla="*/ 3913933 h 3928289"/>
              <a:gd name="connsiteX0" fmla="*/ 0 w 1491189"/>
              <a:gd name="connsiteY0" fmla="*/ 3913933 h 3928289"/>
              <a:gd name="connsiteX1" fmla="*/ 480162 w 1491189"/>
              <a:gd name="connsiteY1" fmla="*/ 1252 h 3928289"/>
              <a:gd name="connsiteX2" fmla="*/ 1038148 w 1491189"/>
              <a:gd name="connsiteY2" fmla="*/ 0 h 3928289"/>
              <a:gd name="connsiteX3" fmla="*/ 1491189 w 1491189"/>
              <a:gd name="connsiteY3" fmla="*/ 3928289 h 3928289"/>
              <a:gd name="connsiteX4" fmla="*/ 0 w 1491189"/>
              <a:gd name="connsiteY4" fmla="*/ 3913933 h 3928289"/>
              <a:gd name="connsiteX0" fmla="*/ 0 w 1512175"/>
              <a:gd name="connsiteY0" fmla="*/ 3913933 h 3913933"/>
              <a:gd name="connsiteX1" fmla="*/ 480162 w 1512175"/>
              <a:gd name="connsiteY1" fmla="*/ 1252 h 3913933"/>
              <a:gd name="connsiteX2" fmla="*/ 1038148 w 1512175"/>
              <a:gd name="connsiteY2" fmla="*/ 0 h 3913933"/>
              <a:gd name="connsiteX3" fmla="*/ 1512175 w 1512175"/>
              <a:gd name="connsiteY3" fmla="*/ 3892399 h 3913933"/>
              <a:gd name="connsiteX4" fmla="*/ 0 w 1512175"/>
              <a:gd name="connsiteY4" fmla="*/ 3913933 h 3913933"/>
              <a:gd name="connsiteX0" fmla="*/ 0 w 1496437"/>
              <a:gd name="connsiteY0" fmla="*/ 3913933 h 3919317"/>
              <a:gd name="connsiteX1" fmla="*/ 480162 w 1496437"/>
              <a:gd name="connsiteY1" fmla="*/ 1252 h 3919317"/>
              <a:gd name="connsiteX2" fmla="*/ 1038148 w 1496437"/>
              <a:gd name="connsiteY2" fmla="*/ 0 h 3919317"/>
              <a:gd name="connsiteX3" fmla="*/ 1496437 w 1496437"/>
              <a:gd name="connsiteY3" fmla="*/ 3919317 h 3919317"/>
              <a:gd name="connsiteX4" fmla="*/ 0 w 1496437"/>
              <a:gd name="connsiteY4" fmla="*/ 3913933 h 3919317"/>
              <a:gd name="connsiteX0" fmla="*/ 0 w 1496437"/>
              <a:gd name="connsiteY0" fmla="*/ 3913933 h 3919317"/>
              <a:gd name="connsiteX1" fmla="*/ 480162 w 1496437"/>
              <a:gd name="connsiteY1" fmla="*/ 1252 h 3919317"/>
              <a:gd name="connsiteX2" fmla="*/ 1038148 w 1496437"/>
              <a:gd name="connsiteY2" fmla="*/ 0 h 3919317"/>
              <a:gd name="connsiteX3" fmla="*/ 1496437 w 1496437"/>
              <a:gd name="connsiteY3" fmla="*/ 3919317 h 3919317"/>
              <a:gd name="connsiteX4" fmla="*/ 0 w 1496437"/>
              <a:gd name="connsiteY4" fmla="*/ 3913933 h 3919317"/>
              <a:gd name="connsiteX0" fmla="*/ 0 w 1491192"/>
              <a:gd name="connsiteY0" fmla="*/ 3913933 h 3913933"/>
              <a:gd name="connsiteX1" fmla="*/ 480162 w 1491192"/>
              <a:gd name="connsiteY1" fmla="*/ 1252 h 3913933"/>
              <a:gd name="connsiteX2" fmla="*/ 1038148 w 1491192"/>
              <a:gd name="connsiteY2" fmla="*/ 0 h 3913933"/>
              <a:gd name="connsiteX3" fmla="*/ 1491192 w 1491192"/>
              <a:gd name="connsiteY3" fmla="*/ 3905857 h 3913933"/>
              <a:gd name="connsiteX4" fmla="*/ 0 w 1491192"/>
              <a:gd name="connsiteY4" fmla="*/ 3913933 h 3913933"/>
              <a:gd name="connsiteX0" fmla="*/ 0 w 1506933"/>
              <a:gd name="connsiteY0" fmla="*/ 3913933 h 3932774"/>
              <a:gd name="connsiteX1" fmla="*/ 480162 w 1506933"/>
              <a:gd name="connsiteY1" fmla="*/ 1252 h 3932774"/>
              <a:gd name="connsiteX2" fmla="*/ 1038148 w 1506933"/>
              <a:gd name="connsiteY2" fmla="*/ 0 h 3932774"/>
              <a:gd name="connsiteX3" fmla="*/ 1506933 w 1506933"/>
              <a:gd name="connsiteY3" fmla="*/ 3932774 h 3932774"/>
              <a:gd name="connsiteX4" fmla="*/ 0 w 1506933"/>
              <a:gd name="connsiteY4" fmla="*/ 3913933 h 3932774"/>
              <a:gd name="connsiteX0" fmla="*/ 0 w 1475454"/>
              <a:gd name="connsiteY0" fmla="*/ 3913933 h 3913933"/>
              <a:gd name="connsiteX1" fmla="*/ 480162 w 1475454"/>
              <a:gd name="connsiteY1" fmla="*/ 1252 h 3913933"/>
              <a:gd name="connsiteX2" fmla="*/ 1038148 w 1475454"/>
              <a:gd name="connsiteY2" fmla="*/ 0 h 3913933"/>
              <a:gd name="connsiteX3" fmla="*/ 1475454 w 1475454"/>
              <a:gd name="connsiteY3" fmla="*/ 3896884 h 3913933"/>
              <a:gd name="connsiteX4" fmla="*/ 0 w 1475454"/>
              <a:gd name="connsiteY4" fmla="*/ 3913933 h 3913933"/>
              <a:gd name="connsiteX0" fmla="*/ 0 w 1480699"/>
              <a:gd name="connsiteY0" fmla="*/ 3913933 h 3919314"/>
              <a:gd name="connsiteX1" fmla="*/ 480162 w 1480699"/>
              <a:gd name="connsiteY1" fmla="*/ 1252 h 3919314"/>
              <a:gd name="connsiteX2" fmla="*/ 1038148 w 1480699"/>
              <a:gd name="connsiteY2" fmla="*/ 0 h 3919314"/>
              <a:gd name="connsiteX3" fmla="*/ 1480699 w 1480699"/>
              <a:gd name="connsiteY3" fmla="*/ 3919314 h 3919314"/>
              <a:gd name="connsiteX4" fmla="*/ 0 w 1480699"/>
              <a:gd name="connsiteY4" fmla="*/ 3913933 h 3919314"/>
              <a:gd name="connsiteX0" fmla="*/ 0 w 1480699"/>
              <a:gd name="connsiteY0" fmla="*/ 3913933 h 3913933"/>
              <a:gd name="connsiteX1" fmla="*/ 480162 w 1480699"/>
              <a:gd name="connsiteY1" fmla="*/ 1252 h 3913933"/>
              <a:gd name="connsiteX2" fmla="*/ 1038148 w 1480699"/>
              <a:gd name="connsiteY2" fmla="*/ 0 h 3913933"/>
              <a:gd name="connsiteX3" fmla="*/ 1480699 w 1480699"/>
              <a:gd name="connsiteY3" fmla="*/ 3896881 h 3913933"/>
              <a:gd name="connsiteX4" fmla="*/ 0 w 1480699"/>
              <a:gd name="connsiteY4" fmla="*/ 3913933 h 3913933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1038148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1038148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61" h="3919311">
                <a:moveTo>
                  <a:pt x="0" y="3913933"/>
                </a:moveTo>
                <a:lnTo>
                  <a:pt x="480162" y="1252"/>
                </a:lnTo>
                <a:cubicBezTo>
                  <a:pt x="666157" y="835"/>
                  <a:pt x="803190" y="12381"/>
                  <a:pt x="1038148" y="0"/>
                </a:cubicBezTo>
                <a:lnTo>
                  <a:pt x="1464961" y="3919311"/>
                </a:lnTo>
                <a:lnTo>
                  <a:pt x="0" y="3913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71B207-2F0D-4A00-9372-BAE0034F106D}"/>
              </a:ext>
            </a:extLst>
          </p:cNvPr>
          <p:cNvSpPr/>
          <p:nvPr/>
        </p:nvSpPr>
        <p:spPr>
          <a:xfrm>
            <a:off x="3342055" y="1955936"/>
            <a:ext cx="71913" cy="349330"/>
          </a:xfrm>
          <a:custGeom>
            <a:avLst/>
            <a:gdLst>
              <a:gd name="connsiteX0" fmla="*/ 0 w 735227"/>
              <a:gd name="connsiteY0" fmla="*/ 0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0 w 735227"/>
              <a:gd name="connsiteY4" fmla="*/ 0 h 4015946"/>
              <a:gd name="connsiteX0" fmla="*/ 179173 w 735227"/>
              <a:gd name="connsiteY0" fmla="*/ 43249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79173 w 735227"/>
              <a:gd name="connsiteY4" fmla="*/ 43249 h 4015946"/>
              <a:gd name="connsiteX0" fmla="*/ 185352 w 735227"/>
              <a:gd name="connsiteY0" fmla="*/ 18535 h 4015946"/>
              <a:gd name="connsiteX1" fmla="*/ 735227 w 735227"/>
              <a:gd name="connsiteY1" fmla="*/ 0 h 4015946"/>
              <a:gd name="connsiteX2" fmla="*/ 735227 w 735227"/>
              <a:gd name="connsiteY2" fmla="*/ 4015946 h 4015946"/>
              <a:gd name="connsiteX3" fmla="*/ 0 w 735227"/>
              <a:gd name="connsiteY3" fmla="*/ 4015946 h 4015946"/>
              <a:gd name="connsiteX4" fmla="*/ 185352 w 735227"/>
              <a:gd name="connsiteY4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735227 w 735227"/>
              <a:gd name="connsiteY2" fmla="*/ 0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735227"/>
              <a:gd name="connsiteY0" fmla="*/ 18535 h 4015946"/>
              <a:gd name="connsiteX1" fmla="*/ 234778 w 735227"/>
              <a:gd name="connsiteY1" fmla="*/ 0 h 4015946"/>
              <a:gd name="connsiteX2" fmla="*/ 642552 w 735227"/>
              <a:gd name="connsiteY2" fmla="*/ 30892 h 4015946"/>
              <a:gd name="connsiteX3" fmla="*/ 735227 w 735227"/>
              <a:gd name="connsiteY3" fmla="*/ 4015946 h 4015946"/>
              <a:gd name="connsiteX4" fmla="*/ 0 w 735227"/>
              <a:gd name="connsiteY4" fmla="*/ 4015946 h 4015946"/>
              <a:gd name="connsiteX5" fmla="*/ 185352 w 735227"/>
              <a:gd name="connsiteY5" fmla="*/ 18535 h 4015946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1303638"/>
              <a:gd name="connsiteY0" fmla="*/ 18535 h 4077730"/>
              <a:gd name="connsiteX1" fmla="*/ 234778 w 1303638"/>
              <a:gd name="connsiteY1" fmla="*/ 0 h 4077730"/>
              <a:gd name="connsiteX2" fmla="*/ 642552 w 1303638"/>
              <a:gd name="connsiteY2" fmla="*/ 30892 h 4077730"/>
              <a:gd name="connsiteX3" fmla="*/ 1303638 w 1303638"/>
              <a:gd name="connsiteY3" fmla="*/ 4077730 h 4077730"/>
              <a:gd name="connsiteX4" fmla="*/ 0 w 1303638"/>
              <a:gd name="connsiteY4" fmla="*/ 4015946 h 4077730"/>
              <a:gd name="connsiteX5" fmla="*/ 185352 w 1303638"/>
              <a:gd name="connsiteY5" fmla="*/ 18535 h 4077730"/>
              <a:gd name="connsiteX0" fmla="*/ 185352 w 2255108"/>
              <a:gd name="connsiteY0" fmla="*/ 18535 h 4015946"/>
              <a:gd name="connsiteX1" fmla="*/ 234778 w 2255108"/>
              <a:gd name="connsiteY1" fmla="*/ 0 h 4015946"/>
              <a:gd name="connsiteX2" fmla="*/ 642552 w 2255108"/>
              <a:gd name="connsiteY2" fmla="*/ 30892 h 4015946"/>
              <a:gd name="connsiteX3" fmla="*/ 2255108 w 2255108"/>
              <a:gd name="connsiteY3" fmla="*/ 3997411 h 4015946"/>
              <a:gd name="connsiteX4" fmla="*/ 0 w 2255108"/>
              <a:gd name="connsiteY4" fmla="*/ 4015946 h 4015946"/>
              <a:gd name="connsiteX5" fmla="*/ 185352 w 2255108"/>
              <a:gd name="connsiteY5" fmla="*/ 18535 h 4015946"/>
              <a:gd name="connsiteX0" fmla="*/ 1204785 w 3274541"/>
              <a:gd name="connsiteY0" fmla="*/ 18535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204785 w 3274541"/>
              <a:gd name="connsiteY5" fmla="*/ 18535 h 4022124"/>
              <a:gd name="connsiteX0" fmla="*/ 1198607 w 3274541"/>
              <a:gd name="connsiteY0" fmla="*/ 123567 h 4022124"/>
              <a:gd name="connsiteX1" fmla="*/ 1254211 w 3274541"/>
              <a:gd name="connsiteY1" fmla="*/ 0 h 4022124"/>
              <a:gd name="connsiteX2" fmla="*/ 1661985 w 3274541"/>
              <a:gd name="connsiteY2" fmla="*/ 30892 h 4022124"/>
              <a:gd name="connsiteX3" fmla="*/ 3274541 w 3274541"/>
              <a:gd name="connsiteY3" fmla="*/ 3997411 h 4022124"/>
              <a:gd name="connsiteX4" fmla="*/ 0 w 3274541"/>
              <a:gd name="connsiteY4" fmla="*/ 4022124 h 4022124"/>
              <a:gd name="connsiteX5" fmla="*/ 1198607 w 3274541"/>
              <a:gd name="connsiteY5" fmla="*/ 123567 h 4022124"/>
              <a:gd name="connsiteX0" fmla="*/ 1198607 w 3274541"/>
              <a:gd name="connsiteY0" fmla="*/ 92675 h 3991232"/>
              <a:gd name="connsiteX1" fmla="*/ 1241855 w 3274541"/>
              <a:gd name="connsiteY1" fmla="*/ 24713 h 3991232"/>
              <a:gd name="connsiteX2" fmla="*/ 1661985 w 3274541"/>
              <a:gd name="connsiteY2" fmla="*/ 0 h 3991232"/>
              <a:gd name="connsiteX3" fmla="*/ 3274541 w 3274541"/>
              <a:gd name="connsiteY3" fmla="*/ 3966519 h 3991232"/>
              <a:gd name="connsiteX4" fmla="*/ 0 w 3274541"/>
              <a:gd name="connsiteY4" fmla="*/ 3991232 h 3991232"/>
              <a:gd name="connsiteX5" fmla="*/ 1198607 w 3274541"/>
              <a:gd name="connsiteY5" fmla="*/ 92675 h 3991232"/>
              <a:gd name="connsiteX0" fmla="*/ 1198607 w 3274541"/>
              <a:gd name="connsiteY0" fmla="*/ 67962 h 3966519"/>
              <a:gd name="connsiteX1" fmla="*/ 1241855 w 3274541"/>
              <a:gd name="connsiteY1" fmla="*/ 0 h 3966519"/>
              <a:gd name="connsiteX2" fmla="*/ 1692877 w 3274541"/>
              <a:gd name="connsiteY2" fmla="*/ 12357 h 3966519"/>
              <a:gd name="connsiteX3" fmla="*/ 3274541 w 3274541"/>
              <a:gd name="connsiteY3" fmla="*/ 3941806 h 3966519"/>
              <a:gd name="connsiteX4" fmla="*/ 0 w 3274541"/>
              <a:gd name="connsiteY4" fmla="*/ 3966519 h 3966519"/>
              <a:gd name="connsiteX5" fmla="*/ 1198607 w 3274541"/>
              <a:gd name="connsiteY5" fmla="*/ 67962 h 3966519"/>
              <a:gd name="connsiteX0" fmla="*/ 1198607 w 3274541"/>
              <a:gd name="connsiteY0" fmla="*/ 117388 h 4015945"/>
              <a:gd name="connsiteX1" fmla="*/ 1241855 w 3274541"/>
              <a:gd name="connsiteY1" fmla="*/ 49426 h 4015945"/>
              <a:gd name="connsiteX2" fmla="*/ 1699055 w 3274541"/>
              <a:gd name="connsiteY2" fmla="*/ 0 h 4015945"/>
              <a:gd name="connsiteX3" fmla="*/ 3274541 w 3274541"/>
              <a:gd name="connsiteY3" fmla="*/ 3991232 h 4015945"/>
              <a:gd name="connsiteX4" fmla="*/ 0 w 3274541"/>
              <a:gd name="connsiteY4" fmla="*/ 4015945 h 4015945"/>
              <a:gd name="connsiteX5" fmla="*/ 1198607 w 3274541"/>
              <a:gd name="connsiteY5" fmla="*/ 117388 h 4015945"/>
              <a:gd name="connsiteX0" fmla="*/ 1198607 w 3274541"/>
              <a:gd name="connsiteY0" fmla="*/ 98853 h 3997410"/>
              <a:gd name="connsiteX1" fmla="*/ 1241855 w 3274541"/>
              <a:gd name="connsiteY1" fmla="*/ 30891 h 3997410"/>
              <a:gd name="connsiteX2" fmla="*/ 1699055 w 3274541"/>
              <a:gd name="connsiteY2" fmla="*/ 0 h 3997410"/>
              <a:gd name="connsiteX3" fmla="*/ 3274541 w 3274541"/>
              <a:gd name="connsiteY3" fmla="*/ 3972697 h 3997410"/>
              <a:gd name="connsiteX4" fmla="*/ 0 w 3274541"/>
              <a:gd name="connsiteY4" fmla="*/ 3997410 h 3997410"/>
              <a:gd name="connsiteX5" fmla="*/ 1198607 w 3274541"/>
              <a:gd name="connsiteY5" fmla="*/ 98853 h 3997410"/>
              <a:gd name="connsiteX0" fmla="*/ 1198607 w 3274541"/>
              <a:gd name="connsiteY0" fmla="*/ 74139 h 3972696"/>
              <a:gd name="connsiteX1" fmla="*/ 1241855 w 3274541"/>
              <a:gd name="connsiteY1" fmla="*/ 6177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1198607 w 3274541"/>
              <a:gd name="connsiteY0" fmla="*/ 74139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5" fmla="*/ 1198607 w 3274541"/>
              <a:gd name="connsiteY5" fmla="*/ 74139 h 3972696"/>
              <a:gd name="connsiteX0" fmla="*/ 0 w 3274541"/>
              <a:gd name="connsiteY0" fmla="*/ 3972696 h 3972696"/>
              <a:gd name="connsiteX1" fmla="*/ 1221218 w 3274541"/>
              <a:gd name="connsiteY1" fmla="*/ 3002 h 3972696"/>
              <a:gd name="connsiteX2" fmla="*/ 1699055 w 3274541"/>
              <a:gd name="connsiteY2" fmla="*/ 0 h 3972696"/>
              <a:gd name="connsiteX3" fmla="*/ 3274541 w 3274541"/>
              <a:gd name="connsiteY3" fmla="*/ 3947983 h 3972696"/>
              <a:gd name="connsiteX4" fmla="*/ 0 w 3274541"/>
              <a:gd name="connsiteY4" fmla="*/ 3972696 h 3972696"/>
              <a:gd name="connsiteX0" fmla="*/ 0 w 3274541"/>
              <a:gd name="connsiteY0" fmla="*/ 3981163 h 3981163"/>
              <a:gd name="connsiteX1" fmla="*/ 1221218 w 3274541"/>
              <a:gd name="connsiteY1" fmla="*/ 11469 h 3981163"/>
              <a:gd name="connsiteX2" fmla="*/ 1794305 w 3274541"/>
              <a:gd name="connsiteY2" fmla="*/ 0 h 3981163"/>
              <a:gd name="connsiteX3" fmla="*/ 3274541 w 3274541"/>
              <a:gd name="connsiteY3" fmla="*/ 3956450 h 3981163"/>
              <a:gd name="connsiteX4" fmla="*/ 0 w 3274541"/>
              <a:gd name="connsiteY4" fmla="*/ 3981163 h 3981163"/>
              <a:gd name="connsiteX0" fmla="*/ 0 w 3274541"/>
              <a:gd name="connsiteY0" fmla="*/ 3969694 h 3969694"/>
              <a:gd name="connsiteX1" fmla="*/ 1221218 w 3274541"/>
              <a:gd name="connsiteY1" fmla="*/ 0 h 3969694"/>
              <a:gd name="connsiteX2" fmla="*/ 1813355 w 3274541"/>
              <a:gd name="connsiteY2" fmla="*/ 5465 h 3969694"/>
              <a:gd name="connsiteX3" fmla="*/ 3274541 w 3274541"/>
              <a:gd name="connsiteY3" fmla="*/ 3944981 h 3969694"/>
              <a:gd name="connsiteX4" fmla="*/ 0 w 3274541"/>
              <a:gd name="connsiteY4" fmla="*/ 3969694 h 3969694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274541"/>
              <a:gd name="connsiteY0" fmla="*/ 3976929 h 3976929"/>
              <a:gd name="connsiteX1" fmla="*/ 1221218 w 3274541"/>
              <a:gd name="connsiteY1" fmla="*/ 7235 h 3976929"/>
              <a:gd name="connsiteX2" fmla="*/ 1828172 w 3274541"/>
              <a:gd name="connsiteY2" fmla="*/ 0 h 3976929"/>
              <a:gd name="connsiteX3" fmla="*/ 3274541 w 3274541"/>
              <a:gd name="connsiteY3" fmla="*/ 3952216 h 3976929"/>
              <a:gd name="connsiteX4" fmla="*/ 0 w 3274541"/>
              <a:gd name="connsiteY4" fmla="*/ 3976929 h 3976929"/>
              <a:gd name="connsiteX0" fmla="*/ 0 w 3407891"/>
              <a:gd name="connsiteY0" fmla="*/ 3973754 h 3973754"/>
              <a:gd name="connsiteX1" fmla="*/ 1354568 w 3407891"/>
              <a:gd name="connsiteY1" fmla="*/ 7235 h 3973754"/>
              <a:gd name="connsiteX2" fmla="*/ 1961522 w 3407891"/>
              <a:gd name="connsiteY2" fmla="*/ 0 h 3973754"/>
              <a:gd name="connsiteX3" fmla="*/ 3407891 w 3407891"/>
              <a:gd name="connsiteY3" fmla="*/ 3952216 h 3973754"/>
              <a:gd name="connsiteX4" fmla="*/ 0 w 3407891"/>
              <a:gd name="connsiteY4" fmla="*/ 3973754 h 3973754"/>
              <a:gd name="connsiteX0" fmla="*/ 0 w 2533485"/>
              <a:gd name="connsiteY0" fmla="*/ 4039552 h 4039552"/>
              <a:gd name="connsiteX1" fmla="*/ 480162 w 2533485"/>
              <a:gd name="connsiteY1" fmla="*/ 7235 h 4039552"/>
              <a:gd name="connsiteX2" fmla="*/ 1087116 w 2533485"/>
              <a:gd name="connsiteY2" fmla="*/ 0 h 4039552"/>
              <a:gd name="connsiteX3" fmla="*/ 2533485 w 2533485"/>
              <a:gd name="connsiteY3" fmla="*/ 3952216 h 4039552"/>
              <a:gd name="connsiteX4" fmla="*/ 0 w 2533485"/>
              <a:gd name="connsiteY4" fmla="*/ 4039552 h 4039552"/>
              <a:gd name="connsiteX0" fmla="*/ 0 w 2533485"/>
              <a:gd name="connsiteY0" fmla="*/ 3919916 h 3952217"/>
              <a:gd name="connsiteX1" fmla="*/ 480162 w 2533485"/>
              <a:gd name="connsiteY1" fmla="*/ 7235 h 3952217"/>
              <a:gd name="connsiteX2" fmla="*/ 1087116 w 2533485"/>
              <a:gd name="connsiteY2" fmla="*/ 0 h 3952217"/>
              <a:gd name="connsiteX3" fmla="*/ 2533485 w 2533485"/>
              <a:gd name="connsiteY3" fmla="*/ 3952216 h 3952217"/>
              <a:gd name="connsiteX4" fmla="*/ 0 w 2533485"/>
              <a:gd name="connsiteY4" fmla="*/ 3919916 h 3952217"/>
              <a:gd name="connsiteX0" fmla="*/ 0 w 1491189"/>
              <a:gd name="connsiteY0" fmla="*/ 3919916 h 3934272"/>
              <a:gd name="connsiteX1" fmla="*/ 480162 w 1491189"/>
              <a:gd name="connsiteY1" fmla="*/ 7235 h 3934272"/>
              <a:gd name="connsiteX2" fmla="*/ 1087116 w 1491189"/>
              <a:gd name="connsiteY2" fmla="*/ 0 h 3934272"/>
              <a:gd name="connsiteX3" fmla="*/ 1491189 w 1491189"/>
              <a:gd name="connsiteY3" fmla="*/ 3934272 h 3934272"/>
              <a:gd name="connsiteX4" fmla="*/ 0 w 1491189"/>
              <a:gd name="connsiteY4" fmla="*/ 3919916 h 3934272"/>
              <a:gd name="connsiteX0" fmla="*/ 0 w 1491189"/>
              <a:gd name="connsiteY0" fmla="*/ 3912681 h 3927037"/>
              <a:gd name="connsiteX1" fmla="*/ 480162 w 1491189"/>
              <a:gd name="connsiteY1" fmla="*/ 0 h 3927037"/>
              <a:gd name="connsiteX2" fmla="*/ 1045144 w 1491189"/>
              <a:gd name="connsiteY2" fmla="*/ 46600 h 3927037"/>
              <a:gd name="connsiteX3" fmla="*/ 1491189 w 1491189"/>
              <a:gd name="connsiteY3" fmla="*/ 3927037 h 3927037"/>
              <a:gd name="connsiteX4" fmla="*/ 0 w 1491189"/>
              <a:gd name="connsiteY4" fmla="*/ 3912681 h 3927037"/>
              <a:gd name="connsiteX0" fmla="*/ 0 w 1491189"/>
              <a:gd name="connsiteY0" fmla="*/ 3913933 h 3928289"/>
              <a:gd name="connsiteX1" fmla="*/ 480162 w 1491189"/>
              <a:gd name="connsiteY1" fmla="*/ 1252 h 3928289"/>
              <a:gd name="connsiteX2" fmla="*/ 1038148 w 1491189"/>
              <a:gd name="connsiteY2" fmla="*/ 0 h 3928289"/>
              <a:gd name="connsiteX3" fmla="*/ 1491189 w 1491189"/>
              <a:gd name="connsiteY3" fmla="*/ 3928289 h 3928289"/>
              <a:gd name="connsiteX4" fmla="*/ 0 w 1491189"/>
              <a:gd name="connsiteY4" fmla="*/ 3913933 h 3928289"/>
              <a:gd name="connsiteX0" fmla="*/ 0 w 1491189"/>
              <a:gd name="connsiteY0" fmla="*/ 3913933 h 3928289"/>
              <a:gd name="connsiteX1" fmla="*/ 480162 w 1491189"/>
              <a:gd name="connsiteY1" fmla="*/ 1252 h 3928289"/>
              <a:gd name="connsiteX2" fmla="*/ 1038148 w 1491189"/>
              <a:gd name="connsiteY2" fmla="*/ 0 h 3928289"/>
              <a:gd name="connsiteX3" fmla="*/ 1491189 w 1491189"/>
              <a:gd name="connsiteY3" fmla="*/ 3928289 h 3928289"/>
              <a:gd name="connsiteX4" fmla="*/ 0 w 1491189"/>
              <a:gd name="connsiteY4" fmla="*/ 3913933 h 3928289"/>
              <a:gd name="connsiteX0" fmla="*/ 0 w 1512175"/>
              <a:gd name="connsiteY0" fmla="*/ 3913933 h 3913933"/>
              <a:gd name="connsiteX1" fmla="*/ 480162 w 1512175"/>
              <a:gd name="connsiteY1" fmla="*/ 1252 h 3913933"/>
              <a:gd name="connsiteX2" fmla="*/ 1038148 w 1512175"/>
              <a:gd name="connsiteY2" fmla="*/ 0 h 3913933"/>
              <a:gd name="connsiteX3" fmla="*/ 1512175 w 1512175"/>
              <a:gd name="connsiteY3" fmla="*/ 3892399 h 3913933"/>
              <a:gd name="connsiteX4" fmla="*/ 0 w 1512175"/>
              <a:gd name="connsiteY4" fmla="*/ 3913933 h 3913933"/>
              <a:gd name="connsiteX0" fmla="*/ 0 w 1496437"/>
              <a:gd name="connsiteY0" fmla="*/ 3913933 h 3919317"/>
              <a:gd name="connsiteX1" fmla="*/ 480162 w 1496437"/>
              <a:gd name="connsiteY1" fmla="*/ 1252 h 3919317"/>
              <a:gd name="connsiteX2" fmla="*/ 1038148 w 1496437"/>
              <a:gd name="connsiteY2" fmla="*/ 0 h 3919317"/>
              <a:gd name="connsiteX3" fmla="*/ 1496437 w 1496437"/>
              <a:gd name="connsiteY3" fmla="*/ 3919317 h 3919317"/>
              <a:gd name="connsiteX4" fmla="*/ 0 w 1496437"/>
              <a:gd name="connsiteY4" fmla="*/ 3913933 h 3919317"/>
              <a:gd name="connsiteX0" fmla="*/ 0 w 1496437"/>
              <a:gd name="connsiteY0" fmla="*/ 3913933 h 3919317"/>
              <a:gd name="connsiteX1" fmla="*/ 480162 w 1496437"/>
              <a:gd name="connsiteY1" fmla="*/ 1252 h 3919317"/>
              <a:gd name="connsiteX2" fmla="*/ 1038148 w 1496437"/>
              <a:gd name="connsiteY2" fmla="*/ 0 h 3919317"/>
              <a:gd name="connsiteX3" fmla="*/ 1496437 w 1496437"/>
              <a:gd name="connsiteY3" fmla="*/ 3919317 h 3919317"/>
              <a:gd name="connsiteX4" fmla="*/ 0 w 1496437"/>
              <a:gd name="connsiteY4" fmla="*/ 3913933 h 3919317"/>
              <a:gd name="connsiteX0" fmla="*/ 0 w 1491192"/>
              <a:gd name="connsiteY0" fmla="*/ 3913933 h 3913933"/>
              <a:gd name="connsiteX1" fmla="*/ 480162 w 1491192"/>
              <a:gd name="connsiteY1" fmla="*/ 1252 h 3913933"/>
              <a:gd name="connsiteX2" fmla="*/ 1038148 w 1491192"/>
              <a:gd name="connsiteY2" fmla="*/ 0 h 3913933"/>
              <a:gd name="connsiteX3" fmla="*/ 1491192 w 1491192"/>
              <a:gd name="connsiteY3" fmla="*/ 3905857 h 3913933"/>
              <a:gd name="connsiteX4" fmla="*/ 0 w 1491192"/>
              <a:gd name="connsiteY4" fmla="*/ 3913933 h 3913933"/>
              <a:gd name="connsiteX0" fmla="*/ 0 w 1506933"/>
              <a:gd name="connsiteY0" fmla="*/ 3913933 h 3932774"/>
              <a:gd name="connsiteX1" fmla="*/ 480162 w 1506933"/>
              <a:gd name="connsiteY1" fmla="*/ 1252 h 3932774"/>
              <a:gd name="connsiteX2" fmla="*/ 1038148 w 1506933"/>
              <a:gd name="connsiteY2" fmla="*/ 0 h 3932774"/>
              <a:gd name="connsiteX3" fmla="*/ 1506933 w 1506933"/>
              <a:gd name="connsiteY3" fmla="*/ 3932774 h 3932774"/>
              <a:gd name="connsiteX4" fmla="*/ 0 w 1506933"/>
              <a:gd name="connsiteY4" fmla="*/ 3913933 h 3932774"/>
              <a:gd name="connsiteX0" fmla="*/ 0 w 1475454"/>
              <a:gd name="connsiteY0" fmla="*/ 3913933 h 3913933"/>
              <a:gd name="connsiteX1" fmla="*/ 480162 w 1475454"/>
              <a:gd name="connsiteY1" fmla="*/ 1252 h 3913933"/>
              <a:gd name="connsiteX2" fmla="*/ 1038148 w 1475454"/>
              <a:gd name="connsiteY2" fmla="*/ 0 h 3913933"/>
              <a:gd name="connsiteX3" fmla="*/ 1475454 w 1475454"/>
              <a:gd name="connsiteY3" fmla="*/ 3896884 h 3913933"/>
              <a:gd name="connsiteX4" fmla="*/ 0 w 1475454"/>
              <a:gd name="connsiteY4" fmla="*/ 3913933 h 3913933"/>
              <a:gd name="connsiteX0" fmla="*/ 0 w 1480699"/>
              <a:gd name="connsiteY0" fmla="*/ 3913933 h 3919314"/>
              <a:gd name="connsiteX1" fmla="*/ 480162 w 1480699"/>
              <a:gd name="connsiteY1" fmla="*/ 1252 h 3919314"/>
              <a:gd name="connsiteX2" fmla="*/ 1038148 w 1480699"/>
              <a:gd name="connsiteY2" fmla="*/ 0 h 3919314"/>
              <a:gd name="connsiteX3" fmla="*/ 1480699 w 1480699"/>
              <a:gd name="connsiteY3" fmla="*/ 3919314 h 3919314"/>
              <a:gd name="connsiteX4" fmla="*/ 0 w 1480699"/>
              <a:gd name="connsiteY4" fmla="*/ 3913933 h 3919314"/>
              <a:gd name="connsiteX0" fmla="*/ 0 w 1480699"/>
              <a:gd name="connsiteY0" fmla="*/ 3913933 h 3913933"/>
              <a:gd name="connsiteX1" fmla="*/ 480162 w 1480699"/>
              <a:gd name="connsiteY1" fmla="*/ 1252 h 3913933"/>
              <a:gd name="connsiteX2" fmla="*/ 1038148 w 1480699"/>
              <a:gd name="connsiteY2" fmla="*/ 0 h 3913933"/>
              <a:gd name="connsiteX3" fmla="*/ 1480699 w 1480699"/>
              <a:gd name="connsiteY3" fmla="*/ 3896881 h 3913933"/>
              <a:gd name="connsiteX4" fmla="*/ 0 w 1480699"/>
              <a:gd name="connsiteY4" fmla="*/ 3913933 h 3913933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1038148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1038148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  <a:gd name="connsiteX0" fmla="*/ 0 w 1464961"/>
              <a:gd name="connsiteY0" fmla="*/ 3913933 h 3919311"/>
              <a:gd name="connsiteX1" fmla="*/ 480162 w 1464961"/>
              <a:gd name="connsiteY1" fmla="*/ 1252 h 3919311"/>
              <a:gd name="connsiteX2" fmla="*/ 999643 w 1464961"/>
              <a:gd name="connsiteY2" fmla="*/ 0 h 3919311"/>
              <a:gd name="connsiteX3" fmla="*/ 1464961 w 1464961"/>
              <a:gd name="connsiteY3" fmla="*/ 3919311 h 3919311"/>
              <a:gd name="connsiteX4" fmla="*/ 0 w 1464961"/>
              <a:gd name="connsiteY4" fmla="*/ 3913933 h 391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61" h="3919311">
                <a:moveTo>
                  <a:pt x="0" y="3913933"/>
                </a:moveTo>
                <a:lnTo>
                  <a:pt x="480162" y="1252"/>
                </a:lnTo>
                <a:cubicBezTo>
                  <a:pt x="666157" y="835"/>
                  <a:pt x="764685" y="12381"/>
                  <a:pt x="999643" y="0"/>
                </a:cubicBezTo>
                <a:lnTo>
                  <a:pt x="1464961" y="3919311"/>
                </a:lnTo>
                <a:lnTo>
                  <a:pt x="0" y="39139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ADFA5-2F37-4C13-B5F3-25B36C21FBA7}"/>
              </a:ext>
            </a:extLst>
          </p:cNvPr>
          <p:cNvSpPr txBox="1"/>
          <p:nvPr/>
        </p:nvSpPr>
        <p:spPr>
          <a:xfrm>
            <a:off x="7537417" y="3345699"/>
            <a:ext cx="207050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마케팅 비용</a:t>
            </a:r>
            <a:endParaRPr 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97C78-1C18-465B-8D7C-36D3265D543D}"/>
              </a:ext>
            </a:extLst>
          </p:cNvPr>
          <p:cNvSpPr txBox="1"/>
          <p:nvPr/>
        </p:nvSpPr>
        <p:spPr>
          <a:xfrm>
            <a:off x="7537417" y="2013433"/>
            <a:ext cx="306851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코로나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</a:t>
            </a: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확진자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</a:t>
            </a: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데이터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 </a:t>
            </a:r>
            <a:r>
              <a:rPr lang="en-US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파일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Arrow: Quad 30">
            <a:extLst>
              <a:ext uri="{FF2B5EF4-FFF2-40B4-BE49-F238E27FC236}">
                <a16:creationId xmlns:a16="http://schemas.microsoft.com/office/drawing/2014/main" id="{5436ED86-49CB-48E4-A242-ACA1F57F6C5F}"/>
              </a:ext>
            </a:extLst>
          </p:cNvPr>
          <p:cNvSpPr/>
          <p:nvPr/>
        </p:nvSpPr>
        <p:spPr>
          <a:xfrm>
            <a:off x="2259571" y="5772641"/>
            <a:ext cx="839317" cy="804488"/>
          </a:xfrm>
          <a:prstGeom prst="quad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31">
            <a:extLst>
              <a:ext uri="{FF2B5EF4-FFF2-40B4-BE49-F238E27FC236}">
                <a16:creationId xmlns:a16="http://schemas.microsoft.com/office/drawing/2014/main" id="{E139718B-22EF-4450-A558-C656E30096F8}"/>
              </a:ext>
            </a:extLst>
          </p:cNvPr>
          <p:cNvSpPr/>
          <p:nvPr/>
        </p:nvSpPr>
        <p:spPr>
          <a:xfrm>
            <a:off x="3999912" y="5709744"/>
            <a:ext cx="308380" cy="345526"/>
          </a:xfrm>
          <a:prstGeom prst="ellipse">
            <a:avLst/>
          </a:prstGeom>
          <a:solidFill>
            <a:srgbClr val="BF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5FE157D9-4B36-42E8-AC55-7DBD9ACC833C}"/>
              </a:ext>
            </a:extLst>
          </p:cNvPr>
          <p:cNvSpPr/>
          <p:nvPr/>
        </p:nvSpPr>
        <p:spPr>
          <a:xfrm>
            <a:off x="3687580" y="6017551"/>
            <a:ext cx="308380" cy="345526"/>
          </a:xfrm>
          <a:prstGeom prst="ellipse">
            <a:avLst/>
          </a:prstGeom>
          <a:solidFill>
            <a:srgbClr val="BF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2B8E5EF4-E68D-44DF-A9D5-7676B0ABBA94}"/>
              </a:ext>
            </a:extLst>
          </p:cNvPr>
          <p:cNvSpPr/>
          <p:nvPr/>
        </p:nvSpPr>
        <p:spPr>
          <a:xfrm>
            <a:off x="4017523" y="6310606"/>
            <a:ext cx="308380" cy="345526"/>
          </a:xfrm>
          <a:prstGeom prst="ellipse">
            <a:avLst/>
          </a:prstGeom>
          <a:solidFill>
            <a:srgbClr val="BF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36">
            <a:extLst>
              <a:ext uri="{FF2B5EF4-FFF2-40B4-BE49-F238E27FC236}">
                <a16:creationId xmlns:a16="http://schemas.microsoft.com/office/drawing/2014/main" id="{9C16A3B2-87FA-41C7-ACFE-B3A86C0E8037}"/>
              </a:ext>
            </a:extLst>
          </p:cNvPr>
          <p:cNvSpPr/>
          <p:nvPr/>
        </p:nvSpPr>
        <p:spPr>
          <a:xfrm>
            <a:off x="4312244" y="5999092"/>
            <a:ext cx="308380" cy="345526"/>
          </a:xfrm>
          <a:prstGeom prst="ellipse">
            <a:avLst/>
          </a:prstGeom>
          <a:solidFill>
            <a:srgbClr val="BF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37417" y="797453"/>
            <a:ext cx="1683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1" u="sng" dirty="0">
                <a:solidFill>
                  <a:schemeClr val="accent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Data List</a:t>
            </a:r>
            <a:endParaRPr lang="ko-KR" altLang="en-US" sz="2500" i="1" u="sng" dirty="0">
              <a:solidFill>
                <a:schemeClr val="accent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93D8C2-763B-4B6D-9311-61E843DB890B}"/>
              </a:ext>
            </a:extLst>
          </p:cNvPr>
          <p:cNvCxnSpPr>
            <a:cxnSpLocks/>
          </p:cNvCxnSpPr>
          <p:nvPr/>
        </p:nvCxnSpPr>
        <p:spPr>
          <a:xfrm>
            <a:off x="2080420" y="4336870"/>
            <a:ext cx="0" cy="3637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859B87A-B05D-4752-9D06-A07B08012A8A}"/>
              </a:ext>
            </a:extLst>
          </p:cNvPr>
          <p:cNvSpPr/>
          <p:nvPr/>
        </p:nvSpPr>
        <p:spPr>
          <a:xfrm rot="5400000">
            <a:off x="2113745" y="4117483"/>
            <a:ext cx="261961" cy="413973"/>
          </a:xfrm>
          <a:prstGeom prst="triangle">
            <a:avLst>
              <a:gd name="adj" fmla="val 517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258532-EC18-40C9-AEAB-81614BA61436}"/>
              </a:ext>
            </a:extLst>
          </p:cNvPr>
          <p:cNvCxnSpPr>
            <a:cxnSpLocks/>
          </p:cNvCxnSpPr>
          <p:nvPr/>
        </p:nvCxnSpPr>
        <p:spPr>
          <a:xfrm>
            <a:off x="2110229" y="1957605"/>
            <a:ext cx="0" cy="3637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1E4036C3-C7C3-4B82-B325-A0AD7B259B25}"/>
              </a:ext>
            </a:extLst>
          </p:cNvPr>
          <p:cNvSpPr/>
          <p:nvPr/>
        </p:nvSpPr>
        <p:spPr>
          <a:xfrm rot="5400000">
            <a:off x="2145829" y="1678007"/>
            <a:ext cx="261961" cy="413973"/>
          </a:xfrm>
          <a:prstGeom prst="triangle">
            <a:avLst>
              <a:gd name="adj" fmla="val 5174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F379C0D-A391-4764-A8C4-80CF46F9C140}"/>
              </a:ext>
            </a:extLst>
          </p:cNvPr>
          <p:cNvCxnSpPr>
            <a:cxnSpLocks/>
          </p:cNvCxnSpPr>
          <p:nvPr/>
        </p:nvCxnSpPr>
        <p:spPr>
          <a:xfrm>
            <a:off x="4254585" y="3347607"/>
            <a:ext cx="0" cy="36374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02BB8C0-3F0B-46BF-96EB-E3AAD18FF8E9}"/>
              </a:ext>
            </a:extLst>
          </p:cNvPr>
          <p:cNvSpPr/>
          <p:nvPr/>
        </p:nvSpPr>
        <p:spPr>
          <a:xfrm rot="5400000">
            <a:off x="4292302" y="3103313"/>
            <a:ext cx="261961" cy="413973"/>
          </a:xfrm>
          <a:prstGeom prst="triangle">
            <a:avLst>
              <a:gd name="adj" fmla="val 51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B8244E54-8E77-42B7-A236-313F8C75456C}"/>
              </a:ext>
            </a:extLst>
          </p:cNvPr>
          <p:cNvCxnSpPr>
            <a:cxnSpLocks/>
          </p:cNvCxnSpPr>
          <p:nvPr/>
        </p:nvCxnSpPr>
        <p:spPr>
          <a:xfrm>
            <a:off x="4348501" y="2830585"/>
            <a:ext cx="25547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D7928F-63CD-4B81-8AD5-178C5AD63B88}"/>
              </a:ext>
            </a:extLst>
          </p:cNvPr>
          <p:cNvCxnSpPr/>
          <p:nvPr/>
        </p:nvCxnSpPr>
        <p:spPr>
          <a:xfrm>
            <a:off x="6047018" y="1429899"/>
            <a:ext cx="5051304" cy="1750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BB79197-1527-4BC0-AB72-720402224FB5}"/>
              </a:ext>
            </a:extLst>
          </p:cNvPr>
          <p:cNvSpPr txBox="1"/>
          <p:nvPr/>
        </p:nvSpPr>
        <p:spPr>
          <a:xfrm>
            <a:off x="7524570" y="4016517"/>
            <a:ext cx="207050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모바일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, PC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매출액</a:t>
            </a:r>
            <a:endParaRPr 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AE2F40-AC89-430E-8947-D24D9415ACF9}"/>
              </a:ext>
            </a:extLst>
          </p:cNvPr>
          <p:cNvSpPr txBox="1"/>
          <p:nvPr/>
        </p:nvSpPr>
        <p:spPr>
          <a:xfrm>
            <a:off x="7480305" y="4659431"/>
            <a:ext cx="2070505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lt"/>
              </a:rPr>
              <a:t>기온 데이터</a:t>
            </a:r>
            <a:endParaRPr 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lt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9D37B64-AF2A-4CF4-97AA-6A0BD1BF29A8}"/>
              </a:ext>
            </a:extLst>
          </p:cNvPr>
          <p:cNvCxnSpPr>
            <a:cxnSpLocks/>
          </p:cNvCxnSpPr>
          <p:nvPr/>
        </p:nvCxnSpPr>
        <p:spPr>
          <a:xfrm>
            <a:off x="4367551" y="2114061"/>
            <a:ext cx="0" cy="7250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F8FBA11-ACFA-4C66-93F1-1AACC256662C}"/>
              </a:ext>
            </a:extLst>
          </p:cNvPr>
          <p:cNvCxnSpPr/>
          <p:nvPr/>
        </p:nvCxnSpPr>
        <p:spPr>
          <a:xfrm>
            <a:off x="6047018" y="3441280"/>
            <a:ext cx="85624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EB20D28-7091-4662-A6DA-6BDB5B9C06C6}"/>
              </a:ext>
            </a:extLst>
          </p:cNvPr>
          <p:cNvCxnSpPr>
            <a:cxnSpLocks/>
          </p:cNvCxnSpPr>
          <p:nvPr/>
        </p:nvCxnSpPr>
        <p:spPr>
          <a:xfrm>
            <a:off x="6047018" y="3429000"/>
            <a:ext cx="0" cy="131803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79DDB4-3F0F-464C-86D1-7D541F16A031}"/>
              </a:ext>
            </a:extLst>
          </p:cNvPr>
          <p:cNvCxnSpPr/>
          <p:nvPr/>
        </p:nvCxnSpPr>
        <p:spPr>
          <a:xfrm>
            <a:off x="6047018" y="4164944"/>
            <a:ext cx="85624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3BBB8C6-947A-4158-893F-3C58AFD97BC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378176" y="1437553"/>
            <a:ext cx="800252" cy="4155606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8B596F25-4AB8-4493-9035-00E54A6A2A28}"/>
              </a:ext>
            </a:extLst>
          </p:cNvPr>
          <p:cNvCxnSpPr>
            <a:cxnSpLocks/>
          </p:cNvCxnSpPr>
          <p:nvPr/>
        </p:nvCxnSpPr>
        <p:spPr>
          <a:xfrm>
            <a:off x="2419225" y="4747030"/>
            <a:ext cx="4645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8">
            <a:extLst>
              <a:ext uri="{FF2B5EF4-FFF2-40B4-BE49-F238E27FC236}">
                <a16:creationId xmlns:a16="http://schemas.microsoft.com/office/drawing/2014/main" id="{39741870-27D4-4DC6-A645-50256DC52935}"/>
              </a:ext>
            </a:extLst>
          </p:cNvPr>
          <p:cNvCxnSpPr>
            <a:cxnSpLocks/>
          </p:cNvCxnSpPr>
          <p:nvPr/>
        </p:nvCxnSpPr>
        <p:spPr>
          <a:xfrm flipV="1">
            <a:off x="2580314" y="2091399"/>
            <a:ext cx="4322949" cy="2266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01D9300-8778-4F06-A7E7-B56AE0BBADF2}"/>
              </a:ext>
            </a:extLst>
          </p:cNvPr>
          <p:cNvCxnSpPr>
            <a:cxnSpLocks/>
          </p:cNvCxnSpPr>
          <p:nvPr/>
        </p:nvCxnSpPr>
        <p:spPr>
          <a:xfrm>
            <a:off x="3593232" y="1425154"/>
            <a:ext cx="812608" cy="4180404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E885C24-0D74-4806-B490-0E0FEA4DCAEE}"/>
              </a:ext>
            </a:extLst>
          </p:cNvPr>
          <p:cNvSpPr/>
          <p:nvPr/>
        </p:nvSpPr>
        <p:spPr>
          <a:xfrm>
            <a:off x="1824741" y="1425154"/>
            <a:ext cx="3098120" cy="41680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D8844832-42D8-4E53-AB6C-810211965958}"/>
              </a:ext>
            </a:extLst>
          </p:cNvPr>
          <p:cNvSpPr/>
          <p:nvPr/>
        </p:nvSpPr>
        <p:spPr>
          <a:xfrm>
            <a:off x="7290881" y="2143074"/>
            <a:ext cx="153334" cy="13800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59181C37-1C09-4C2D-8E92-292D60025094}"/>
              </a:ext>
            </a:extLst>
          </p:cNvPr>
          <p:cNvSpPr/>
          <p:nvPr/>
        </p:nvSpPr>
        <p:spPr>
          <a:xfrm>
            <a:off x="7290881" y="2780888"/>
            <a:ext cx="153334" cy="138004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CCC3B2EE-7B29-4B0F-A53F-B95F1C248E6D}"/>
              </a:ext>
            </a:extLst>
          </p:cNvPr>
          <p:cNvSpPr/>
          <p:nvPr/>
        </p:nvSpPr>
        <p:spPr>
          <a:xfrm>
            <a:off x="7292217" y="4753399"/>
            <a:ext cx="153334" cy="138004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DE3A21B7-7668-494A-A8F2-B4D672A637F1}"/>
              </a:ext>
            </a:extLst>
          </p:cNvPr>
          <p:cNvSpPr/>
          <p:nvPr/>
        </p:nvSpPr>
        <p:spPr>
          <a:xfrm>
            <a:off x="7293334" y="3441280"/>
            <a:ext cx="153334" cy="13800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125196A7-BFD5-4B37-A252-9D15590E583A}"/>
              </a:ext>
            </a:extLst>
          </p:cNvPr>
          <p:cNvSpPr/>
          <p:nvPr/>
        </p:nvSpPr>
        <p:spPr>
          <a:xfrm>
            <a:off x="7290881" y="4148096"/>
            <a:ext cx="153334" cy="138004"/>
          </a:xfrm>
          <a:prstGeom prst="flowChart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EE49AC-ADAC-4C03-B858-D47AB37E2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75" y="1539221"/>
            <a:ext cx="6811573" cy="4188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4C878-DDBF-4953-B752-70EBF9641278}"/>
              </a:ext>
            </a:extLst>
          </p:cNvPr>
          <p:cNvSpPr txBox="1"/>
          <p:nvPr/>
        </p:nvSpPr>
        <p:spPr>
          <a:xfrm>
            <a:off x="2722954" y="6107952"/>
            <a:ext cx="663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공공데이터포털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 코로나 누적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확진자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6503" y="935548"/>
            <a:ext cx="30476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코로나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 </a:t>
            </a:r>
            <a:r>
              <a:rPr lang="ko-KR" altLang="en-US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확진자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 데이터</a:t>
            </a:r>
            <a:endParaRPr lang="ko-KR" altLang="en-US" sz="23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5850" y="326136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과정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520AED-2D3A-42AD-983F-82C709C6F194}"/>
              </a:ext>
            </a:extLst>
          </p:cNvPr>
          <p:cNvCxnSpPr>
            <a:cxnSpLocks/>
          </p:cNvCxnSpPr>
          <p:nvPr/>
        </p:nvCxnSpPr>
        <p:spPr>
          <a:xfrm>
            <a:off x="2614096" y="6134721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6503" y="948700"/>
            <a:ext cx="30476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코로나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 </a:t>
            </a:r>
            <a:r>
              <a:rPr lang="ko-KR" altLang="en-US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확진자</a:t>
            </a:r>
            <a:r>
              <a:rPr lang="ko-KR" altLang="en-US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 데이터</a:t>
            </a:r>
            <a:endParaRPr lang="ko-KR" altLang="en-US" sz="23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9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54DEF55-6B5C-42F8-8203-7409E7186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72" y="1513537"/>
            <a:ext cx="8853120" cy="4441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0D73A7-B6D2-46CB-9439-2D831AA558CD}"/>
              </a:ext>
            </a:extLst>
          </p:cNvPr>
          <p:cNvSpPr txBox="1"/>
          <p:nvPr/>
        </p:nvSpPr>
        <p:spPr>
          <a:xfrm>
            <a:off x="1671272" y="6122030"/>
            <a:ext cx="75328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최초 발생일부터 수집일 당일까지의 코로나 누적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확진자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확보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D051AEED-7DCF-4229-8A75-D639ED0605DA}"/>
              </a:ext>
            </a:extLst>
          </p:cNvPr>
          <p:cNvSpPr/>
          <p:nvPr/>
        </p:nvSpPr>
        <p:spPr>
          <a:xfrm>
            <a:off x="6654807" y="1332202"/>
            <a:ext cx="704355" cy="4444345"/>
          </a:xfrm>
          <a:prstGeom prst="frame">
            <a:avLst>
              <a:gd name="adj1" fmla="val 7940"/>
            </a:avLst>
          </a:prstGeom>
          <a:solidFill>
            <a:srgbClr val="FC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5850" y="326136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과정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F3A31A-46B0-4397-8D3A-C69330FA7BF7}"/>
              </a:ext>
            </a:extLst>
          </p:cNvPr>
          <p:cNvCxnSpPr>
            <a:cxnSpLocks/>
          </p:cNvCxnSpPr>
          <p:nvPr/>
        </p:nvCxnSpPr>
        <p:spPr>
          <a:xfrm>
            <a:off x="1597478" y="6122030"/>
            <a:ext cx="0" cy="3157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719283" y="129949"/>
            <a:ext cx="1037713" cy="7466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6503" y="936663"/>
            <a:ext cx="20585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게임시장</a:t>
            </a:r>
            <a:r>
              <a:rPr lang="en-US" altLang="ko-KR" sz="23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 </a:t>
            </a:r>
            <a:r>
              <a:rPr lang="en-US" altLang="ko-KR" sz="23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+mn-lt"/>
              </a:rPr>
              <a:t>규모</a:t>
            </a:r>
            <a:endParaRPr lang="ko-KR" altLang="en-US" sz="23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A0011E-3442-4AB9-AB40-6E04432A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5377" r="53604" b="54621"/>
          <a:stretch/>
        </p:blipFill>
        <p:spPr>
          <a:xfrm>
            <a:off x="1404951" y="911765"/>
            <a:ext cx="801552" cy="4204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81BA55-4AEB-4DFD-A747-FF9B26A3C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884" y="1716263"/>
            <a:ext cx="7932231" cy="2588342"/>
          </a:xfrm>
          <a:prstGeom prst="rect">
            <a:avLst/>
          </a:prstGeom>
        </p:spPr>
      </p:pic>
      <p:pic>
        <p:nvPicPr>
          <p:cNvPr id="14" name="Picture 2" descr="기업공시, 기본에 충실하자! :: 윤킴넷">
            <a:extLst>
              <a:ext uri="{FF2B5EF4-FFF2-40B4-BE49-F238E27FC236}">
                <a16:creationId xmlns:a16="http://schemas.microsoft.com/office/drawing/2014/main" id="{A46742BA-C35D-48EC-BFD7-1B217D37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003" y="1671084"/>
            <a:ext cx="2145899" cy="99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E539B352-B712-4C31-812F-F26268F47F9E}"/>
              </a:ext>
            </a:extLst>
          </p:cNvPr>
          <p:cNvSpPr/>
          <p:nvPr/>
        </p:nvSpPr>
        <p:spPr>
          <a:xfrm>
            <a:off x="3619142" y="3132757"/>
            <a:ext cx="8195401" cy="392248"/>
          </a:xfrm>
          <a:prstGeom prst="frame">
            <a:avLst/>
          </a:prstGeom>
          <a:solidFill>
            <a:srgbClr val="FC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10DB5-5B5E-4B47-94AF-777F2A0FFFE6}"/>
              </a:ext>
            </a:extLst>
          </p:cNvPr>
          <p:cNvSpPr txBox="1"/>
          <p:nvPr/>
        </p:nvSpPr>
        <p:spPr>
          <a:xfrm>
            <a:off x="3921003" y="4941499"/>
            <a:ext cx="7392527" cy="1285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기업 공시 시스템을 통해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국내 상위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16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개 기업들의 매출액 데이터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Calibri"/>
              </a:rPr>
              <a:t>17년 1Q분기 ~ 21년 3Q 분기 까지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Calibri"/>
              </a:rPr>
              <a:t>수집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F817C9-B06A-4810-BA6B-0BC3FC252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083" y="1671084"/>
            <a:ext cx="1315287" cy="47371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5850" y="326136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srgbClr val="BF2F58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수집 과정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2B357F-6E7F-48CA-9448-10D3E737D021}"/>
              </a:ext>
            </a:extLst>
          </p:cNvPr>
          <p:cNvCxnSpPr>
            <a:cxnSpLocks/>
          </p:cNvCxnSpPr>
          <p:nvPr/>
        </p:nvCxnSpPr>
        <p:spPr>
          <a:xfrm>
            <a:off x="4764907" y="4985949"/>
            <a:ext cx="0" cy="12852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2057</Words>
  <Application>Microsoft Office PowerPoint</Application>
  <PresentationFormat>와이드스크린</PresentationFormat>
  <Paragraphs>739</Paragraphs>
  <Slides>42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나눔고딕 ExtraBold</vt:lpstr>
      <vt:lpstr>나눔스퀘어 Bold</vt:lpstr>
      <vt:lpstr>나눔스퀘어 ExtraBold</vt:lpstr>
      <vt:lpstr>나눔스퀘어라운드 Bold</vt:lpstr>
      <vt:lpstr>나눔스퀘어라운드 ExtraBold</vt:lpstr>
      <vt:lpstr>나눔스퀘어라운드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기윤하</cp:lastModifiedBy>
  <cp:revision>121</cp:revision>
  <dcterms:created xsi:type="dcterms:W3CDTF">2015-03-01T15:12:57Z</dcterms:created>
  <dcterms:modified xsi:type="dcterms:W3CDTF">2021-12-10T02:45:14Z</dcterms:modified>
</cp:coreProperties>
</file>