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4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7345-E539-4C22-9AFB-8A3CCE10405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5C0F-ADC0-4D38-BF29-3BDB7E515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54375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Abnormality Detection and Localization in Chest X-Rays using Deep Convolutional Neural Networks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13979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Kiwon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endParaRPr lang="en-US" altLang="ko-KR" dirty="0" smtClean="0"/>
          </a:p>
          <a:p>
            <a:r>
              <a:rPr lang="en-US" altLang="ko-KR" dirty="0" smtClean="0"/>
              <a:t>2018. 11. 06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5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16996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In a view to classifying abnormalities in </a:t>
            </a:r>
            <a:r>
              <a:rPr lang="en-US" altLang="ko-KR" b="1" dirty="0" smtClean="0"/>
              <a:t>the CXRs, a cascade of convolutional neural network (CNN) </a:t>
            </a:r>
          </a:p>
          <a:p>
            <a:r>
              <a:rPr lang="en-US" altLang="ko-KR" b="1" dirty="0" smtClean="0"/>
              <a:t>and recurrent neural network(RNN)</a:t>
            </a:r>
            <a:r>
              <a:rPr lang="en-US" altLang="ko-KR" dirty="0" smtClean="0"/>
              <a:t> are employed on the Indiana dataset chest X-Rays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Data set :</a:t>
            </a:r>
          </a:p>
          <a:p>
            <a:pPr marL="342900" indent="-342900">
              <a:buAutoNum type="arabicParenBoth"/>
            </a:pPr>
            <a:r>
              <a:rPr lang="en-US" altLang="ko-KR" b="1" dirty="0" smtClean="0"/>
              <a:t>Indiana data set </a:t>
            </a:r>
            <a:r>
              <a:rPr lang="en-US" altLang="ko-KR" dirty="0" smtClean="0"/>
              <a:t>: Set consists of 7284 CXRs, both frontal and lateral images with disease annotations, </a:t>
            </a:r>
          </a:p>
          <a:p>
            <a:r>
              <a:rPr lang="en-US" altLang="ko-KR" dirty="0" smtClean="0"/>
              <a:t>such as cardiomegaly, pulmonary edema, opacity or pleural effusion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en-US" altLang="ko-KR" b="1" dirty="0" smtClean="0"/>
              <a:t>JSRT Dataset </a:t>
            </a:r>
            <a:r>
              <a:rPr lang="en-US" altLang="ko-KR" dirty="0" smtClean="0"/>
              <a:t>: Set compiled by the Japanese Society of Radiological Technology (JSRT). </a:t>
            </a:r>
          </a:p>
          <a:p>
            <a:r>
              <a:rPr lang="en-US" altLang="ko-KR" dirty="0" smtClean="0"/>
              <a:t>The set contains 247 chest X-rays, among which 154 have lung nodules </a:t>
            </a:r>
          </a:p>
          <a:p>
            <a:r>
              <a:rPr lang="en-US" altLang="ko-KR" dirty="0" smtClean="0"/>
              <a:t>(100 malignant cases, 54 benign cases), and 93 have no nodules.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(3) </a:t>
            </a:r>
            <a:r>
              <a:rPr lang="en-US" altLang="ko-KR" b="1" dirty="0" smtClean="0"/>
              <a:t>Shenzhen Dataset </a:t>
            </a:r>
            <a:r>
              <a:rPr lang="en-US" altLang="ko-KR" dirty="0" smtClean="0"/>
              <a:t>: This set is compiled at Shenzhen No.3 People’s Hospital, Guangdong Medical College,</a:t>
            </a:r>
          </a:p>
          <a:p>
            <a:r>
              <a:rPr lang="en-US" altLang="ko-KR" dirty="0" smtClean="0"/>
              <a:t>Shenzhen, China. The recorded frontal CXRs are classiﬁed into two categories: normal and tuberculosis (TB).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7508" y="918881"/>
            <a:ext cx="27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Experiments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869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16604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Deep convolutional networks (DCN) have achieved signiﬁcantly higher accuracy than previous methods </a:t>
            </a:r>
          </a:p>
          <a:p>
            <a:r>
              <a:rPr lang="en-US" altLang="ko-KR" dirty="0" smtClean="0"/>
              <a:t>In disease detection in various diagnostic modalities. </a:t>
            </a:r>
          </a:p>
          <a:p>
            <a:r>
              <a:rPr lang="en-US" altLang="ko-KR" b="1" dirty="0" smtClean="0"/>
              <a:t>In many cases, these accuracies have surpassed human detection capabilities.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We explored several DCN models, </a:t>
            </a:r>
            <a:r>
              <a:rPr lang="en-US" altLang="ko-KR" b="1" dirty="0" err="1" smtClean="0"/>
              <a:t>e.g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AlexNet</a:t>
            </a:r>
            <a:r>
              <a:rPr lang="en-US" altLang="ko-KR" b="1" dirty="0" smtClean="0"/>
              <a:t>, VGG-Net and </a:t>
            </a:r>
            <a:r>
              <a:rPr lang="en-US" altLang="ko-KR" b="1" dirty="0" err="1" smtClean="0"/>
              <a:t>ResNet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These models vary in the number of convolution layers used and achieve higher classiﬁcation accuracy </a:t>
            </a:r>
          </a:p>
          <a:p>
            <a:r>
              <a:rPr lang="en-US" altLang="ko-KR" b="1" dirty="0" smtClean="0"/>
              <a:t>as the number of convolution layers is increased. </a:t>
            </a:r>
          </a:p>
          <a:p>
            <a:r>
              <a:rPr lang="en-US" altLang="ko-KR" dirty="0" smtClean="0"/>
              <a:t>Speciﬁcally,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and its variants have achieved superhuman performance </a:t>
            </a:r>
          </a:p>
          <a:p>
            <a:r>
              <a:rPr lang="en-US" altLang="ko-KR" dirty="0" smtClean="0"/>
              <a:t>on the celebrated ImageNet dataset.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The features from the ResNet-50, ResNet-101 and ResNet-152 are extracted from the res4f, res4b22 </a:t>
            </a:r>
          </a:p>
          <a:p>
            <a:r>
              <a:rPr lang="en-US" altLang="ko-KR" dirty="0" smtClean="0"/>
              <a:t>and res4b 35 layers respectively. </a:t>
            </a:r>
          </a:p>
          <a:p>
            <a:r>
              <a:rPr lang="en-US" altLang="ko-KR" dirty="0" smtClean="0"/>
              <a:t>All the DCN models have been implemented in </a:t>
            </a:r>
            <a:r>
              <a:rPr lang="en-US" altLang="ko-KR" dirty="0" err="1" smtClean="0"/>
              <a:t>Tensorﬂow</a:t>
            </a:r>
            <a:r>
              <a:rPr lang="en-US" altLang="ko-KR" dirty="0" smtClean="0"/>
              <a:t> and have been ﬁne tuned using Adam optimizer </a:t>
            </a:r>
          </a:p>
          <a:p>
            <a:r>
              <a:rPr lang="en-US" altLang="ko-KR" dirty="0" smtClean="0"/>
              <a:t>with </a:t>
            </a:r>
            <a:r>
              <a:rPr lang="en-US" altLang="ko-KR" b="1" dirty="0" smtClean="0"/>
              <a:t>learning rate 0.001.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1029" y="918881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Experiments : DCN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481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4405" y="3003175"/>
            <a:ext cx="164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Results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573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8838" y="918881"/>
            <a:ext cx="164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Results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493" t="32737" r="24780" b="25478"/>
          <a:stretch/>
        </p:blipFill>
        <p:spPr>
          <a:xfrm>
            <a:off x="769186" y="1659340"/>
            <a:ext cx="10599945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3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1456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 We ﬁnd that VGG-16 and </a:t>
            </a:r>
            <a:r>
              <a:rPr lang="en-US" altLang="ko-KR" dirty="0" err="1" smtClean="0"/>
              <a:t>AlexNet</a:t>
            </a:r>
            <a:r>
              <a:rPr lang="en-US" altLang="ko-KR" dirty="0" smtClean="0"/>
              <a:t> achieve the </a:t>
            </a:r>
            <a:r>
              <a:rPr lang="en-US" altLang="ko-KR" b="1" dirty="0" smtClean="0"/>
              <a:t>highest accuracy and AUC respectively when dropout </a:t>
            </a:r>
          </a:p>
          <a:p>
            <a:r>
              <a:rPr lang="en-US" altLang="ko-KR" b="1" dirty="0" smtClean="0"/>
              <a:t>is used as shown in table 2.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On the contrary, the accuracy of deeper models like </a:t>
            </a:r>
            <a:r>
              <a:rPr lang="en-US" altLang="ko-KR" b="1" dirty="0" smtClean="0"/>
              <a:t>ResNet-101 and VGG-19 drops by </a:t>
            </a:r>
          </a:p>
          <a:p>
            <a:r>
              <a:rPr lang="en-US" altLang="ko-KR" b="1" dirty="0" smtClean="0"/>
              <a:t>about 4 percentage points.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8838" y="918881"/>
            <a:ext cx="164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Results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536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48838" y="918881"/>
            <a:ext cx="164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Results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493" t="43722" r="24780" b="26459"/>
          <a:stretch/>
        </p:blipFill>
        <p:spPr>
          <a:xfrm>
            <a:off x="996056" y="2507359"/>
            <a:ext cx="10146206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16278" y="3043103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Abstract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56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16226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b="1" dirty="0" smtClean="0"/>
              <a:t>Chest X-Rays (CXRs) are widely used for diagnosing abnormalities in the heart and lung area.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Automatically detecting these abnormalities with high accuracy could </a:t>
            </a:r>
            <a:r>
              <a:rPr lang="en-US" altLang="ko-KR" b="1" dirty="0" smtClean="0"/>
              <a:t>greatly enhance real world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diagnosis processes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 In order to overcome these difﬁculties, we have used the publicly available </a:t>
            </a:r>
            <a:r>
              <a:rPr lang="en-US" altLang="ko-KR" b="1" dirty="0" smtClean="0"/>
              <a:t>Indiana chest X-Ray dataset,</a:t>
            </a:r>
          </a:p>
          <a:p>
            <a:r>
              <a:rPr lang="en-US" altLang="ko-KR" b="1" dirty="0" smtClean="0"/>
              <a:t>JSRT data set and Shenzhen Data set </a:t>
            </a:r>
            <a:r>
              <a:rPr lang="en-US" altLang="ko-KR" dirty="0" smtClean="0"/>
              <a:t>and studied the performance of known deep convolutional network </a:t>
            </a:r>
          </a:p>
          <a:p>
            <a:r>
              <a:rPr lang="en-US" altLang="ko-KR" dirty="0" smtClean="0"/>
              <a:t>(DCN) architectures on different abnormalities.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6789" y="918881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Abstract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741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08398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Our localization experiments</a:t>
            </a:r>
            <a:r>
              <a:rPr lang="en-US" altLang="ko-KR" b="1" dirty="0" smtClean="0"/>
              <a:t> using these trained classiﬁers show that for spatially spread out </a:t>
            </a:r>
          </a:p>
          <a:p>
            <a:r>
              <a:rPr lang="en-US" altLang="ko-KR" b="1" dirty="0" smtClean="0"/>
              <a:t>abnormalities </a:t>
            </a:r>
            <a:r>
              <a:rPr lang="en-US" altLang="ko-KR" dirty="0" smtClean="0"/>
              <a:t>like cardiomegaly and pulmonary edema, the network can localize the abnormalities </a:t>
            </a:r>
          </a:p>
          <a:p>
            <a:r>
              <a:rPr lang="en-US" altLang="ko-KR" dirty="0" smtClean="0"/>
              <a:t>successfully most of the time.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 </a:t>
            </a:r>
            <a:r>
              <a:rPr lang="en-US" altLang="ko-KR" b="1" dirty="0" smtClean="0"/>
              <a:t>We believe that through deep learning based classiﬁcation and localization, we will discover </a:t>
            </a:r>
          </a:p>
          <a:p>
            <a:r>
              <a:rPr lang="en-US" altLang="ko-KR" b="1" dirty="0" smtClean="0"/>
              <a:t>many more interesting features in medical image</a:t>
            </a:r>
            <a:r>
              <a:rPr lang="en-US" altLang="ko-KR" dirty="0" smtClean="0"/>
              <a:t> diagnosis that are not considered traditionally.</a:t>
            </a: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06789" y="918881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Abstract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8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99419" y="3043103"/>
            <a:ext cx="27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525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0498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Medical X-rays are one of the ﬁrst choices for diagnosis due to its “ability is of revealing some </a:t>
            </a:r>
          </a:p>
          <a:p>
            <a:r>
              <a:rPr lang="en-US" altLang="ko-KR" dirty="0" smtClean="0"/>
              <a:t>unsuspected pathologic alterations, its non-invasive characteristics, radiation dose and economic </a:t>
            </a:r>
          </a:p>
          <a:p>
            <a:r>
              <a:rPr lang="en-US" altLang="ko-KR" dirty="0" smtClean="0"/>
              <a:t>considerations”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b="1" dirty="0" smtClean="0"/>
              <a:t>X-Rays are mostly used as a preliminary diagnosis tool. </a:t>
            </a:r>
          </a:p>
          <a:p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97508" y="918881"/>
            <a:ext cx="27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Introduction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0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13236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There are many beneﬁts of developing computer aided detection(CAD) tools for X Ray analysis.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First of all, </a:t>
            </a:r>
            <a:r>
              <a:rPr lang="en-US" altLang="ko-KR" b="1" dirty="0" smtClean="0"/>
              <a:t>CAD tools help the radiologist to make a quantitative and well informed decision.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As the data is volume increases, it will become increasingly difﬁcult for the radiologists to go through </a:t>
            </a:r>
          </a:p>
          <a:p>
            <a:r>
              <a:rPr lang="en-US" altLang="ko-KR" dirty="0" smtClean="0"/>
              <a:t>all the X-Rays that are taken maintaining the same level of efﬁciency.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Automation and augmentation is severely needed to help radiologists maintain the quality of diagnosis.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1746" y="1013010"/>
            <a:ext cx="410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Introduction : CAD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64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102" y="2366681"/>
            <a:ext cx="1081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b="1" dirty="0" smtClean="0"/>
              <a:t>However, the accuracy of these CAD tools has not achieved a signiﬁcantly high level to work </a:t>
            </a:r>
          </a:p>
          <a:p>
            <a:r>
              <a:rPr lang="en-US" altLang="ko-KR" b="1" dirty="0" smtClean="0"/>
              <a:t>as independent inference tool. </a:t>
            </a:r>
            <a:r>
              <a:rPr lang="en-US" altLang="ko-KR" dirty="0" smtClean="0"/>
              <a:t>Thus CAD tools in X Ray analysis are left as mostly providing </a:t>
            </a:r>
          </a:p>
          <a:p>
            <a:r>
              <a:rPr lang="en-US" altLang="ko-KR" dirty="0" smtClean="0"/>
              <a:t>easy visualization functionality.</a:t>
            </a: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01746" y="1013010"/>
            <a:ext cx="410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Introduction : CAD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923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4405" y="3003175"/>
            <a:ext cx="27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Experiments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07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699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Abnormality Detection and Localization in Chest X-Rays using Deep Convolutional Neural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Abnormality Detection and Localization in Chest X-Rays using Deep Convolutional Neural Networks</dc:title>
  <dc:creator>JIHYE SEO</dc:creator>
  <cp:lastModifiedBy>JIHYE SEO</cp:lastModifiedBy>
  <cp:revision>28</cp:revision>
  <dcterms:created xsi:type="dcterms:W3CDTF">2018-11-06T19:07:43Z</dcterms:created>
  <dcterms:modified xsi:type="dcterms:W3CDTF">2018-11-06T21:58:31Z</dcterms:modified>
</cp:coreProperties>
</file>