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74" r:id="rId3"/>
    <p:sldId id="266" r:id="rId4"/>
    <p:sldId id="326" r:id="rId5"/>
    <p:sldId id="327" r:id="rId6"/>
    <p:sldId id="324" r:id="rId7"/>
    <p:sldId id="329" r:id="rId8"/>
    <p:sldId id="330" r:id="rId9"/>
    <p:sldId id="328" r:id="rId10"/>
    <p:sldId id="319" r:id="rId11"/>
    <p:sldId id="288" r:id="rId12"/>
    <p:sldId id="331" r:id="rId13"/>
    <p:sldId id="320" r:id="rId14"/>
    <p:sldId id="334" r:id="rId15"/>
    <p:sldId id="333" r:id="rId16"/>
    <p:sldId id="336" r:id="rId17"/>
    <p:sldId id="338" r:id="rId18"/>
    <p:sldId id="337" r:id="rId19"/>
    <p:sldId id="332" r:id="rId20"/>
    <p:sldId id="335" r:id="rId21"/>
    <p:sldId id="322" r:id="rId22"/>
    <p:sldId id="340" r:id="rId23"/>
    <p:sldId id="339" r:id="rId24"/>
    <p:sldId id="265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함초롬바탕" panose="02030604000101010101" pitchFamily="18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E5D85"/>
    <a:srgbClr val="E7E9EF"/>
    <a:srgbClr val="E1E5F1"/>
    <a:srgbClr val="D7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8558D-1763-4018-908F-B5CCEBF16A9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6D094-D8DC-43B9-815F-FE85DDC5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2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A2F126-2D34-406B-AF53-DD8457675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D3F8DA4-C621-4795-8DB1-3A7A7F7D2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5D1EDDA-B033-4770-996B-543EE79A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E6408A3-F1E7-452E-8AF1-84DA7873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70802D-DF7B-47AF-BF87-46276F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1AAD20-2D6F-4721-8AC6-57832DCE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6FCB27B-20EE-4001-A8C6-8CEB60F5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68F552-CE63-4D90-97B5-59D4C0D5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D38D65F-70FC-4549-9FBA-D597B477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30B844-DC1E-436D-A516-2B79EB84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1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F454586-2464-4906-A75A-3F291563D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197AD78-9BB7-44B0-A03B-A0B13628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25D6F3-4288-4358-9D38-E47E1E74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F9E4C2-A1E4-4601-89BC-6570ED1A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E65431-A7D6-4748-9C91-E591999C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6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7CECA6-AC8E-4EB6-8B65-F82DE7AA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71E0060-5D81-4FAD-B629-D065FBE3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068FF6-0155-43F0-A2C2-B03B6E51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238E97-4A3D-4927-8CA0-D9F8F18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E3515C-6C24-4776-840D-A3E9DE0A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4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98689B-F500-4487-A38E-3ADA708B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F693DC-955C-4D66-9F2F-229BEA0E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5066AF-FEE4-41D6-A311-09AD8FEC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D2D72D-32B9-49DA-A1AB-9C2929D6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8EBA1D-1428-4303-8D7F-77496A70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0BD03C-91A3-4C0B-BC45-5189CCAA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D739FE-ACE2-4EA2-ACFB-F38E8E2B4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A670F26-5F6F-4605-95B3-05DA3974E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7EBC59D-BDED-426B-AF43-710538CD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9A9490-7C12-4E28-8DBD-5664ACAB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F2987A1-EC3B-406C-BD71-67EA9A8A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5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8F3359-A0DE-48F2-8343-95E98986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73D222-9D1F-45E4-869C-96788D57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F4F1C50-F4A0-4113-A4D2-FA779CB10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F5F6DB5-729D-4B0C-8ED7-5DD38E7CE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A21452C-0CBB-462E-8638-C4A8577F6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5ABCCF2-472B-46B8-BC0D-185F05A6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1BBED12-C636-49A4-8073-2BC30CFA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88B8C6D-0710-438D-B916-4B54E58F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B225E5-0D50-48FF-8B26-370D5E2E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39C5DEB-05B8-489E-99B0-736E7C6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5D65E66-4152-417D-A460-6E35EF73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84A73AD-3209-4311-9C15-6B0AB22D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0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A5B7A58-26F1-4F8E-BA9D-820CA92E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E0EA2BF-664A-4C42-AE9A-53B6D2B5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8AA4413-66B8-46B3-8EF2-66F4E339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8487E4-2310-41BB-B07F-650000D5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EC6CD4B-AEC0-4CD3-B9A7-652F5707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7D8727A-91B4-4B31-8547-FB6904ACE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C842D98-6204-4C4D-B360-DCCA666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D5CF83A-7BD5-4992-9293-7607CF49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E31179-6514-4535-BBBC-BC324F11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5BDEBE-D7E1-4D82-BA5A-0ED35F96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089BBB6-EB10-437F-B5EF-37EF47A44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BFD6536-2622-4D06-A6EA-ACA5DA34D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6E17324-95E6-4AD9-A5E8-D9E53BB1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D5F38C7-137D-4BED-B34E-4D350D19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B0A96BD-40F7-490A-B652-06608016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2D8F99C-9D96-4F11-82F4-37009878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3456DC-37BA-4EFA-9F33-90143F22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EB3F1E-3E0C-4EBF-8610-9811CD610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6146-DE2C-4F6C-877D-EF1842AED8B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F0F0E9-6CBE-4DE6-B1AA-870C4C50A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A71C7B-BCF9-484C-A553-D9122CCF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379F-6649-416F-8907-4A48F6929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set/15003493/fileData.d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CB7495B-A82C-448B-9235-4F6C069CF598}"/>
              </a:ext>
            </a:extLst>
          </p:cNvPr>
          <p:cNvSpPr/>
          <p:nvPr/>
        </p:nvSpPr>
        <p:spPr>
          <a:xfrm rot="20892425">
            <a:off x="9160603" y="4540898"/>
            <a:ext cx="4269867" cy="178197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002060">
                  <a:alpha val="50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B0AC3777-DEA3-4501-82CF-E2471D7DBB3D}"/>
              </a:ext>
            </a:extLst>
          </p:cNvPr>
          <p:cNvSpPr/>
          <p:nvPr/>
        </p:nvSpPr>
        <p:spPr>
          <a:xfrm rot="20901178">
            <a:off x="8179020" y="2770512"/>
            <a:ext cx="5260765" cy="178197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000">
                  <a:alpha val="50000"/>
                </a:srgbClr>
              </a:gs>
              <a:gs pos="100000">
                <a:srgbClr val="002060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27FB460-46FE-43DE-88DA-C14303670B4C}"/>
              </a:ext>
            </a:extLst>
          </p:cNvPr>
          <p:cNvSpPr txBox="1"/>
          <p:nvPr/>
        </p:nvSpPr>
        <p:spPr>
          <a:xfrm>
            <a:off x="600075" y="2519709"/>
            <a:ext cx="6833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도로교통공단 교통사고 데이터</a:t>
            </a:r>
            <a:endParaRPr lang="ko-KR" altLang="en-US" sz="3200" b="1" dirty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47941C6-CD26-49F6-8386-ADA9712A7D8B}"/>
              </a:ext>
            </a:extLst>
          </p:cNvPr>
          <p:cNvCxnSpPr/>
          <p:nvPr/>
        </p:nvCxnSpPr>
        <p:spPr>
          <a:xfrm>
            <a:off x="0" y="3215034"/>
            <a:ext cx="7332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FB460-46FE-43DE-88DA-C14303670B4C}"/>
              </a:ext>
            </a:extLst>
          </p:cNvPr>
          <p:cNvSpPr txBox="1"/>
          <p:nvPr/>
        </p:nvSpPr>
        <p:spPr>
          <a:xfrm>
            <a:off x="498475" y="3329486"/>
            <a:ext cx="683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</a:t>
            </a:r>
            <a:r>
              <a:rPr lang="en-US" altLang="ko-KR" b="1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HW</a:t>
            </a:r>
            <a:endParaRPr lang="ko-KR" altLang="en-US" b="1" dirty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3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50000"/>
                </a:srgb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911169" y="4229477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문제제기 및 </a:t>
            </a:r>
            <a:r>
              <a:rPr lang="ko-KR" altLang="en-US" b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 설정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A0F44475-7992-4A07-8FE1-49914C29D7A5}"/>
              </a:ext>
            </a:extLst>
          </p:cNvPr>
          <p:cNvSpPr/>
          <p:nvPr/>
        </p:nvSpPr>
        <p:spPr>
          <a:xfrm>
            <a:off x="5328036" y="2274021"/>
            <a:ext cx="1577504" cy="157750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2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문제제기 및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가설설정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69815" y="5643165"/>
            <a:ext cx="9722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- 2019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기준 한국에서는 교통사고로 인해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사흘에 한 명 꼴로 사망한다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/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도로교통공단의 교통사고 데이터를 확인하여 교통사고 현황을 확인할 수 있어야 한다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/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도로교통공단의 교통사고 데이터를 확인하여 교통사고를 줄일 수 있는 방법을 모색해야 한다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4" y="2027578"/>
            <a:ext cx="4705778" cy="3124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2468554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문제제기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1026" name="Picture 2" descr="https://file.mk.co.kr/meet/neds/2019/11/image_readtop_2019_955508_157404106539804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45" y="2027578"/>
            <a:ext cx="5555432" cy="3124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문제제기 및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가설설정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000150" y="4681623"/>
            <a:ext cx="9722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자동차 등록 대수가 늘어남에 따라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점차 늘어날 것이다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 fontAlgn="base">
              <a:buAutoNum type="arabicPeriod"/>
            </a:pP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인구가 많은 도시일 수록 교통사고가 많이 일어날 것이다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 fontAlgn="base">
              <a:buAutoNum type="arabicPeriod"/>
            </a:pP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보행중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교통사고가 가장 많을 것이다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68554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가설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55" y="2092355"/>
            <a:ext cx="2491816" cy="1654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s://file.mk.co.kr/meet/neds/2019/11/image_readtop_2019_955508_157404106539804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15" y="2559628"/>
            <a:ext cx="2941726" cy="1654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7022" t="39405" r="28088" b="22536"/>
          <a:stretch/>
        </p:blipFill>
        <p:spPr>
          <a:xfrm>
            <a:off x="831842" y="1804908"/>
            <a:ext cx="5472954" cy="2608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50000"/>
                </a:srgb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911169" y="4242925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및 시각화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A0F44475-7992-4A07-8FE1-49914C29D7A5}"/>
              </a:ext>
            </a:extLst>
          </p:cNvPr>
          <p:cNvSpPr/>
          <p:nvPr/>
        </p:nvSpPr>
        <p:spPr>
          <a:xfrm>
            <a:off x="5328036" y="2274021"/>
            <a:ext cx="1577504" cy="157750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3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및 시각화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0095" y="5583425"/>
            <a:ext cx="853114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자동차 등록 대수가 늘어남에 따라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점차 늘어날 것이다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교통사고는 점차 감소하는 추이를 보였다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2015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잠깐 늘어나는 듯 했으나 그 이후 다시 줄어들었다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b="1" kern="0" spc="0" dirty="0" err="1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바차트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차트 위로 마우스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hover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 색 변경 및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value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표시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8554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시각화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1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861" t="9981" r="35808" b="29598"/>
          <a:stretch/>
        </p:blipFill>
        <p:spPr>
          <a:xfrm>
            <a:off x="119893" y="1981948"/>
            <a:ext cx="5593977" cy="314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309" t="13119" r="35809" b="29795"/>
          <a:stretch/>
        </p:blipFill>
        <p:spPr>
          <a:xfrm>
            <a:off x="5848340" y="1981947"/>
            <a:ext cx="5974889" cy="314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3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및 시각화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0095" y="5583425"/>
            <a:ext cx="853114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자동차 등록 대수가 늘어남에 따라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점차 늘어날 것이다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교통사고는 점차 감소하는 추이를 보였다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2015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잠깐 늘어나는 듯 했으나 그 이후 다시 줄어들었다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b="1" kern="0" spc="0" dirty="0" err="1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바차트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파이차트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차트 위로 마우스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hover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 색 변경 및 파이차트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value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표시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8554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시각화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2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559" t="18612" r="21802" b="47450"/>
          <a:stretch/>
        </p:blipFill>
        <p:spPr>
          <a:xfrm>
            <a:off x="1290918" y="2309676"/>
            <a:ext cx="9384265" cy="2813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8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및 시각화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0095" y="5583425"/>
            <a:ext cx="853114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자동차 등록 대수가 늘어남에 따라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점차 늘어날 것이다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교통사고는 점차 감소하는 추이를 보였다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2015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잠깐 늘어나는 듯 했으나 그 이후 다시 줄어들었다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라인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차트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부드러운 곡선 차트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8554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시각화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3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058" t="16062" r="49817" b="32344"/>
          <a:stretch/>
        </p:blipFill>
        <p:spPr>
          <a:xfrm>
            <a:off x="3568319" y="1791885"/>
            <a:ext cx="5257800" cy="3536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5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및 시각화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0095" y="5583425"/>
            <a:ext cx="853114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자동차 등록 대수가 늘어남에 따라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점차 늘어날 것이다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교통사고는 점차 감소하는 추이를 보였다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2015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잠깐 늘어나는 듯 했으나 그 이후 다시 줄어들었다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라인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차트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linear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선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마우스로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hover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 기울기 및 좌표 표시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8554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시각화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4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265" t="19201" r="10551" b="36856"/>
          <a:stretch/>
        </p:blipFill>
        <p:spPr>
          <a:xfrm>
            <a:off x="1156446" y="2054103"/>
            <a:ext cx="9776013" cy="3012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0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및 시각화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0095" y="5583425"/>
            <a:ext cx="10817964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인구가 많은 도시일 수록 교통사고가 많이 일어날 것이다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서울이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경기가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대구가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위였고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인구 순위는 경기가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서울이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부산이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위였다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둘은 비슷한 추이를 보이지만 정비례 하지는 않았다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차트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오름차순 기능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8554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시각화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5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1" t="9981" r="73" b="5468"/>
          <a:stretch/>
        </p:blipFill>
        <p:spPr>
          <a:xfrm>
            <a:off x="4276988" y="1838779"/>
            <a:ext cx="7221071" cy="344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8529" t="11474" r="77059" b="85115"/>
          <a:stretch/>
        </p:blipFill>
        <p:spPr>
          <a:xfrm>
            <a:off x="335046" y="2800414"/>
            <a:ext cx="3496238" cy="1519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직선 화살표 연결선 9"/>
          <p:cNvCxnSpPr/>
          <p:nvPr/>
        </p:nvCxnSpPr>
        <p:spPr>
          <a:xfrm flipV="1">
            <a:off x="3394657" y="2000706"/>
            <a:ext cx="2247208" cy="133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52410" y="4454852"/>
            <a:ext cx="1061509" cy="333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050" b="1" kern="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오름차순 기능</a:t>
            </a:r>
            <a:endParaRPr lang="ko-KR" altLang="en-US" sz="1050" b="1" kern="0" dirty="0">
              <a:solidFill>
                <a:srgbClr val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1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및 시각화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65" t="12531" r="38015" b="29598"/>
          <a:stretch/>
        </p:blipFill>
        <p:spPr>
          <a:xfrm>
            <a:off x="0" y="1977616"/>
            <a:ext cx="6046625" cy="32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316" t="10374" r="37794" b="30579"/>
          <a:stretch/>
        </p:blipFill>
        <p:spPr>
          <a:xfrm>
            <a:off x="6110243" y="1935183"/>
            <a:ext cx="6046625" cy="335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680095" y="5583425"/>
            <a:ext cx="853114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보행중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교통사고가 가장 많을 것이다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보행노인이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3919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 가장 많았고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자전거가 </a:t>
            </a:r>
            <a:r>
              <a:rPr lang="ko-KR" altLang="en-US" sz="12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두번째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였다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b="1" kern="0" spc="0" dirty="0" err="1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바차트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차트 위로 마우스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hover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 색 변경 및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value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표시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8554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시각화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6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60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50000"/>
                </a:srgb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78206" y="42832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A0F44475-7992-4A07-8FE1-49914C29D7A5}"/>
              </a:ext>
            </a:extLst>
          </p:cNvPr>
          <p:cNvSpPr/>
          <p:nvPr/>
        </p:nvSpPr>
        <p:spPr>
          <a:xfrm>
            <a:off x="5328036" y="2274021"/>
            <a:ext cx="1577504" cy="157750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1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및 시각화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0095" y="5583425"/>
            <a:ext cx="853114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가설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보행중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교통사고가 가장 많을 것이다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보행노인이 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3919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 가장 많았고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자전거가 </a:t>
            </a:r>
            <a:r>
              <a:rPr lang="ko-KR" altLang="en-US" sz="12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두번째</a:t>
            </a:r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였다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차트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차트 위로 마우스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hover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 표시 및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value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와 </a:t>
            </a:r>
            <a:r>
              <a:rPr lang="en-US" altLang="ko-KR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percent </a:t>
            </a:r>
            <a:r>
              <a:rPr lang="ko-KR" altLang="en-US" sz="1200" b="1" kern="0" spc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표시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8554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시각화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7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148" t="16062" r="52903" b="40780"/>
          <a:stretch/>
        </p:blipFill>
        <p:spPr>
          <a:xfrm>
            <a:off x="6091199" y="1765896"/>
            <a:ext cx="5574548" cy="366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706" t="15866" r="53455" b="39406"/>
          <a:stretch/>
        </p:blipFill>
        <p:spPr>
          <a:xfrm>
            <a:off x="427452" y="1765897"/>
            <a:ext cx="5362892" cy="366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8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50000"/>
                </a:srgb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93622" y="41756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결론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A0F44475-7992-4A07-8FE1-49914C29D7A5}"/>
              </a:ext>
            </a:extLst>
          </p:cNvPr>
          <p:cNvSpPr/>
          <p:nvPr/>
        </p:nvSpPr>
        <p:spPr>
          <a:xfrm>
            <a:off x="5328036" y="2274021"/>
            <a:ext cx="1577504" cy="1577504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4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결론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000150" y="4681623"/>
            <a:ext cx="9722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자동차 등록 대수가 늘어남에 따라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점차 늘어날 것이다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(X)</a:t>
            </a:r>
          </a:p>
          <a:p>
            <a:pPr marL="342900" indent="-342900" fontAlgn="base">
              <a:buAutoNum type="arabicPeriod"/>
            </a:pP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인구가 많은 도시일 수록 교통사고가 많이 일어날 것이다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(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△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 fontAlgn="base">
              <a:buAutoNum type="arabicPeriod"/>
            </a:pP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보행중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교통사고가 가장 많을 것이다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(O)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7672" y="102647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가설검증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14" y="2211354"/>
            <a:ext cx="2491816" cy="1654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s://file.mk.co.kr/meet/neds/2019/11/image_readtop_2019_955508_157404106539804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556" y="2211354"/>
            <a:ext cx="2941726" cy="1654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결론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23363" y="2240389"/>
            <a:ext cx="10340789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연도별로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점차 감소하는 추이를 보였다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2015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잠깐 늘어나는 듯 했으나 그 이후 다시 줄어들었다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 원인으로는 음주운전 처벌 강화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도심 제한속도 인하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 사망자 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30%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줄이기 업무 협약 등의 노력을 생각해 볼 수 있다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현재의 교통사고가 감소하는 추세를 유지하기 위한 노력이 필요하다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서울이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경기가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대구가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위였고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인구 순위는 경기가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서울이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부산이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위였다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둘은 비슷한 추이를 보였지만 정비례 하지는 않았다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교통사고는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보행노인이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3919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 가장 많았고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자전거가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 번째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였다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보행자 중 보행노인의 교통사고를 줄이기 위한 정책 및 논의가 필요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하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27FB460-46FE-43DE-88DA-C14303670B4C}"/>
              </a:ext>
            </a:extLst>
          </p:cNvPr>
          <p:cNvSpPr txBox="1"/>
          <p:nvPr/>
        </p:nvSpPr>
        <p:spPr>
          <a:xfrm>
            <a:off x="600075" y="2519709"/>
            <a:ext cx="6833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감사합니다</a:t>
            </a:r>
            <a:endParaRPr lang="ko-KR" altLang="en-US" sz="3200" dirty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947941C6-CD26-49F6-8386-ADA9712A7D8B}"/>
              </a:ext>
            </a:extLst>
          </p:cNvPr>
          <p:cNvCxnSpPr/>
          <p:nvPr/>
        </p:nvCxnSpPr>
        <p:spPr>
          <a:xfrm>
            <a:off x="0" y="3215034"/>
            <a:ext cx="7332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사각형: 둥근 모서리 3">
            <a:extLst>
              <a:ext uri="{FF2B5EF4-FFF2-40B4-BE49-F238E27FC236}">
                <a16:creationId xmlns="" xmlns:a16="http://schemas.microsoft.com/office/drawing/2014/main" id="{6CB7495B-A82C-448B-9235-4F6C069CF598}"/>
              </a:ext>
            </a:extLst>
          </p:cNvPr>
          <p:cNvSpPr/>
          <p:nvPr/>
        </p:nvSpPr>
        <p:spPr>
          <a:xfrm rot="20892425">
            <a:off x="9160603" y="4540898"/>
            <a:ext cx="4269867" cy="178197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002060">
                  <a:alpha val="50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4">
            <a:extLst>
              <a:ext uri="{FF2B5EF4-FFF2-40B4-BE49-F238E27FC236}">
                <a16:creationId xmlns="" xmlns:a16="http://schemas.microsoft.com/office/drawing/2014/main" id="{B0AC3777-DEA3-4501-82CF-E2471D7DBB3D}"/>
              </a:ext>
            </a:extLst>
          </p:cNvPr>
          <p:cNvSpPr/>
          <p:nvPr/>
        </p:nvSpPr>
        <p:spPr>
          <a:xfrm rot="20901178">
            <a:off x="8179020" y="2770512"/>
            <a:ext cx="5260765" cy="178197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000">
                  <a:alpha val="50000"/>
                </a:srgbClr>
              </a:gs>
              <a:gs pos="100000">
                <a:srgbClr val="002060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5549E6A-DD28-4D03-AE8E-45CB428ACDE0}"/>
              </a:ext>
            </a:extLst>
          </p:cNvPr>
          <p:cNvSpPr txBox="1"/>
          <p:nvPr/>
        </p:nvSpPr>
        <p:spPr>
          <a:xfrm>
            <a:off x="1056612" y="2866178"/>
            <a:ext cx="479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도로교통공단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교통사고다발지역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792B7B75-23CD-40F8-AEDE-C7F0B1DD7DE6}"/>
              </a:ext>
            </a:extLst>
          </p:cNvPr>
          <p:cNvSpPr/>
          <p:nvPr/>
        </p:nvSpPr>
        <p:spPr>
          <a:xfrm>
            <a:off x="657075" y="2517245"/>
            <a:ext cx="184580" cy="10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2B7B75-23CD-40F8-AEDE-C7F0B1DD7DE6}"/>
              </a:ext>
            </a:extLst>
          </p:cNvPr>
          <p:cNvSpPr/>
          <p:nvPr/>
        </p:nvSpPr>
        <p:spPr>
          <a:xfrm>
            <a:off x="657075" y="3921106"/>
            <a:ext cx="184580" cy="10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6613" y="3730612"/>
            <a:ext cx="2482164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설명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5549E6A-DD28-4D03-AE8E-45CB428ACDE0}"/>
              </a:ext>
            </a:extLst>
          </p:cNvPr>
          <p:cNvSpPr txBox="1"/>
          <p:nvPr/>
        </p:nvSpPr>
        <p:spPr>
          <a:xfrm>
            <a:off x="1056613" y="4385648"/>
            <a:ext cx="9822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등록일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2019-10-10</a:t>
            </a:r>
          </a:p>
          <a:p>
            <a:pPr fontAlgn="base"/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URL 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www.data.go.kr/dataset/15003493/fileData.do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설명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스쿨존어린이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보행어린이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보행노인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무단횡단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자전거 교통사고 등 주제별로 선정한 연간 교통사고 다발지역 데이터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56612" y="2284072"/>
            <a:ext cx="2199531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6612" y="102440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 설명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032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56612" y="102440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 보기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47" t="26263" r="7132" b="10569"/>
          <a:stretch/>
        </p:blipFill>
        <p:spPr>
          <a:xfrm>
            <a:off x="509532" y="2004068"/>
            <a:ext cx="10999695" cy="432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5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56612" y="102440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 </a:t>
            </a:r>
            <a:r>
              <a:rPr lang="ko-KR" altLang="en-US" sz="1200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컬럼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47" t="26263" r="7132" b="10569"/>
          <a:stretch/>
        </p:blipFill>
        <p:spPr>
          <a:xfrm>
            <a:off x="939839" y="2797445"/>
            <a:ext cx="5407174" cy="2128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5549E6A-DD28-4D03-AE8E-45CB428ACDE0}"/>
              </a:ext>
            </a:extLst>
          </p:cNvPr>
          <p:cNvSpPr txBox="1"/>
          <p:nvPr/>
        </p:nvSpPr>
        <p:spPr>
          <a:xfrm>
            <a:off x="7395973" y="2414098"/>
            <a:ext cx="4796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    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사고지역관리번호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/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     </a:t>
            </a: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사고년도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사고유형구분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위치구분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시도시군구명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사고지역위치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발생건수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사상자수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사망자수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중상자수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경상자수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부상자수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위도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경도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사고다발지역폴리곤정보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데이터기준일자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B7B75-23CD-40F8-AEDE-C7F0B1DD7DE6}"/>
              </a:ext>
            </a:extLst>
          </p:cNvPr>
          <p:cNvSpPr/>
          <p:nvPr/>
        </p:nvSpPr>
        <p:spPr>
          <a:xfrm>
            <a:off x="7303683" y="2105506"/>
            <a:ext cx="184580" cy="10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03220" y="1872333"/>
            <a:ext cx="2199531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600" b="1" kern="0" spc="0" dirty="0" smtClean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Adobe 고딕 Std B" panose="020B0800000000000000"/>
              </a:rPr>
              <a:t>데이터 </a:t>
            </a:r>
            <a:r>
              <a:rPr lang="ko-KR" altLang="en-US" sz="1600" b="1" kern="0" spc="0" dirty="0" err="1" smtClean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Adobe 고딕 Std B" panose="020B0800000000000000"/>
              </a:rPr>
              <a:t>컬럼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068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2B7B75-23CD-40F8-AEDE-C7F0B1DD7DE6}"/>
              </a:ext>
            </a:extLst>
          </p:cNvPr>
          <p:cNvSpPr/>
          <p:nvPr/>
        </p:nvSpPr>
        <p:spPr>
          <a:xfrm>
            <a:off x="657074" y="2393639"/>
            <a:ext cx="184580" cy="10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6612" y="2203145"/>
            <a:ext cx="2482164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R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6612" y="102440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 전처리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1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01" t="15473" r="15846" b="16454"/>
          <a:stretch/>
        </p:blipFill>
        <p:spPr>
          <a:xfrm>
            <a:off x="1573305" y="1792415"/>
            <a:ext cx="9735671" cy="4666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91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2B7B75-23CD-40F8-AEDE-C7F0B1DD7DE6}"/>
              </a:ext>
            </a:extLst>
          </p:cNvPr>
          <p:cNvSpPr/>
          <p:nvPr/>
        </p:nvSpPr>
        <p:spPr>
          <a:xfrm>
            <a:off x="657074" y="2393639"/>
            <a:ext cx="184580" cy="10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6612" y="2203145"/>
            <a:ext cx="2482164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R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6612" y="1024405"/>
            <a:ext cx="219953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 전처리 </a:t>
            </a:r>
            <a:r>
              <a:rPr lang="en-US" altLang="ko-KR" sz="12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2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301" t="15473" r="14411" b="24105"/>
          <a:stretch/>
        </p:blipFill>
        <p:spPr>
          <a:xfrm>
            <a:off x="1532964" y="2203145"/>
            <a:ext cx="9910484" cy="4141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2B7B75-23CD-40F8-AEDE-C7F0B1DD7DE6}"/>
              </a:ext>
            </a:extLst>
          </p:cNvPr>
          <p:cNvSpPr/>
          <p:nvPr/>
        </p:nvSpPr>
        <p:spPr>
          <a:xfrm>
            <a:off x="657074" y="2393639"/>
            <a:ext cx="184580" cy="10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6612" y="2203145"/>
            <a:ext cx="2482164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R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6612" y="1024405"/>
            <a:ext cx="219953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 전처리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3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04963" y="313955"/>
            <a:ext cx="7928917" cy="6299552"/>
            <a:chOff x="2704963" y="313955"/>
            <a:chExt cx="7928917" cy="62995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4301" t="22144" r="16507" b="13315"/>
            <a:stretch/>
          </p:blipFill>
          <p:spPr>
            <a:xfrm>
              <a:off x="2704963" y="2980341"/>
              <a:ext cx="7928917" cy="3633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4191" t="15473" r="15736" b="28617"/>
            <a:stretch/>
          </p:blipFill>
          <p:spPr>
            <a:xfrm>
              <a:off x="2704963" y="313955"/>
              <a:ext cx="7928917" cy="311259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984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66995-6802-4A5D-ADC3-BC4DEA365E2C}"/>
              </a:ext>
            </a:extLst>
          </p:cNvPr>
          <p:cNvSpPr txBox="1"/>
          <p:nvPr/>
        </p:nvSpPr>
        <p:spPr>
          <a:xfrm>
            <a:off x="119893" y="1026475"/>
            <a:ext cx="65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6147584-2F26-4052-B334-0695C226D7BC}"/>
              </a:ext>
            </a:extLst>
          </p:cNvPr>
          <p:cNvCxnSpPr>
            <a:cxnSpLocks/>
          </p:cNvCxnSpPr>
          <p:nvPr/>
        </p:nvCxnSpPr>
        <p:spPr>
          <a:xfrm>
            <a:off x="0" y="1536921"/>
            <a:ext cx="44786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2B7B75-23CD-40F8-AEDE-C7F0B1DD7DE6}"/>
              </a:ext>
            </a:extLst>
          </p:cNvPr>
          <p:cNvSpPr/>
          <p:nvPr/>
        </p:nvSpPr>
        <p:spPr>
          <a:xfrm>
            <a:off x="657074" y="2393639"/>
            <a:ext cx="184580" cy="10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6612" y="2203145"/>
            <a:ext cx="2482164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 전처리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5549E6A-DD28-4D03-AE8E-45CB428ACDE0}"/>
              </a:ext>
            </a:extLst>
          </p:cNvPr>
          <p:cNvSpPr txBox="1"/>
          <p:nvPr/>
        </p:nvSpPr>
        <p:spPr>
          <a:xfrm>
            <a:off x="1056612" y="2992652"/>
            <a:ext cx="98220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중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'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사고년도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사고유형구분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시도시군구명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사고지역위치명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발생건수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사상자수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사망자수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중상자수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경상자수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부상자수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위도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경도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'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데이터를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선택했다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데이터의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열 이름을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정제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했다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fontAlgn="base"/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데이터를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사고년도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기준으로 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오름정렬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했다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시도시군구명의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가장 앞 단어를 추출하여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＇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시도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＇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열을 만들었다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사고유형구분별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빈도수를 구했다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사고년도별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빈도수를 구했다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시도별 빈도수를 구했다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56612" y="1024405"/>
            <a:ext cx="2199531" cy="35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Adobe 고딕 Std B" panose="020B0800000000000000"/>
              </a:rPr>
              <a:t>데이터 전처리 설명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Adobe 고딕 Std B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665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803</Words>
  <Application>Microsoft Office PowerPoint</Application>
  <PresentationFormat>와이드스크린</PresentationFormat>
  <Paragraphs>127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맑은 고딕</vt:lpstr>
      <vt:lpstr>Adobe 고딕 Std B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JIHYE SEO</cp:lastModifiedBy>
  <cp:revision>134</cp:revision>
  <dcterms:created xsi:type="dcterms:W3CDTF">2019-04-26T02:20:25Z</dcterms:created>
  <dcterms:modified xsi:type="dcterms:W3CDTF">2019-11-18T19:16:53Z</dcterms:modified>
</cp:coreProperties>
</file>