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3"/>
    <p:restoredTop sz="79969"/>
  </p:normalViewPr>
  <p:slideViewPr>
    <p:cSldViewPr snapToGrid="0">
      <p:cViewPr>
        <p:scale>
          <a:sx n="146" d="100"/>
          <a:sy n="146" d="100"/>
        </p:scale>
        <p:origin x="-664" y="-2384"/>
      </p:cViewPr>
      <p:guideLst>
        <p:guide orient="horz" pos="36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2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2188" cy="3602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9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Work-hardening in crystalline materials-–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readup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fatigue in crystalline materials-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readup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2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6477" y="76200"/>
            <a:ext cx="1553308" cy="40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150" y="76200"/>
            <a:ext cx="298450" cy="40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6" y="28576"/>
            <a:ext cx="2265133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96" y="28576"/>
            <a:ext cx="2265133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477" y="76200"/>
            <a:ext cx="1553308" cy="40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9150" y="76200"/>
            <a:ext cx="298450" cy="4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96" y="28576"/>
            <a:ext cx="2265133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477" y="76200"/>
            <a:ext cx="1553308" cy="40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9150" y="76200"/>
            <a:ext cx="298450" cy="4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65100" y="238125"/>
            <a:ext cx="8580438" cy="13811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5813" y="61913"/>
            <a:ext cx="1836737" cy="428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519900" y="302435"/>
            <a:ext cx="9910750" cy="50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2"/>
              </a:buClr>
              <a:buSzPts val="2300"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and Pattern Recognition in Disordered Material Architectures </a:t>
            </a:r>
            <a:endParaRPr sz="2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52400" y="3520786"/>
            <a:ext cx="883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/>
          <p:nvPr/>
        </p:nvSpPr>
        <p:spPr>
          <a:xfrm>
            <a:off x="4435475" y="659058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0" y="3485801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Technical Approach: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492790" y="3510220"/>
            <a:ext cx="1268476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Shape 69"/>
          <p:cNvCxnSpPr>
            <a:cxnSpLocks/>
          </p:cNvCxnSpPr>
          <p:nvPr/>
        </p:nvCxnSpPr>
        <p:spPr>
          <a:xfrm>
            <a:off x="4572000" y="555432"/>
            <a:ext cx="0" cy="59636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Shape 70"/>
          <p:cNvSpPr txBox="1"/>
          <p:nvPr/>
        </p:nvSpPr>
        <p:spPr>
          <a:xfrm>
            <a:off x="49213" y="6567488"/>
            <a:ext cx="90678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Contact:  Ryder Easterlin, rydereasterlin2020@u.northwestern.edu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65">
            <a:extLst>
              <a:ext uri="{FF2B5EF4-FFF2-40B4-BE49-F238E27FC236}">
                <a16:creationId xmlns:a16="http://schemas.microsoft.com/office/drawing/2014/main" id="{DE2C61F5-9842-D74B-BC19-D6BEF25B56D6}"/>
              </a:ext>
            </a:extLst>
          </p:cNvPr>
          <p:cNvSpPr txBox="1"/>
          <p:nvPr/>
        </p:nvSpPr>
        <p:spPr>
          <a:xfrm>
            <a:off x="-128905" y="635638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73">
            <a:extLst>
              <a:ext uri="{FF2B5EF4-FFF2-40B4-BE49-F238E27FC236}">
                <a16:creationId xmlns:a16="http://schemas.microsoft.com/office/drawing/2014/main" id="{A13B412A-747E-574C-A906-E64F5B875B52}"/>
              </a:ext>
            </a:extLst>
          </p:cNvPr>
          <p:cNvSpPr txBox="1"/>
          <p:nvPr/>
        </p:nvSpPr>
        <p:spPr>
          <a:xfrm>
            <a:off x="114018" y="1295591"/>
            <a:ext cx="4378772" cy="189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sz="1600" dirty="0">
                <a:solidFill>
                  <a:srgbClr val="333399"/>
                </a:solidFill>
              </a:rPr>
              <a:t>The dynamics of stress transmission in disordered materials are incompletely characterized. A thorough model of long and short range interactions in these material architectures will afford a better understanding of the effects of stress fatigue and work-hardening in a breadth of material systems.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A63944-4919-A84B-9694-36BB68F2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72" y="5520474"/>
            <a:ext cx="3911599" cy="903289"/>
          </a:xfrm>
          <a:prstGeom prst="rect">
            <a:avLst/>
          </a:prstGeom>
        </p:spPr>
      </p:pic>
      <p:sp>
        <p:nvSpPr>
          <p:cNvPr id="53" name="Shape 73">
            <a:extLst>
              <a:ext uri="{FF2B5EF4-FFF2-40B4-BE49-F238E27FC236}">
                <a16:creationId xmlns:a16="http://schemas.microsoft.com/office/drawing/2014/main" id="{F3A217FE-B5F6-3245-8E88-7C55EC6F4E61}"/>
              </a:ext>
            </a:extLst>
          </p:cNvPr>
          <p:cNvSpPr txBox="1"/>
          <p:nvPr/>
        </p:nvSpPr>
        <p:spPr>
          <a:xfrm>
            <a:off x="49213" y="3802400"/>
            <a:ext cx="4522787" cy="94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sz="1100" dirty="0">
                <a:solidFill>
                  <a:srgbClr val="333399"/>
                </a:solidFill>
              </a:rPr>
              <a:t>Simulate the continuous stress applied to the medium 30 times</a:t>
            </a:r>
          </a:p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sz="1100" dirty="0">
                <a:solidFill>
                  <a:srgbClr val="333399"/>
                </a:solidFill>
              </a:rPr>
              <a:t>For each of the 30 simulations, bin the strain fields according to stress, and assign the bin as a label</a:t>
            </a:r>
          </a:p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sz="1100" dirty="0">
                <a:solidFill>
                  <a:srgbClr val="333399"/>
                </a:solidFill>
              </a:rPr>
              <a:t>Apply general machine learning workflow, testing a number of different models</a:t>
            </a:r>
          </a:p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sz="1100" dirty="0">
                <a:solidFill>
                  <a:srgbClr val="333399"/>
                </a:solidFill>
              </a:rPr>
              <a:t>Use model to characterize consistent patterns in the strain field at given stress levels</a:t>
            </a:r>
          </a:p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endParaRPr lang="en-US" sz="1100" dirty="0">
              <a:solidFill>
                <a:srgbClr val="333399"/>
              </a:solidFill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Arial"/>
              <a:buChar char="•"/>
            </a:pP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54" name="Shape 73">
            <a:extLst>
              <a:ext uri="{FF2B5EF4-FFF2-40B4-BE49-F238E27FC236}">
                <a16:creationId xmlns:a16="http://schemas.microsoft.com/office/drawing/2014/main" id="{4FB57415-DCDD-6841-A756-DD767EC6DFEA}"/>
              </a:ext>
            </a:extLst>
          </p:cNvPr>
          <p:cNvSpPr txBox="1"/>
          <p:nvPr/>
        </p:nvSpPr>
        <p:spPr>
          <a:xfrm>
            <a:off x="4523905" y="886679"/>
            <a:ext cx="4378772" cy="104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121920">
              <a:buClr>
                <a:srgbClr val="333399"/>
              </a:buClr>
              <a:buSzPts val="1920"/>
              <a:buFont typeface="Arial"/>
              <a:buChar char="•"/>
            </a:pPr>
            <a:r>
              <a:rPr lang="en-US" dirty="0">
                <a:solidFill>
                  <a:srgbClr val="333399"/>
                </a:solidFill>
              </a:rPr>
              <a:t>Generate a model using simulated data that can learn the characteristic patterns and responsive features of a simulated medium at different levels of applied stress.</a:t>
            </a:r>
          </a:p>
          <a:p>
            <a:pPr lvl="0">
              <a:buClr>
                <a:srgbClr val="333399"/>
              </a:buClr>
              <a:buSzPts val="1920"/>
            </a:pPr>
            <a:endParaRPr lang="en-US" sz="1600" dirty="0">
              <a:solidFill>
                <a:srgbClr val="333399"/>
              </a:solidFill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5796680-8B34-B444-92BE-3C90DD4A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98" y="2013354"/>
            <a:ext cx="1484592" cy="1370392"/>
          </a:xfrm>
          <a:prstGeom prst="rect">
            <a:avLst/>
          </a:prstGeom>
        </p:spPr>
      </p:pic>
      <p:cxnSp>
        <p:nvCxnSpPr>
          <p:cNvPr id="60" name="Shape 64">
            <a:extLst>
              <a:ext uri="{FF2B5EF4-FFF2-40B4-BE49-F238E27FC236}">
                <a16:creationId xmlns:a16="http://schemas.microsoft.com/office/drawing/2014/main" id="{10E0561E-8CE5-C648-811F-D9D302A13C22}"/>
              </a:ext>
            </a:extLst>
          </p:cNvPr>
          <p:cNvCxnSpPr/>
          <p:nvPr/>
        </p:nvCxnSpPr>
        <p:spPr>
          <a:xfrm>
            <a:off x="107315" y="659058"/>
            <a:ext cx="883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Picture 20" descr="A close up of a flower&#10;&#10;Description automatically generated">
            <a:extLst>
              <a:ext uri="{FF2B5EF4-FFF2-40B4-BE49-F238E27FC236}">
                <a16:creationId xmlns:a16="http://schemas.microsoft.com/office/drawing/2014/main" id="{1BD28330-FB95-AA47-B73B-B09BF49F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864" y="2684362"/>
            <a:ext cx="812800" cy="812800"/>
          </a:xfrm>
          <a:prstGeom prst="rect">
            <a:avLst/>
          </a:prstGeom>
        </p:spPr>
      </p:pic>
      <p:pic>
        <p:nvPicPr>
          <p:cNvPr id="23" name="Picture 22" descr="A group of people&#10;&#10;Description automatically generated">
            <a:extLst>
              <a:ext uri="{FF2B5EF4-FFF2-40B4-BE49-F238E27FC236}">
                <a16:creationId xmlns:a16="http://schemas.microsoft.com/office/drawing/2014/main" id="{4AFA7578-D0D9-CA40-B949-BA5C12399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909" y="2175397"/>
            <a:ext cx="812800" cy="8128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891FFA-D628-404B-A953-AE29850B746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03936" y="2550351"/>
            <a:ext cx="3516973" cy="3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252DD0-F37B-0749-AC46-7547ED27A981}"/>
              </a:ext>
            </a:extLst>
          </p:cNvPr>
          <p:cNvCxnSpPr>
            <a:cxnSpLocks/>
          </p:cNvCxnSpPr>
          <p:nvPr/>
        </p:nvCxnSpPr>
        <p:spPr>
          <a:xfrm flipV="1">
            <a:off x="4803936" y="2079649"/>
            <a:ext cx="2315928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0F7586F-0C9C-7E41-805D-D0CD62FA062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65675" y="3065838"/>
            <a:ext cx="2354189" cy="2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6981E6-2E78-8645-B7F2-F00CE21C60A8}"/>
              </a:ext>
            </a:extLst>
          </p:cNvPr>
          <p:cNvSpPr txBox="1"/>
          <p:nvPr/>
        </p:nvSpPr>
        <p:spPr>
          <a:xfrm>
            <a:off x="5190897" y="3362214"/>
            <a:ext cx="5476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Strain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163FB-F426-B143-9400-2F5F52DEA73C}"/>
              </a:ext>
            </a:extLst>
          </p:cNvPr>
          <p:cNvSpPr txBox="1"/>
          <p:nvPr/>
        </p:nvSpPr>
        <p:spPr>
          <a:xfrm rot="16200000">
            <a:off x="4347269" y="2476556"/>
            <a:ext cx="5476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Stress</a:t>
            </a:r>
          </a:p>
        </p:txBody>
      </p:sp>
      <p:pic>
        <p:nvPicPr>
          <p:cNvPr id="105" name="Picture 104" descr="A group of people&#10;&#10;Description automatically generated">
            <a:extLst>
              <a:ext uri="{FF2B5EF4-FFF2-40B4-BE49-F238E27FC236}">
                <a16:creationId xmlns:a16="http://schemas.microsoft.com/office/drawing/2014/main" id="{B723F705-FCF6-5F48-9DE6-D02AFFAE8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35" y="5710772"/>
            <a:ext cx="509201" cy="509201"/>
          </a:xfrm>
          <a:prstGeom prst="rect">
            <a:avLst/>
          </a:prstGeom>
        </p:spPr>
      </p:pic>
      <p:pic>
        <p:nvPicPr>
          <p:cNvPr id="114" name="Picture 113" descr="A close up of a flower&#10;&#10;Description automatically generated">
            <a:extLst>
              <a:ext uri="{FF2B5EF4-FFF2-40B4-BE49-F238E27FC236}">
                <a16:creationId xmlns:a16="http://schemas.microsoft.com/office/drawing/2014/main" id="{3DEACDD8-B26A-F442-AEA7-3E215E29C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55" y="5003295"/>
            <a:ext cx="517179" cy="517179"/>
          </a:xfrm>
          <a:prstGeom prst="rect">
            <a:avLst/>
          </a:prstGeom>
        </p:spPr>
      </p:pic>
      <p:pic>
        <p:nvPicPr>
          <p:cNvPr id="115" name="Picture 114" descr="A group of people&#10;&#10;Description automatically generated">
            <a:extLst>
              <a:ext uri="{FF2B5EF4-FFF2-40B4-BE49-F238E27FC236}">
                <a16:creationId xmlns:a16="http://schemas.microsoft.com/office/drawing/2014/main" id="{D4FFC9A4-9E74-2C4C-902C-ADFFE83B1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8" y="5360196"/>
            <a:ext cx="517179" cy="517179"/>
          </a:xfrm>
          <a:prstGeom prst="rect">
            <a:avLst/>
          </a:prstGeom>
        </p:spPr>
      </p:pic>
      <p:sp>
        <p:nvSpPr>
          <p:cNvPr id="116" name="Shape 73">
            <a:extLst>
              <a:ext uri="{FF2B5EF4-FFF2-40B4-BE49-F238E27FC236}">
                <a16:creationId xmlns:a16="http://schemas.microsoft.com/office/drawing/2014/main" id="{FE59E77E-907B-5041-A403-FCE9710EE150}"/>
              </a:ext>
            </a:extLst>
          </p:cNvPr>
          <p:cNvSpPr txBox="1"/>
          <p:nvPr/>
        </p:nvSpPr>
        <p:spPr>
          <a:xfrm>
            <a:off x="1742594" y="5082443"/>
            <a:ext cx="1260456" cy="94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0-50 mPa (bin 0)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51-100 mPa (bin 1)</a:t>
            </a:r>
          </a:p>
          <a:p>
            <a:pPr algn="just"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101-150 mPa (bin 2)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151-200 mPa (bin 3)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…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451-500 mPa (bin 9)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0B2D349-4BA0-1341-8DD3-2472B7D2D800}"/>
              </a:ext>
            </a:extLst>
          </p:cNvPr>
          <p:cNvCxnSpPr>
            <a:cxnSpLocks/>
          </p:cNvCxnSpPr>
          <p:nvPr/>
        </p:nvCxnSpPr>
        <p:spPr>
          <a:xfrm>
            <a:off x="1092485" y="5235946"/>
            <a:ext cx="683746" cy="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 descr="A group of people&#10;&#10;Description automatically generated">
            <a:extLst>
              <a:ext uri="{FF2B5EF4-FFF2-40B4-BE49-F238E27FC236}">
                <a16:creationId xmlns:a16="http://schemas.microsoft.com/office/drawing/2014/main" id="{03358657-193E-FC4B-964C-C5CD59229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979" y="1673959"/>
            <a:ext cx="807132" cy="807132"/>
          </a:xfrm>
          <a:prstGeom prst="rect">
            <a:avLst/>
          </a:prstGeom>
        </p:spPr>
      </p:pic>
      <p:pic>
        <p:nvPicPr>
          <p:cNvPr id="121" name="Picture 120" descr="A close up of a flower&#10;&#10;Description automatically generated">
            <a:extLst>
              <a:ext uri="{FF2B5EF4-FFF2-40B4-BE49-F238E27FC236}">
                <a16:creationId xmlns:a16="http://schemas.microsoft.com/office/drawing/2014/main" id="{3B479699-3159-254D-A1E7-378643EAF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158" y="5693868"/>
            <a:ext cx="579304" cy="57930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921312D6-C963-DB4B-A7A4-61E640DCF9A7}"/>
              </a:ext>
            </a:extLst>
          </p:cNvPr>
          <p:cNvSpPr/>
          <p:nvPr/>
        </p:nvSpPr>
        <p:spPr>
          <a:xfrm>
            <a:off x="5607621" y="5492961"/>
            <a:ext cx="2934344" cy="956720"/>
          </a:xfrm>
          <a:prstGeom prst="frame">
            <a:avLst>
              <a:gd name="adj1" fmla="val 28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6CDD619-7CB4-B14E-9E66-286624224D3D}"/>
              </a:ext>
            </a:extLst>
          </p:cNvPr>
          <p:cNvCxnSpPr>
            <a:cxnSpLocks/>
          </p:cNvCxnSpPr>
          <p:nvPr/>
        </p:nvCxnSpPr>
        <p:spPr>
          <a:xfrm>
            <a:off x="8694050" y="5983520"/>
            <a:ext cx="2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hape 73">
            <a:extLst>
              <a:ext uri="{FF2B5EF4-FFF2-40B4-BE49-F238E27FC236}">
                <a16:creationId xmlns:a16="http://schemas.microsoft.com/office/drawing/2014/main" id="{9C562EE5-5C77-084F-8C34-9D526139DEAD}"/>
              </a:ext>
            </a:extLst>
          </p:cNvPr>
          <p:cNvSpPr txBox="1"/>
          <p:nvPr/>
        </p:nvSpPr>
        <p:spPr>
          <a:xfrm>
            <a:off x="8839549" y="5866583"/>
            <a:ext cx="369895" cy="15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920"/>
            </a:pPr>
            <a:r>
              <a:rPr lang="en-US" sz="900" dirty="0">
                <a:solidFill>
                  <a:srgbClr val="333399"/>
                </a:solidFill>
              </a:rPr>
              <a:t>“1”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29EF0E9-53A5-1243-A628-8FE63CCE5A03}"/>
              </a:ext>
            </a:extLst>
          </p:cNvPr>
          <p:cNvSpPr txBox="1"/>
          <p:nvPr/>
        </p:nvSpPr>
        <p:spPr>
          <a:xfrm>
            <a:off x="1119857" y="620709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simulations</a:t>
            </a:r>
          </a:p>
        </p:txBody>
      </p:sp>
      <p:pic>
        <p:nvPicPr>
          <p:cNvPr id="132" name="Picture 1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167553-B90C-1E42-97BC-AB7902D26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141" y="3809715"/>
            <a:ext cx="3047110" cy="1569262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D0AD10F0-FC5F-7F47-84E5-055045CBB724}"/>
              </a:ext>
            </a:extLst>
          </p:cNvPr>
          <p:cNvSpPr txBox="1"/>
          <p:nvPr/>
        </p:nvSpPr>
        <p:spPr>
          <a:xfrm>
            <a:off x="7571233" y="3914862"/>
            <a:ext cx="178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Further statistical results </a:t>
            </a:r>
          </a:p>
          <a:p>
            <a:r>
              <a:rPr lang="en-US" sz="1050" dirty="0"/>
              <a:t>Over here if I have them </a:t>
            </a:r>
            <a:r>
              <a:rPr lang="en-US" sz="1050" dirty="0">
                <a:sym typeface="Wingdings" pitchFamily="2" charset="2"/>
              </a:rPr>
              <a:t></a:t>
            </a:r>
          </a:p>
          <a:p>
            <a:r>
              <a:rPr lang="en-US" sz="1050" dirty="0">
                <a:sym typeface="Wingdings" pitchFamily="2" charset="2"/>
              </a:rPr>
              <a:t>(This wont be on final if I don’t have them of course</a:t>
            </a:r>
            <a:endParaRPr lang="en-US" sz="105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ECE882-0E61-0145-8D6A-D4BD027F5B54}"/>
              </a:ext>
            </a:extLst>
          </p:cNvPr>
          <p:cNvCxnSpPr>
            <a:cxnSpLocks/>
          </p:cNvCxnSpPr>
          <p:nvPr/>
        </p:nvCxnSpPr>
        <p:spPr>
          <a:xfrm flipV="1">
            <a:off x="2477921" y="6174623"/>
            <a:ext cx="552750" cy="18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F2C3628-CB55-8A4C-BF6F-5ACAADB86C85}"/>
              </a:ext>
            </a:extLst>
          </p:cNvPr>
          <p:cNvSpPr txBox="1"/>
          <p:nvPr/>
        </p:nvSpPr>
        <p:spPr>
          <a:xfrm>
            <a:off x="2939988" y="6079998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Training data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75A18A-C195-D54A-A844-B2A7432C96AF}"/>
              </a:ext>
            </a:extLst>
          </p:cNvPr>
          <p:cNvCxnSpPr>
            <a:cxnSpLocks/>
          </p:cNvCxnSpPr>
          <p:nvPr/>
        </p:nvCxnSpPr>
        <p:spPr>
          <a:xfrm>
            <a:off x="2493101" y="6434675"/>
            <a:ext cx="612515" cy="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CCB2015-6847-A749-BBDC-D5740D1AF0FA}"/>
              </a:ext>
            </a:extLst>
          </p:cNvPr>
          <p:cNvSpPr txBox="1"/>
          <p:nvPr/>
        </p:nvSpPr>
        <p:spPr>
          <a:xfrm>
            <a:off x="3030312" y="6383270"/>
            <a:ext cx="707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Testing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153DFF-2B86-0041-ADF7-FBF5E2B44297}"/>
              </a:ext>
            </a:extLst>
          </p:cNvPr>
          <p:cNvSpPr txBox="1"/>
          <p:nvPr/>
        </p:nvSpPr>
        <p:spPr>
          <a:xfrm rot="20643719">
            <a:off x="2541585" y="6136141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24 sets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8B6FC0-E921-1643-90AE-06429B3B8415}"/>
              </a:ext>
            </a:extLst>
          </p:cNvPr>
          <p:cNvSpPr txBox="1"/>
          <p:nvPr/>
        </p:nvSpPr>
        <p:spPr>
          <a:xfrm rot="303097">
            <a:off x="2663876" y="6321312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6 sets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2103F8D-5340-3A45-B4B5-7F9D12A95CD6}"/>
              </a:ext>
            </a:extLst>
          </p:cNvPr>
          <p:cNvSpPr txBox="1"/>
          <p:nvPr/>
        </p:nvSpPr>
        <p:spPr>
          <a:xfrm>
            <a:off x="3807846" y="6037955"/>
            <a:ext cx="8082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Train the </a:t>
            </a:r>
            <a:r>
              <a:rPr lang="en-US" sz="700" dirty="0"/>
              <a:t>model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EAB80A2-17F9-3841-8BD0-DCD1A18523D6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3562040" y="6137983"/>
            <a:ext cx="245806" cy="3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331E6B8-DEC1-854E-9767-EFBE846D799E}"/>
              </a:ext>
            </a:extLst>
          </p:cNvPr>
          <p:cNvCxnSpPr>
            <a:cxnSpLocks/>
          </p:cNvCxnSpPr>
          <p:nvPr/>
        </p:nvCxnSpPr>
        <p:spPr>
          <a:xfrm flipH="1">
            <a:off x="4184444" y="6214394"/>
            <a:ext cx="1" cy="2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821DC-3ED8-0643-9907-8FBBCB4D7374}"/>
              </a:ext>
            </a:extLst>
          </p:cNvPr>
          <p:cNvSpPr txBox="1"/>
          <p:nvPr/>
        </p:nvSpPr>
        <p:spPr>
          <a:xfrm>
            <a:off x="3790465" y="6397119"/>
            <a:ext cx="1001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Test the model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90014C-60DF-5D4E-B2E3-6126E55C0279}"/>
              </a:ext>
            </a:extLst>
          </p:cNvPr>
          <p:cNvCxnSpPr>
            <a:cxnSpLocks/>
          </p:cNvCxnSpPr>
          <p:nvPr/>
        </p:nvCxnSpPr>
        <p:spPr>
          <a:xfrm>
            <a:off x="3637356" y="6483297"/>
            <a:ext cx="247088" cy="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79F74-FD4A-6B4C-B839-477E6151FD9C}"/>
              </a:ext>
            </a:extLst>
          </p:cNvPr>
          <p:cNvSpPr txBox="1"/>
          <p:nvPr/>
        </p:nvSpPr>
        <p:spPr>
          <a:xfrm>
            <a:off x="2781300" y="304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74432"/>
      </p:ext>
    </p:extLst>
  </p:cSld>
  <p:clrMapOvr>
    <a:masterClrMapping/>
  </p:clrMapOvr>
</p:sld>
</file>

<file path=ppt/theme/theme1.xml><?xml version="1.0" encoding="utf-8"?>
<a:theme xmlns:a="http://schemas.openxmlformats.org/drawingml/2006/main" name="illinois">
  <a:themeElements>
    <a:clrScheme name="illino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18624</TotalTime>
  <Words>245</Words>
  <Application>Microsoft Macintosh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illinois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42</cp:revision>
  <dcterms:modified xsi:type="dcterms:W3CDTF">2019-08-20T03:04:44Z</dcterms:modified>
</cp:coreProperties>
</file>