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938" r:id="rId5"/>
    <p:sldId id="924" r:id="rId6"/>
    <p:sldId id="931" r:id="rId7"/>
    <p:sldId id="932" r:id="rId8"/>
    <p:sldId id="933" r:id="rId9"/>
    <p:sldId id="928" r:id="rId10"/>
    <p:sldId id="929" r:id="rId11"/>
    <p:sldId id="934" r:id="rId12"/>
    <p:sldId id="940" r:id="rId13"/>
    <p:sldId id="943" r:id="rId14"/>
    <p:sldId id="944" r:id="rId15"/>
    <p:sldId id="941" r:id="rId16"/>
    <p:sldId id="939" r:id="rId17"/>
    <p:sldId id="935" r:id="rId18"/>
    <p:sldId id="936" r:id="rId19"/>
    <p:sldId id="937" r:id="rId20"/>
    <p:sldId id="94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rik Meijer" initials="DM" lastIdx="1" clrIdx="0">
    <p:extLst>
      <p:ext uri="{19B8F6BF-5375-455C-9EA6-DF929625EA0E}">
        <p15:presenceInfo xmlns:p15="http://schemas.microsoft.com/office/powerpoint/2012/main" userId="S::Didrik.Meijer@deltares.nl::716bc047-bf58-4726-b47d-875e6d5b4040" providerId="AD"/>
      </p:ext>
    </p:extLst>
  </p:cmAuthor>
  <p:cmAuthor id="2" name="Tjitske Geertsema" initials="TG" lastIdx="3" clrIdx="1">
    <p:extLst>
      <p:ext uri="{19B8F6BF-5375-455C-9EA6-DF929625EA0E}">
        <p15:presenceInfo xmlns:p15="http://schemas.microsoft.com/office/powerpoint/2012/main" userId="S::Tjitske.Geertsema@deltares.nl::b078b628-d6fd-4ab1-b30b-7b4b1fb773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79"/>
    <a:srgbClr val="A3FFA3"/>
    <a:srgbClr val="66FF66"/>
    <a:srgbClr val="9BFF9D"/>
    <a:srgbClr val="9BFFE7"/>
    <a:srgbClr val="FF3300"/>
    <a:srgbClr val="CC0000"/>
    <a:srgbClr val="A50021"/>
    <a:srgbClr val="00B38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476" autoAdjust="0"/>
  </p:normalViewPr>
  <p:slideViewPr>
    <p:cSldViewPr snapToGrid="0" showGuides="1">
      <p:cViewPr varScale="1">
        <p:scale>
          <a:sx n="82" d="100"/>
          <a:sy n="82" d="100"/>
        </p:scale>
        <p:origin x="6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7A4AF-8444-4E55-9211-06750DF8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9487" y="8229664"/>
            <a:ext cx="588963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B6C5B75-63DC-4795-B872-D188C0279E99}" type="slidenum">
              <a:rPr lang="nl-NL" sz="1000" smtClean="0"/>
              <a:pPr/>
              <a:t>‹#›</a:t>
            </a:fld>
            <a:endParaRPr lang="nl-NL" sz="1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086CC55-5F13-427E-8D55-23A3E11C4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12" y="8635837"/>
            <a:ext cx="1080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43815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09F7339-69D5-4EA7-B93A-8AF4EDB56B8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B29D91-C68B-40E2-ACA8-22AC17FB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" y="8592970"/>
            <a:ext cx="1080000" cy="351000"/>
          </a:xfrm>
          <a:prstGeom prst="rect">
            <a:avLst/>
          </a:prstGeom>
        </p:spPr>
      </p:pic>
      <p:sp>
        <p:nvSpPr>
          <p:cNvPr id="9" name="Tijdelijke aanduiding voor notities 8">
            <a:extLst>
              <a:ext uri="{FF2B5EF4-FFF2-40B4-BE49-F238E27FC236}">
                <a16:creationId xmlns:a16="http://schemas.microsoft.com/office/drawing/2014/main" id="{A3C8BF89-5841-4101-9B55-9A1ADF2A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795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2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1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83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72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57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44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6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84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40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61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56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09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87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9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6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817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04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278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6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45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402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775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11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77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7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010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1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020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 userDrawn="1"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2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 userDrawn="1"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 userDrawn="1"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 userDrawn="1"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" grpId="0" animBg="1"/>
      <p:bldP spid="1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 userDrawn="1"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 userDrawn="1"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 userDrawn="1"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 userDrawn="1"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 userDrawn="1"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 userDrawn="1"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2552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  <p15:guide id="2" orient="horz" pos="2058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4044" userDrawn="1">
          <p15:clr>
            <a:srgbClr val="FBAE40"/>
          </p15:clr>
        </p15:guide>
        <p15:guide id="5" pos="4362" userDrawn="1">
          <p15:clr>
            <a:srgbClr val="FBAE40"/>
          </p15:clr>
        </p15:guide>
        <p15:guide id="6" pos="2661" userDrawn="1">
          <p15:clr>
            <a:srgbClr val="FBAE40"/>
          </p15:clr>
        </p15:guide>
        <p15:guide id="7" pos="234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9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802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October 19, 2018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Overdracht van Dijkring 48 model aan het waterschap Rijn en IJssel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6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 userDrawn="1"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Dia</a:t>
            </a:r>
            <a:r>
              <a:rPr lang="en-GB" dirty="0"/>
              <a:t> met </a:t>
            </a:r>
            <a:r>
              <a:rPr lang="en-GB" dirty="0" err="1"/>
              <a:t>tekst</a:t>
            </a:r>
            <a:r>
              <a:rPr lang="en-GB" dirty="0"/>
              <a:t>. </a:t>
            </a:r>
            <a:r>
              <a:rPr lang="en-GB" dirty="0" err="1"/>
              <a:t>Voorbeeld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Level 1, default bullets</a:t>
            </a:r>
          </a:p>
          <a:p>
            <a:pPr lvl="1"/>
            <a:r>
              <a:rPr lang="en-GB" dirty="0"/>
              <a:t>Level 2, (sub bullets)</a:t>
            </a:r>
          </a:p>
          <a:p>
            <a:pPr lvl="2"/>
            <a:r>
              <a:rPr lang="en-GB" dirty="0"/>
              <a:t>Level 3 (</a:t>
            </a:r>
            <a:r>
              <a:rPr lang="en-GB" dirty="0" err="1"/>
              <a:t>bodytext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Level 4 (Subtitle)</a:t>
            </a:r>
          </a:p>
          <a:p>
            <a:pPr lvl="4"/>
            <a:r>
              <a:rPr lang="en-GB" dirty="0"/>
              <a:t>Level 5 (numbers)</a:t>
            </a:r>
          </a:p>
          <a:p>
            <a:pPr lvl="5"/>
            <a:r>
              <a:rPr lang="en-GB" dirty="0"/>
              <a:t>Level (sub numbers)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GRADE - 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B3F14-D836-496B-80A2-23BE75BD68C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7" r:id="rId3"/>
    <p:sldLayoutId id="2147483691" r:id="rId4"/>
    <p:sldLayoutId id="2147483692" r:id="rId5"/>
    <p:sldLayoutId id="2147483664" r:id="rId6"/>
    <p:sldLayoutId id="2147483687" r:id="rId7"/>
    <p:sldLayoutId id="2147483689" r:id="rId8"/>
    <p:sldLayoutId id="2147483690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96" r:id="rId17"/>
    <p:sldLayoutId id="2147483682" r:id="rId18"/>
    <p:sldLayoutId id="2147483683" r:id="rId19"/>
    <p:sldLayoutId id="2147483749" r:id="rId20"/>
    <p:sldLayoutId id="2147483681" r:id="rId21"/>
    <p:sldLayoutId id="2147483752" r:id="rId22"/>
    <p:sldLayoutId id="2147483699" r:id="rId23"/>
    <p:sldLayoutId id="2147483748" r:id="rId24"/>
    <p:sldLayoutId id="2147483656" r:id="rId25"/>
    <p:sldLayoutId id="2147483753" r:id="rId26"/>
    <p:sldLayoutId id="2147483698" r:id="rId27"/>
    <p:sldLayoutId id="2147483754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1110" userDrawn="1">
          <p15:clr>
            <a:srgbClr val="F26B43"/>
          </p15:clr>
        </p15:guide>
        <p15:guide id="3" pos="476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6" pos="792" userDrawn="1">
          <p15:clr>
            <a:srgbClr val="F26B43"/>
          </p15:clr>
        </p15:guide>
        <p15:guide id="7" orient="horz" pos="3833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pos="7098" userDrawn="1">
          <p15:clr>
            <a:srgbClr val="F26B43"/>
          </p15:clr>
        </p15:guide>
        <p15:guide id="10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022FD-BB86-4FF3-802D-672E9AE8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E167-9671-40B9-9A3F-FB9223F6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GRADE - OnZekerheidsAnalyse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1D9FA-1973-4FC4-ACF5-7EE4F0F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D4038-4E1A-48EB-9E7A-745A33F45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7200" b="1" dirty="0"/>
              <a:t>Overzicht</a:t>
            </a:r>
            <a:br>
              <a:rPr lang="nl-NL" sz="7200" b="1" dirty="0"/>
            </a:br>
            <a:r>
              <a:rPr lang="nl-NL" sz="7200" b="1" dirty="0"/>
              <a:t>resultaten Rijn</a:t>
            </a:r>
            <a:br>
              <a:rPr lang="nl-NL" sz="7200" b="1" dirty="0"/>
            </a:br>
            <a:r>
              <a:rPr lang="nl-NL" sz="7200" b="1" dirty="0"/>
              <a:t>18-02-2021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9039E2-E6BA-4AFB-975A-0D2AA19A70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134071-BF93-4428-BDC0-8B4C8CD00D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CBFCE7-1CFD-4C0B-AB8C-4BE315DF9D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B27001-3F6C-4BAF-A45D-E40CB79649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721EDF7-3827-451C-A675-7BB0FA6CF3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5994ED9-2611-430D-A38D-3F9BFBAD7F4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D1529B5-C9F6-4C23-B7B6-6A57BEE29F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69933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397-E4C6-49B9-A577-60DB6B50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Totale onzekerheid = meteo + hydraulica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47F9-6797-40C4-87C4-1E7D6512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00BA0-F3D3-4CBF-B9E2-040EAC27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GRADE - OnZekerheidsAnalyse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1DA35-E913-4058-8263-04C51873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C572D6-C794-4664-9CF6-C14D1E77F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Niet helemaal duidelijk hoe deze twee onzekerheden te combineren</a:t>
            </a:r>
          </a:p>
          <a:p>
            <a:endParaRPr lang="nl-NL" dirty="0"/>
          </a:p>
          <a:p>
            <a:r>
              <a:rPr lang="nl-NL" dirty="0"/>
              <a:t>Beperking in de toepassing (</a:t>
            </a:r>
            <a:r>
              <a:rPr lang="nl-NL" dirty="0" err="1"/>
              <a:t>ProbLib</a:t>
            </a:r>
            <a:r>
              <a:rPr lang="nl-NL" dirty="0"/>
              <a:t> -&gt; </a:t>
            </a:r>
            <a:r>
              <a:rPr lang="nl-NL" dirty="0" err="1"/>
              <a:t>HydraRing</a:t>
            </a:r>
            <a:r>
              <a:rPr lang="nl-NL" dirty="0"/>
              <a:t> -&gt; Riskeer):</a:t>
            </a:r>
          </a:p>
          <a:p>
            <a:pPr lvl="1"/>
            <a:r>
              <a:rPr lang="nl-NL" dirty="0"/>
              <a:t>De totale onzekerheid levert geen parametrisch te beschrijven verdeling op</a:t>
            </a:r>
          </a:p>
          <a:p>
            <a:pPr lvl="1"/>
            <a:r>
              <a:rPr lang="nl-NL" dirty="0" err="1"/>
              <a:t>HydraRing</a:t>
            </a:r>
            <a:r>
              <a:rPr lang="nl-NL" dirty="0"/>
              <a:t> kan standaard omgaan met één werklijn met één bron van onzekerheid</a:t>
            </a:r>
          </a:p>
          <a:p>
            <a:pPr lvl="1"/>
            <a:r>
              <a:rPr lang="nl-NL" dirty="0"/>
              <a:t>Die onzekerheid (variërend met herhalingstijd) moet met een parametrische verdeling beschreven zijn</a:t>
            </a:r>
          </a:p>
          <a:p>
            <a:endParaRPr lang="nl-NL" dirty="0"/>
          </a:p>
          <a:p>
            <a:r>
              <a:rPr lang="nl-NL" dirty="0"/>
              <a:t>De resulterende verdeling heeft geen strakke </a:t>
            </a:r>
            <a:r>
              <a:rPr lang="nl-NL" dirty="0" err="1"/>
              <a:t>bovenbegrenzing</a:t>
            </a:r>
            <a:r>
              <a:rPr lang="nl-NL" dirty="0"/>
              <a:t> en voorziet niet in het beoogde effect waarvoor de </a:t>
            </a:r>
            <a:r>
              <a:rPr lang="nl-NL" dirty="0" err="1"/>
              <a:t>Beta</a:t>
            </a:r>
            <a:r>
              <a:rPr lang="nl-NL" dirty="0"/>
              <a:t>-verdeling was geïntroduceerd.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9CFAD6-F242-4EB3-967C-EE96D0D39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D89912-CE21-4F57-B62A-D8AB5F0BAD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455D50-DE3A-4579-A256-90A7F08F97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3837F6-BD6B-4B04-AD4B-6420BAE418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532F5CD-8111-4F63-8E76-98DCBBB5FE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79C9ED1-129E-4280-A4AB-0E5716A209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3DAD90-7773-449F-BFCB-ED1707A09B1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407867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397-E4C6-49B9-A577-60DB6B50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Totale onzekerheid = meteo + hydraulica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47F9-6797-40C4-87C4-1E7D6512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00BA0-F3D3-4CBF-B9E2-040EAC27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GRADE - OnZekerheidsAnalyse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1DA35-E913-4058-8263-04C51873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C572D6-C794-4664-9CF6-C14D1E77F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We hebben dus het liefst een werklijn met een </a:t>
            </a:r>
            <a:r>
              <a:rPr lang="nl-NL" sz="2400" dirty="0" err="1"/>
              <a:t>Beta</a:t>
            </a:r>
            <a:r>
              <a:rPr lang="nl-NL" sz="2400" dirty="0"/>
              <a:t>-verdeelde onzekerheid.</a:t>
            </a:r>
          </a:p>
          <a:p>
            <a:pPr marL="0" indent="0">
              <a:buNone/>
            </a:pPr>
            <a:endParaRPr lang="nl-NL" sz="2400"/>
          </a:p>
          <a:p>
            <a:pPr marL="0" indent="0">
              <a:buNone/>
            </a:pPr>
            <a:r>
              <a:rPr lang="nl-NL" sz="2400"/>
              <a:t>Voorstel</a:t>
            </a:r>
            <a:r>
              <a:rPr lang="nl-NL" sz="2400" dirty="0"/>
              <a:t>:</a:t>
            </a:r>
          </a:p>
          <a:p>
            <a:r>
              <a:rPr lang="nl-NL" sz="2400" dirty="0"/>
              <a:t>De normale meteo onzekerheid verwerken in de werklijn</a:t>
            </a:r>
          </a:p>
          <a:p>
            <a:r>
              <a:rPr lang="nl-NL" sz="2400" dirty="0"/>
              <a:t>De </a:t>
            </a:r>
            <a:r>
              <a:rPr lang="nl-NL" sz="2400" dirty="0" err="1"/>
              <a:t>Beta</a:t>
            </a:r>
            <a:r>
              <a:rPr lang="nl-NL" sz="2400" dirty="0"/>
              <a:t> hydraulische onzekerheid als expliciete onzekerheid </a:t>
            </a:r>
            <a:br>
              <a:rPr lang="nl-NL" sz="2400" dirty="0"/>
            </a:br>
            <a:r>
              <a:rPr lang="nl-NL" sz="2400" dirty="0"/>
              <a:t>aanleveren / presenteren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9CFAD6-F242-4EB3-967C-EE96D0D39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D89912-CE21-4F57-B62A-D8AB5F0BAD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455D50-DE3A-4579-A256-90A7F08F97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3837F6-BD6B-4B04-AD4B-6420BAE418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532F5CD-8111-4F63-8E76-98DCBBB5FE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79C9ED1-129E-4280-A4AB-0E5716A209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3DAD90-7773-449F-BFCB-ED1707A09B1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5621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 err="1"/>
              <a:t>Simpele</a:t>
            </a:r>
            <a:r>
              <a:rPr lang="en-GB" dirty="0"/>
              <a:t> </a:t>
            </a:r>
            <a:r>
              <a:rPr lang="en-GB" dirty="0" err="1"/>
              <a:t>benadering</a:t>
            </a:r>
            <a:r>
              <a:rPr lang="en-GB" dirty="0"/>
              <a:t> van de Beta parameters,</a:t>
            </a:r>
            <a:br>
              <a:rPr lang="en-GB" dirty="0"/>
            </a:br>
            <a:r>
              <a:rPr lang="en-GB" dirty="0" err="1"/>
              <a:t>variërend</a:t>
            </a:r>
            <a:r>
              <a:rPr lang="en-GB" dirty="0"/>
              <a:t> met de </a:t>
            </a:r>
            <a:r>
              <a:rPr lang="en-GB" dirty="0" err="1"/>
              <a:t>referentie</a:t>
            </a:r>
            <a:r>
              <a:rPr lang="en-GB" dirty="0"/>
              <a:t> </a:t>
            </a:r>
            <a:r>
              <a:rPr lang="en-GB" dirty="0" err="1"/>
              <a:t>afvoer</a:t>
            </a:r>
            <a:r>
              <a:rPr lang="en-GB" dirty="0"/>
              <a:t> </a:t>
            </a:r>
            <a:r>
              <a:rPr lang="en-GB" dirty="0" err="1"/>
              <a:t>qr</a:t>
            </a:r>
            <a:r>
              <a:rPr lang="en-GB" dirty="0"/>
              <a:t>: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4D4DF-3E4C-4EF2-89EE-BF0A5545F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3" t="-9171" r="31635" b="-13184"/>
          <a:stretch/>
        </p:blipFill>
        <p:spPr>
          <a:xfrm>
            <a:off x="1441937" y="1414437"/>
            <a:ext cx="9250203" cy="47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4ED0D37-FA01-4FED-B74B-B3428873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8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Beta-interval [A,B] versus </a:t>
            </a:r>
            <a:r>
              <a:rPr lang="en-GB" dirty="0" err="1"/>
              <a:t>herhalingstijd</a:t>
            </a:r>
            <a:r>
              <a:rPr lang="en-GB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FC360-EE0E-44FB-9C07-358C61A74F7A}"/>
              </a:ext>
            </a:extLst>
          </p:cNvPr>
          <p:cNvSpPr txBox="1"/>
          <p:nvPr/>
        </p:nvSpPr>
        <p:spPr>
          <a:xfrm>
            <a:off x="4677508" y="5800725"/>
            <a:ext cx="678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Gebaseerd op werklijn met </a:t>
            </a:r>
            <a:r>
              <a:rPr lang="nl-NL" dirty="0" err="1"/>
              <a:t>uitgeïntegreerde</a:t>
            </a:r>
            <a:r>
              <a:rPr lang="nl-NL" dirty="0"/>
              <a:t> Meteo onzekerheid </a:t>
            </a:r>
          </a:p>
        </p:txBody>
      </p:sp>
    </p:spTree>
    <p:extLst>
      <p:ext uri="{BB962C8B-B14F-4D97-AF65-F5344CB8AC3E}">
        <p14:creationId xmlns:p14="http://schemas.microsoft.com/office/powerpoint/2010/main" val="151207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AEA620E-BBE7-4636-809A-4B01EB86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8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Beta-</a:t>
            </a:r>
            <a:r>
              <a:rPr lang="en-GB" dirty="0" err="1"/>
              <a:t>verdeling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uitgeïntegreerd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81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63C36E3B-E584-4FB5-AF67-6F151193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01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Oude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uitgeïntegreerde</a:t>
            </a:r>
            <a:r>
              <a:rPr lang="en-GB" dirty="0"/>
              <a:t> </a:t>
            </a:r>
            <a:r>
              <a:rPr lang="en-GB" dirty="0" err="1"/>
              <a:t>lijn</a:t>
            </a:r>
            <a:r>
              <a:rPr lang="en-GB" dirty="0"/>
              <a:t> versus </a:t>
            </a:r>
            <a:r>
              <a:rPr lang="en-GB" dirty="0" err="1"/>
              <a:t>obs</a:t>
            </a:r>
            <a:r>
              <a:rPr lang="en-GB" dirty="0"/>
              <a:t> (II)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960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 err="1"/>
              <a:t>Overzichtstabel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gezette</a:t>
            </a:r>
            <a:r>
              <a:rPr lang="en-GB" dirty="0"/>
              <a:t> </a:t>
            </a:r>
            <a:r>
              <a:rPr lang="en-GB" dirty="0" err="1"/>
              <a:t>herhalingstijden</a:t>
            </a:r>
            <a:r>
              <a:rPr lang="en-GB" dirty="0"/>
              <a:t> (II)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F832F-EF2B-4214-A22A-9BE52A893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38"/>
          <a:stretch/>
        </p:blipFill>
        <p:spPr>
          <a:xfrm>
            <a:off x="795895" y="1092078"/>
            <a:ext cx="10341028" cy="3960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CD0E70-CA09-4019-9666-D8FEEBBC8AA3}"/>
              </a:ext>
            </a:extLst>
          </p:cNvPr>
          <p:cNvSpPr/>
          <p:nvPr/>
        </p:nvSpPr>
        <p:spPr>
          <a:xfrm>
            <a:off x="7268308" y="1207477"/>
            <a:ext cx="3868615" cy="3960568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6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52A8351-3BD0-4280-BAAC-C0962F4A7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84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Oud versus </a:t>
            </a:r>
            <a:r>
              <a:rPr lang="en-GB" dirty="0" err="1"/>
              <a:t>nieuw</a:t>
            </a:r>
            <a:r>
              <a:rPr lang="en-GB" dirty="0"/>
              <a:t> + </a:t>
            </a:r>
            <a:r>
              <a:rPr lang="en-GB" dirty="0" err="1"/>
              <a:t>onzekerheden</a:t>
            </a:r>
            <a:r>
              <a:rPr lang="en-GB" dirty="0"/>
              <a:t> (II)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41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Oude versus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referentielijn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9F5DA5-D741-4946-B05E-50685A96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84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5E824D42-C8FF-4964-BC1C-BABFB620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84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Oud versus </a:t>
            </a:r>
            <a:r>
              <a:rPr lang="en-GB" dirty="0" err="1"/>
              <a:t>nieuw</a:t>
            </a:r>
            <a:r>
              <a:rPr lang="en-GB" dirty="0"/>
              <a:t> + </a:t>
            </a:r>
            <a:r>
              <a:rPr lang="en-GB" dirty="0" err="1"/>
              <a:t>onzekerheden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8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B567686-A4BF-4B48-8BB3-7D6756C1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84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Oud +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onzekerheid</a:t>
            </a:r>
            <a:r>
              <a:rPr lang="en-GB" dirty="0"/>
              <a:t> + </a:t>
            </a:r>
            <a:r>
              <a:rPr lang="en-GB" dirty="0" err="1"/>
              <a:t>uitgeïntegreerd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406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8CF8AB74-3A18-4F0F-8B72-E6F1482E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84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 err="1"/>
              <a:t>Nieuw</a:t>
            </a:r>
            <a:r>
              <a:rPr lang="en-GB" dirty="0"/>
              <a:t> +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onzekerheid</a:t>
            </a:r>
            <a:r>
              <a:rPr lang="en-GB" dirty="0"/>
              <a:t> + </a:t>
            </a:r>
            <a:r>
              <a:rPr lang="en-GB" dirty="0" err="1"/>
              <a:t>uitgeïntegreerd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47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663C16E-5E1C-45D1-94A5-D180007E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8" y="1057275"/>
            <a:ext cx="8610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/>
              <a:t>Oude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uitgeïntegreerde</a:t>
            </a:r>
            <a:r>
              <a:rPr lang="en-GB" dirty="0"/>
              <a:t> </a:t>
            </a:r>
            <a:r>
              <a:rPr lang="en-GB" dirty="0" err="1"/>
              <a:t>lijn</a:t>
            </a:r>
            <a:r>
              <a:rPr lang="en-GB" dirty="0"/>
              <a:t> versus </a:t>
            </a:r>
            <a:r>
              <a:rPr lang="en-GB" dirty="0" err="1"/>
              <a:t>obs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416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A0DA6E-DAE5-4516-961E-69E88E6D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9" y="1238616"/>
            <a:ext cx="9595179" cy="4404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 err="1"/>
              <a:t>Overzichtstabel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gezette</a:t>
            </a:r>
            <a:r>
              <a:rPr lang="en-GB" dirty="0"/>
              <a:t> </a:t>
            </a:r>
            <a:r>
              <a:rPr lang="en-GB" dirty="0" err="1"/>
              <a:t>herhalingstijden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180656-4487-448F-839A-3B337EA988E4}"/>
              </a:ext>
            </a:extLst>
          </p:cNvPr>
          <p:cNvSpPr/>
          <p:nvPr/>
        </p:nvSpPr>
        <p:spPr>
          <a:xfrm>
            <a:off x="8321408" y="1238616"/>
            <a:ext cx="2253063" cy="4380768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17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 err="1"/>
              <a:t>Hydraulische</a:t>
            </a:r>
            <a:r>
              <a:rPr lang="en-GB" dirty="0"/>
              <a:t> </a:t>
            </a:r>
            <a:r>
              <a:rPr lang="en-GB" dirty="0" err="1"/>
              <a:t>onzekerheid</a:t>
            </a:r>
            <a:r>
              <a:rPr lang="en-GB" dirty="0"/>
              <a:t>: Beta </a:t>
            </a:r>
            <a:r>
              <a:rPr lang="en-GB" dirty="0" err="1"/>
              <a:t>verdeling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3E0BA03-D092-44CB-9D29-4424B4F2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" y="1190881"/>
            <a:ext cx="7696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0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4D74-0138-4615-8BF6-877A50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95" y="500037"/>
            <a:ext cx="10517113" cy="936000"/>
          </a:xfrm>
        </p:spPr>
        <p:txBody>
          <a:bodyPr/>
          <a:lstStyle/>
          <a:p>
            <a:r>
              <a:rPr lang="en-GB" dirty="0" err="1"/>
              <a:t>Hydraulische</a:t>
            </a:r>
            <a:r>
              <a:rPr lang="en-GB" dirty="0"/>
              <a:t> </a:t>
            </a:r>
            <a:r>
              <a:rPr lang="en-GB" dirty="0" err="1"/>
              <a:t>onzekerheid</a:t>
            </a:r>
            <a:r>
              <a:rPr lang="en-GB" dirty="0"/>
              <a:t>: Beta </a:t>
            </a:r>
            <a:r>
              <a:rPr lang="en-GB" dirty="0" err="1"/>
              <a:t>verdeling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19F8B8-12BA-4EEB-A5B6-FA7BD72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October 19, 2018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B195-80F9-4C55-89E2-35FEBC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AE84-7ACA-4065-BE58-194022F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GRADE-</a:t>
            </a:r>
            <a:r>
              <a:rPr lang="nl-NL" dirty="0" err="1"/>
              <a:t>OnZekerheidsAnalyse</a:t>
            </a:r>
            <a:endParaRPr lang="nl-NL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3E0BA03-D092-44CB-9D29-4424B4F2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" y="1359414"/>
            <a:ext cx="7696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9BBB2492-81B8-46B4-95DC-DC7191B0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95" y="968037"/>
            <a:ext cx="5159507" cy="36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3656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Sjabloon UK.potx" id="{60C54E0E-A5B2-4FEE-8E0B-136331C7CB0D}" vid="{4F8657CA-FEBF-4234-88FD-946F34CF5C03}"/>
    </a:ext>
  </a:extLst>
</a:theme>
</file>

<file path=ppt/theme/theme2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dc3081-d8a1-4e92-884a-04f6ca0fc63f"/>
    <TaxKeywordTaxHTField xmlns="9dc10479-9fe1-482d-8b13-fa9fc147c365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CBE09418E094297756BB7D28E2B2D" ma:contentTypeVersion="13" ma:contentTypeDescription="Een nieuw document maken." ma:contentTypeScope="" ma:versionID="43c57db1ef9d2047f0afe528fe94cd7b">
  <xsd:schema xmlns:xsd="http://www.w3.org/2001/XMLSchema" xmlns:xs="http://www.w3.org/2001/XMLSchema" xmlns:p="http://schemas.microsoft.com/office/2006/metadata/properties" xmlns:ns2="5db5d4ef-9fd2-45ea-8e34-77d63cce28d8" xmlns:ns3="9dc10479-9fe1-482d-8b13-fa9fc147c365" xmlns:ns4="58dc3081-d8a1-4e92-884a-04f6ca0fc63f" targetNamespace="http://schemas.microsoft.com/office/2006/metadata/properties" ma:root="true" ma:fieldsID="752a5c63f437750ef2cedcd6166ab022" ns2:_="" ns3:_="" ns4:_="">
    <xsd:import namespace="5db5d4ef-9fd2-45ea-8e34-77d63cce28d8"/>
    <xsd:import namespace="9dc10479-9fe1-482d-8b13-fa9fc147c365"/>
    <xsd:import namespace="58dc3081-d8a1-4e92-884a-04f6ca0fc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KeywordTaxHTField" minOccurs="0"/>
                <xsd:element ref="ns4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5d4ef-9fd2-45ea-8e34-77d63cce28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10479-9fe1-482d-8b13-fa9fc147c36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Ondernemingstrefwoorden" ma:fieldId="{23f27201-bee3-471e-b2e7-b64fd8b7ca38}" ma:taxonomyMulti="true" ma:sspId="23b92cde-922f-41e6-b057-b97c56e4b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3081-d8a1-4e92-884a-04f6ca0fc63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65bc13-3d8f-49fb-9e07-0ee17562167c}" ma:internalName="TaxCatchAll" ma:showField="CatchAllData" ma:web="9dc10479-9fe1-482d-8b13-fa9fc147c3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DF6626-F3CA-4DB6-97F3-50ACA793C97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9dc10479-9fe1-482d-8b13-fa9fc147c365"/>
    <ds:schemaRef ds:uri="5db5d4ef-9fd2-45ea-8e34-77d63cce28d8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8dc3081-d8a1-4e92-884a-04f6ca0fc6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F049C5-34FC-4054-9737-0DAA15D8F6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7632B3-E712-4A5A-BFB2-E82A85748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5d4ef-9fd2-45ea-8e34-77d63cce28d8"/>
    <ds:schemaRef ds:uri="9dc10479-9fe1-482d-8b13-fa9fc147c365"/>
    <ds:schemaRef ds:uri="58dc3081-d8a1-4e92-884a-04f6ca0fc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318</Words>
  <Application>Microsoft Office PowerPoint</Application>
  <PresentationFormat>Widescreen</PresentationFormat>
  <Paragraphs>82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Deltares</vt:lpstr>
      <vt:lpstr>PowerPoint Presentation</vt:lpstr>
      <vt:lpstr>Oude versus nieuwe referentielijn</vt:lpstr>
      <vt:lpstr>Oud versus nieuw + onzekerheden</vt:lpstr>
      <vt:lpstr>Oud + totale onzekerheid + uitgeïntegreerd</vt:lpstr>
      <vt:lpstr>Nieuw + meteo onzekerheid + uitgeïntegreerd</vt:lpstr>
      <vt:lpstr>Oude en nieuwe uitgeïntegreerde lijn versus obs</vt:lpstr>
      <vt:lpstr>Overzichtstabel voor gezette herhalingstijden</vt:lpstr>
      <vt:lpstr>Hydraulische onzekerheid: Beta verdeling</vt:lpstr>
      <vt:lpstr>Hydraulische onzekerheid: Beta verdeling</vt:lpstr>
      <vt:lpstr>Totale onzekerheid = meteo + hydraulica</vt:lpstr>
      <vt:lpstr>Totale onzekerheid = meteo + hydraulica</vt:lpstr>
      <vt:lpstr>Simpele benadering van de Beta parameters, variërend met de referentie afvoer qr:</vt:lpstr>
      <vt:lpstr>Beta-interval [A,B] versus herhalingstijd </vt:lpstr>
      <vt:lpstr>Beta-verdeling ook uitgeïntegreerd</vt:lpstr>
      <vt:lpstr>Oude en nieuwe uitgeïntegreerde lijn versus obs (II)</vt:lpstr>
      <vt:lpstr>Overzichtstabel voor gezette herhalingstijden (II)</vt:lpstr>
      <vt:lpstr>Oud versus nieuw + onzekerheden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Tjitske Geertsema</dc:creator>
  <cp:lastModifiedBy>Robert Leander</cp:lastModifiedBy>
  <cp:revision>52</cp:revision>
  <dcterms:created xsi:type="dcterms:W3CDTF">2020-11-23T12:17:22Z</dcterms:created>
  <dcterms:modified xsi:type="dcterms:W3CDTF">2021-02-18T13:52:07Z</dcterms:modified>
</cp:coreProperties>
</file>