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d1bd317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d1bd317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Because these values are close together, it may be easier for users of this model to run with k = 5 value because it is more practical and understandable.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d804bcd5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d804bcd5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d1bd3179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d1bd3179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d1bd3179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d1bd317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d1bd3179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d1bd317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d194b96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d194b96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d194b962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d194b962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d6b3b82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d6b3b82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d6b3b82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d6b3b82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d194b962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d194b962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d6b3b82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d6b3b82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d194b962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d194b96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d194b962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d194b962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Capstone: Supervised Learning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Rodrick Leary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a:t>
            </a:r>
            <a:endParaRPr/>
          </a:p>
        </p:txBody>
      </p:sp>
      <p:sp>
        <p:nvSpPr>
          <p:cNvPr id="189" name="Google Shape;189;p22"/>
          <p:cNvSpPr txBox="1"/>
          <p:nvPr>
            <p:ph idx="1" type="body"/>
          </p:nvPr>
        </p:nvSpPr>
        <p:spPr>
          <a:xfrm>
            <a:off x="1297500" y="974925"/>
            <a:ext cx="7038900" cy="3833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Reasons for choosing KNN</a:t>
            </a:r>
            <a:endParaRPr/>
          </a:p>
          <a:p>
            <a:pPr indent="-298450" lvl="1" marL="914400" rtl="0" algn="l">
              <a:spcBef>
                <a:spcPts val="0"/>
              </a:spcBef>
              <a:spcAft>
                <a:spcPts val="0"/>
              </a:spcAft>
              <a:buClr>
                <a:srgbClr val="FFFFFF"/>
              </a:buClr>
              <a:buSzPts val="1100"/>
              <a:buChar char="○"/>
            </a:pPr>
            <a:r>
              <a:rPr lang="en">
                <a:solidFill>
                  <a:srgbClr val="FFFFFF"/>
                </a:solidFill>
                <a:latin typeface="Arial"/>
                <a:ea typeface="Arial"/>
                <a:cs typeface="Arial"/>
                <a:sym typeface="Arial"/>
              </a:rPr>
              <a:t>I chose KNN Classification because it allows for predictions to be based on similarity. In this case, we will be predicting whether or not an individual should be categorized as having ASD traits or not based on how individuals with similar responses to the model features  were classified.</a:t>
            </a:r>
            <a:endParaRPr>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K = 5</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AUC Score = 0.986</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Weighted Accuracy Score = 0.94</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10 fold cross validation score with standard deviation = 0.92 (+/- 0.04)</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Sample vs Test</a:t>
            </a:r>
            <a:endParaRPr>
              <a:solidFill>
                <a:srgbClr val="FFFFFF"/>
              </a:solidFill>
              <a:latin typeface="Arial"/>
              <a:ea typeface="Arial"/>
              <a:cs typeface="Arial"/>
              <a:sym typeface="Arial"/>
            </a:endParaRPr>
          </a:p>
          <a:p>
            <a:pPr indent="-298450" lvl="2" marL="13716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Test Accuracy = 0.914</a:t>
            </a:r>
            <a:endParaRPr>
              <a:solidFill>
                <a:srgbClr val="FFFFFF"/>
              </a:solidFill>
              <a:latin typeface="Arial"/>
              <a:ea typeface="Arial"/>
              <a:cs typeface="Arial"/>
              <a:sym typeface="Arial"/>
            </a:endParaRPr>
          </a:p>
          <a:p>
            <a:pPr indent="-298450" lvl="2" marL="13716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Sample Accuracy =0.915</a:t>
            </a:r>
            <a:endParaRPr>
              <a:solidFill>
                <a:srgbClr val="FFFFFF"/>
              </a:solidFill>
              <a:latin typeface="Arial"/>
              <a:ea typeface="Arial"/>
              <a:cs typeface="Arial"/>
              <a:sym typeface="Arial"/>
            </a:endParaRPr>
          </a:p>
          <a:p>
            <a:pPr indent="-311150" lvl="0" marL="457200" rtl="0" algn="l">
              <a:spcBef>
                <a:spcPts val="0"/>
              </a:spcBef>
              <a:spcAft>
                <a:spcPts val="0"/>
              </a:spcAft>
              <a:buSzPts val="1300"/>
              <a:buFont typeface="Arial"/>
              <a:buChar char="●"/>
            </a:pPr>
            <a:r>
              <a:rPr lang="en" sz="1200">
                <a:latin typeface="Arial"/>
                <a:ea typeface="Arial"/>
                <a:cs typeface="Arial"/>
                <a:sym typeface="Arial"/>
              </a:rPr>
              <a:t>Used gridsearch_cv method functions to find the best K value</a:t>
            </a:r>
            <a:endParaRPr sz="1200">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K = 21</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AUC Score = 0.987</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Weighted Accuracy Score = 0.94</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10 fold cross validation score with standard deviation = 0.92 (+/- 0.03)</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Sample vs Test</a:t>
            </a:r>
            <a:endParaRPr>
              <a:solidFill>
                <a:srgbClr val="FFFFFF"/>
              </a:solidFill>
              <a:latin typeface="Arial"/>
              <a:ea typeface="Arial"/>
              <a:cs typeface="Arial"/>
              <a:sym typeface="Arial"/>
            </a:endParaRPr>
          </a:p>
          <a:p>
            <a:pPr indent="-298450" lvl="2" marL="13716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Test Accuracy = 0.928</a:t>
            </a:r>
            <a:endParaRPr>
              <a:solidFill>
                <a:srgbClr val="FFFFFF"/>
              </a:solidFill>
              <a:latin typeface="Arial"/>
              <a:ea typeface="Arial"/>
              <a:cs typeface="Arial"/>
              <a:sym typeface="Arial"/>
            </a:endParaRPr>
          </a:p>
          <a:p>
            <a:pPr indent="-298450" lvl="2" marL="13716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Sample Accuracy =0.921</a:t>
            </a:r>
            <a:endParaRPr sz="12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195" name="Google Shape;195;p23"/>
          <p:cNvSpPr txBox="1"/>
          <p:nvPr>
            <p:ph idx="1" type="body"/>
          </p:nvPr>
        </p:nvSpPr>
        <p:spPr>
          <a:xfrm>
            <a:off x="1297500" y="10196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Reasons for choosing Decision Tree</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I chose the decision tree because it allowed me to ask questions about how individuals responded to questions on the Q-Chat Survey and whether or not those individuals were categorized as having ASD traits and allowed me to identify the most common answers among individuals with ASD traits and the most common answers among individuals without ASD.</a:t>
            </a:r>
            <a:endParaRPr>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Max Depth = 3</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AUC Score = 0.910</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Weighted Accuracy Score = 0.84</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10 fold cross validation score with standard deviation = 0.86 (+/- 0.05)</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Sample vs Test</a:t>
            </a:r>
            <a:endParaRPr>
              <a:solidFill>
                <a:srgbClr val="FFFFFF"/>
              </a:solidFill>
              <a:latin typeface="Arial"/>
              <a:ea typeface="Arial"/>
              <a:cs typeface="Arial"/>
              <a:sym typeface="Arial"/>
            </a:endParaRPr>
          </a:p>
          <a:p>
            <a:pPr indent="-298450" lvl="2" marL="13716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Test Accuracy = 0.849</a:t>
            </a:r>
            <a:endParaRPr>
              <a:solidFill>
                <a:srgbClr val="FFFFFF"/>
              </a:solidFill>
              <a:latin typeface="Arial"/>
              <a:ea typeface="Arial"/>
              <a:cs typeface="Arial"/>
              <a:sym typeface="Arial"/>
            </a:endParaRPr>
          </a:p>
          <a:p>
            <a:pPr indent="-298450" lvl="2" marL="13716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Sample Accuracy =0.838</a:t>
            </a:r>
            <a:endParaRPr>
              <a:solidFill>
                <a:srgbClr val="FFFFFF"/>
              </a:solidFill>
              <a:latin typeface="Arial"/>
              <a:ea typeface="Arial"/>
              <a:cs typeface="Arial"/>
              <a:sym typeface="Arial"/>
            </a:endParaRPr>
          </a:p>
          <a:p>
            <a:pPr indent="-311150" lvl="0" marL="457200" rtl="0" algn="l">
              <a:spcBef>
                <a:spcPts val="0"/>
              </a:spcBef>
              <a:spcAft>
                <a:spcPts val="0"/>
              </a:spcAft>
              <a:buSzPts val="1300"/>
              <a:buFont typeface="Arial"/>
              <a:buChar char="●"/>
            </a:pPr>
            <a:r>
              <a:rPr lang="en" sz="1200">
                <a:latin typeface="Arial"/>
                <a:ea typeface="Arial"/>
                <a:cs typeface="Arial"/>
                <a:sym typeface="Arial"/>
              </a:rPr>
              <a:t>Used gridsearch_cv method functions to find the best Max Depth value</a:t>
            </a:r>
            <a:endParaRPr sz="1200">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Max Depth = 6</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AUC Score = 0.966</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Weighted Accuracy Score = 0.91</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10 fold cross validation score with standard deviation = 0.91(+/- 0.04)</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Sample vs Test</a:t>
            </a:r>
            <a:endParaRPr>
              <a:solidFill>
                <a:srgbClr val="FFFFFF"/>
              </a:solidFill>
              <a:latin typeface="Arial"/>
              <a:ea typeface="Arial"/>
              <a:cs typeface="Arial"/>
              <a:sym typeface="Arial"/>
            </a:endParaRPr>
          </a:p>
          <a:p>
            <a:pPr indent="-298450" lvl="2" marL="13716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Test Accuracy = 0.925</a:t>
            </a:r>
            <a:endParaRPr>
              <a:solidFill>
                <a:srgbClr val="FFFFFF"/>
              </a:solidFill>
              <a:latin typeface="Arial"/>
              <a:ea typeface="Arial"/>
              <a:cs typeface="Arial"/>
              <a:sym typeface="Arial"/>
            </a:endParaRPr>
          </a:p>
          <a:p>
            <a:pPr indent="-298450" lvl="2" marL="13716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Sample Accuracy =0.914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Chosen</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KNN Classifier (Neighbors = 21) or KNN Classifier (Neighbors = 5)</a:t>
            </a:r>
            <a:endParaRPr/>
          </a:p>
          <a:p>
            <a:pPr indent="-298450" lvl="1" marL="914400" rtl="0" algn="l">
              <a:spcBef>
                <a:spcPts val="0"/>
              </a:spcBef>
              <a:spcAft>
                <a:spcPts val="0"/>
              </a:spcAft>
              <a:buSzPts val="1100"/>
              <a:buChar char="○"/>
            </a:pPr>
            <a:r>
              <a:rPr lang="en"/>
              <a:t>Depending on how large your dataset is it may be more computationally efficient to choose the KNN model where K = 5.</a:t>
            </a:r>
            <a:endParaRPr/>
          </a:p>
          <a:p>
            <a:pPr indent="-311150" lvl="0" marL="457200" rtl="0" algn="l">
              <a:spcBef>
                <a:spcPts val="0"/>
              </a:spcBef>
              <a:spcAft>
                <a:spcPts val="0"/>
              </a:spcAft>
              <a:buSzPts val="1300"/>
              <a:buChar char="●"/>
            </a:pPr>
            <a:r>
              <a:rPr lang="en"/>
              <a:t>Reasons for Choosing</a:t>
            </a:r>
            <a:endParaRPr/>
          </a:p>
          <a:p>
            <a:pPr indent="-298450" lvl="1" marL="914400" rtl="0" algn="l">
              <a:spcBef>
                <a:spcPts val="0"/>
              </a:spcBef>
              <a:spcAft>
                <a:spcPts val="0"/>
              </a:spcAft>
              <a:buSzPts val="1100"/>
              <a:buChar char="○"/>
            </a:pPr>
            <a:r>
              <a:rPr lang="en"/>
              <a:t>Higher AUC  value for test-data than other all other models.</a:t>
            </a:r>
            <a:endParaRPr/>
          </a:p>
          <a:p>
            <a:pPr indent="-298450" lvl="1" marL="914400" rtl="0" algn="l">
              <a:spcBef>
                <a:spcPts val="0"/>
              </a:spcBef>
              <a:spcAft>
                <a:spcPts val="0"/>
              </a:spcAft>
              <a:buSzPts val="1100"/>
              <a:buChar char="○"/>
            </a:pPr>
            <a:r>
              <a:rPr lang="en"/>
              <a:t>Higher weighted accuracy score than Decision Tree models.</a:t>
            </a:r>
            <a:endParaRPr/>
          </a:p>
          <a:p>
            <a:pPr indent="-298450" lvl="1" marL="914400" rtl="0" algn="l">
              <a:spcBef>
                <a:spcPts val="0"/>
              </a:spcBef>
              <a:spcAft>
                <a:spcPts val="0"/>
              </a:spcAft>
              <a:buSzPts val="1100"/>
              <a:buChar char="○"/>
            </a:pPr>
            <a:r>
              <a:rPr lang="en"/>
              <a:t>Less overfitting than all other models.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Use of Model</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a:t>
            </a:r>
            <a:r>
              <a:rPr lang="en"/>
              <a:t>e categorical nature of the outcome variable makes this model better suited for use for insurance companies, Medicaid, Medicare, and other medical billing institutions rather than caregivers or medical providers.</a:t>
            </a:r>
            <a:endParaRPr/>
          </a:p>
          <a:p>
            <a:pPr indent="-311150" lvl="0" marL="457200" rtl="0" algn="l">
              <a:spcBef>
                <a:spcPts val="0"/>
              </a:spcBef>
              <a:spcAft>
                <a:spcPts val="0"/>
              </a:spcAft>
              <a:buSzPts val="1300"/>
              <a:buChar char="●"/>
            </a:pPr>
            <a:r>
              <a:rPr lang="en"/>
              <a:t>Where doctors and caregivers are more likely to be concerned about the numerical score on the Q-Chat which provides an indication of the severity of a child’s ASD symptoms and where they fall on the spectrum, insurance providers and medical billing institutions are more concerned with the simple yes/no of does a child have ASD or not.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Shortcomings of KNN Model</a:t>
            </a:r>
            <a:endParaRPr/>
          </a:p>
        </p:txBody>
      </p:sp>
      <p:sp>
        <p:nvSpPr>
          <p:cNvPr id="213" name="Google Shape;213;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KNN Models work best with a small number of input features</a:t>
            </a:r>
            <a:endParaRPr/>
          </a:p>
          <a:p>
            <a:pPr indent="-298450" lvl="1" marL="914400" rtl="0" algn="l">
              <a:spcBef>
                <a:spcPts val="0"/>
              </a:spcBef>
              <a:spcAft>
                <a:spcPts val="0"/>
              </a:spcAft>
              <a:buSzPts val="1100"/>
              <a:buChar char="○"/>
            </a:pPr>
            <a:r>
              <a:rPr lang="en"/>
              <a:t>This model may not be as accurate or as viable if the amount of features were substantially increased.</a:t>
            </a:r>
            <a:endParaRPr/>
          </a:p>
          <a:p>
            <a:pPr indent="-311150" lvl="0" marL="457200" rtl="0" algn="l">
              <a:spcBef>
                <a:spcPts val="0"/>
              </a:spcBef>
              <a:spcAft>
                <a:spcPts val="0"/>
              </a:spcAft>
              <a:buSzPts val="1300"/>
              <a:buChar char="●"/>
            </a:pPr>
            <a:r>
              <a:rPr lang="en"/>
              <a:t>KNN Models require distance to be calculated for each observation.</a:t>
            </a:r>
            <a:endParaRPr/>
          </a:p>
          <a:p>
            <a:pPr indent="-298450" lvl="1" marL="914400" rtl="0" algn="l">
              <a:spcBef>
                <a:spcPts val="0"/>
              </a:spcBef>
              <a:spcAft>
                <a:spcPts val="0"/>
              </a:spcAft>
              <a:buSzPts val="1100"/>
              <a:buChar char="○"/>
            </a:pPr>
            <a:r>
              <a:rPr lang="en"/>
              <a:t>If this dataset contained a large enough sample of observations, then this model would be too slow to be considered a viable option</a:t>
            </a:r>
            <a:endParaRPr/>
          </a:p>
          <a:p>
            <a:pPr indent="-311150" lvl="0" marL="457200" rtl="0" algn="l">
              <a:spcBef>
                <a:spcPts val="0"/>
              </a:spcBef>
              <a:spcAft>
                <a:spcPts val="0"/>
              </a:spcAft>
              <a:buSzPts val="1300"/>
              <a:buChar char="●"/>
            </a:pPr>
            <a:r>
              <a:rPr lang="en"/>
              <a:t>Ensuring that the right amount of nearest neighbors are found.</a:t>
            </a:r>
            <a:endParaRPr/>
          </a:p>
          <a:p>
            <a:pPr indent="-298450" lvl="1" marL="914400" rtl="0" algn="l">
              <a:spcBef>
                <a:spcPts val="0"/>
              </a:spcBef>
              <a:spcAft>
                <a:spcPts val="0"/>
              </a:spcAft>
              <a:buSzPts val="1100"/>
              <a:buChar char="○"/>
            </a:pPr>
            <a:r>
              <a:rPr lang="en"/>
              <a:t>As always with KNN, this model’s effectiveness is dependent on choosing the correct K value.</a:t>
            </a:r>
            <a:endParaRPr/>
          </a:p>
          <a:p>
            <a:pPr indent="-311150" lvl="0" marL="457200" rtl="0" algn="l">
              <a:spcBef>
                <a:spcPts val="0"/>
              </a:spcBef>
              <a:spcAft>
                <a:spcPts val="0"/>
              </a:spcAft>
              <a:buSzPts val="1300"/>
              <a:buChar char="●"/>
            </a:pPr>
            <a:r>
              <a:rPr lang="en"/>
              <a:t>Imbalanced dataset</a:t>
            </a:r>
            <a:endParaRPr/>
          </a:p>
          <a:p>
            <a:pPr indent="-298450" lvl="1" marL="914400" rtl="0" algn="l">
              <a:spcBef>
                <a:spcPts val="0"/>
              </a:spcBef>
              <a:spcAft>
                <a:spcPts val="0"/>
              </a:spcAft>
              <a:buSzPts val="1100"/>
              <a:buChar char="○"/>
            </a:pPr>
            <a:r>
              <a:rPr lang="en"/>
              <a:t>Because this dataset contains unbalanced data,  this model does a better job of predicting the dominant class than the less common class.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Do parent survey responses accurately predict whether physicians will label a child as possessing or not possessing ASD traits?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Autistic Spectrum Disorder Screening Data for Toddlers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Used Label Encoding in order to provide numerical values for binary or multiclass variables without numerical labels.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Retrieved Summary of the dataset</a:t>
            </a:r>
            <a:endParaRPr/>
          </a:p>
          <a:p>
            <a:pPr indent="-298450" lvl="1" marL="914400" rtl="0" algn="l">
              <a:spcBef>
                <a:spcPts val="0"/>
              </a:spcBef>
              <a:spcAft>
                <a:spcPts val="0"/>
              </a:spcAft>
              <a:buSzPts val="1100"/>
              <a:buChar char="○"/>
            </a:pPr>
            <a:r>
              <a:rPr lang="en"/>
              <a:t>1054 Observations. 19 columns (3 Continuous Variables, 2 Multiclass, 14 Binary)</a:t>
            </a:r>
            <a:endParaRPr/>
          </a:p>
          <a:p>
            <a:pPr indent="-311150" lvl="0" marL="457200" rtl="0" algn="l">
              <a:spcBef>
                <a:spcPts val="0"/>
              </a:spcBef>
              <a:spcAft>
                <a:spcPts val="0"/>
              </a:spcAft>
              <a:buSzPts val="1300"/>
              <a:buChar char="●"/>
            </a:pPr>
            <a:r>
              <a:rPr lang="en"/>
              <a:t>Explored whether or not there was any Missing Data</a:t>
            </a:r>
            <a:endParaRPr/>
          </a:p>
          <a:p>
            <a:pPr indent="-298450" lvl="1" marL="914400" rtl="0" algn="l">
              <a:spcBef>
                <a:spcPts val="0"/>
              </a:spcBef>
              <a:spcAft>
                <a:spcPts val="0"/>
              </a:spcAft>
              <a:buSzPts val="1100"/>
              <a:buChar char="○"/>
            </a:pPr>
            <a:r>
              <a:rPr lang="en"/>
              <a:t>0 missing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Outcome Variable</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From Q -Chat 10</a:t>
            </a:r>
            <a:endParaRPr/>
          </a:p>
          <a:p>
            <a:pPr indent="-298450" lvl="1" marL="914400" rtl="0" algn="l">
              <a:spcBef>
                <a:spcPts val="0"/>
              </a:spcBef>
              <a:spcAft>
                <a:spcPts val="0"/>
              </a:spcAft>
              <a:buSzPts val="1100"/>
              <a:buChar char="○"/>
            </a:pPr>
            <a:r>
              <a:rPr lang="en"/>
              <a:t>Class/ASD Traits</a:t>
            </a:r>
            <a:endParaRPr/>
          </a:p>
          <a:p>
            <a:pPr indent="-298450" lvl="2" marL="1371600" rtl="0" algn="l">
              <a:spcBef>
                <a:spcPts val="0"/>
              </a:spcBef>
              <a:spcAft>
                <a:spcPts val="0"/>
              </a:spcAft>
              <a:buSzPts val="1100"/>
              <a:buChar char="■"/>
            </a:pPr>
            <a:r>
              <a:rPr lang="en"/>
              <a:t>Categorical</a:t>
            </a:r>
            <a:endParaRPr/>
          </a:p>
          <a:p>
            <a:pPr indent="-298450" lvl="2" marL="1371600" rtl="0" algn="l">
              <a:spcBef>
                <a:spcPts val="0"/>
              </a:spcBef>
              <a:spcAft>
                <a:spcPts val="0"/>
              </a:spcAft>
              <a:buSzPts val="1100"/>
              <a:buChar char="■"/>
            </a:pPr>
            <a:r>
              <a:rPr lang="en"/>
              <a:t>3 or more yes answers to predictor questions = Yes</a:t>
            </a:r>
            <a:endParaRPr/>
          </a:p>
          <a:p>
            <a:pPr indent="-298450" lvl="2" marL="1371600" rtl="0" algn="l">
              <a:spcBef>
                <a:spcPts val="0"/>
              </a:spcBef>
              <a:spcAft>
                <a:spcPts val="0"/>
              </a:spcAft>
              <a:buSzPts val="1100"/>
              <a:buChar char="■"/>
            </a:pPr>
            <a:r>
              <a:rPr lang="en"/>
              <a:t>Fewer than 3 yes answers to predictor questions = No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Q Chat Total Score Variable</a:t>
            </a:r>
            <a:endParaRPr/>
          </a:p>
          <a:p>
            <a:pPr indent="-298450" lvl="1" marL="914400" rtl="0" algn="l">
              <a:spcBef>
                <a:spcPts val="0"/>
              </a:spcBef>
              <a:spcAft>
                <a:spcPts val="0"/>
              </a:spcAft>
              <a:buSzPts val="1100"/>
              <a:buChar char="○"/>
            </a:pPr>
            <a:r>
              <a:rPr lang="en"/>
              <a:t>Since Q-Chat Total Score Variable was used the score used to assign the Class/ASD Trait value including it in the model could potentially lead to overfitting. In order to prevent this, this variable was not included.</a:t>
            </a:r>
            <a:endParaRPr/>
          </a:p>
          <a:p>
            <a:pPr indent="-311150" lvl="0" marL="457200" rtl="0" algn="l">
              <a:spcBef>
                <a:spcPts val="0"/>
              </a:spcBef>
              <a:spcAft>
                <a:spcPts val="0"/>
              </a:spcAft>
              <a:buSzPts val="1300"/>
              <a:buChar char="●"/>
            </a:pPr>
            <a:r>
              <a:rPr lang="en"/>
              <a:t>Removed Features not related to the research question being posed.</a:t>
            </a:r>
            <a:endParaRPr/>
          </a:p>
          <a:p>
            <a:pPr indent="-311150" lvl="0" marL="457200" rtl="0" algn="l">
              <a:spcBef>
                <a:spcPts val="0"/>
              </a:spcBef>
              <a:spcAft>
                <a:spcPts val="0"/>
              </a:spcAft>
              <a:buSzPts val="1300"/>
              <a:buChar char="●"/>
            </a:pPr>
            <a:r>
              <a:rPr lang="en"/>
              <a:t>Retrieved Classification Matrix for dataset</a:t>
            </a:r>
            <a:endParaRPr/>
          </a:p>
          <a:p>
            <a:pPr indent="-298450" lvl="1" marL="914400" rtl="0" algn="l">
              <a:spcBef>
                <a:spcPts val="0"/>
              </a:spcBef>
              <a:spcAft>
                <a:spcPts val="0"/>
              </a:spcAft>
              <a:buSzPts val="1100"/>
              <a:buChar char="○"/>
            </a:pPr>
            <a:r>
              <a:rPr lang="en"/>
              <a:t>Removed all variables that did not return a correlation coefficient of greater than 0.5 when compared to the Class/ASD Traits Variable</a:t>
            </a:r>
            <a:endParaRPr/>
          </a:p>
          <a:p>
            <a:pPr indent="-298450" lvl="1" marL="914400" rtl="0" algn="l">
              <a:spcBef>
                <a:spcPts val="0"/>
              </a:spcBef>
              <a:spcAft>
                <a:spcPts val="0"/>
              </a:spcAft>
              <a:buSzPts val="1100"/>
              <a:buChar char="○"/>
            </a:pPr>
            <a:r>
              <a:rPr lang="en"/>
              <a:t>Removed all variables that returned a correlation coefficient of greater than 0.8 when compare the Class/ASD Traits Variable</a:t>
            </a:r>
            <a:endParaRPr/>
          </a:p>
          <a:p>
            <a:pPr indent="-311150" lvl="0" marL="457200" rtl="0" algn="l">
              <a:spcBef>
                <a:spcPts val="0"/>
              </a:spcBef>
              <a:spcAft>
                <a:spcPts val="0"/>
              </a:spcAft>
              <a:buSzPts val="1300"/>
              <a:buChar char="●"/>
            </a:pPr>
            <a:r>
              <a:rPr lang="en"/>
              <a:t>Conducted OLS Model to test significance of remaining variables</a:t>
            </a:r>
            <a:endParaRPr/>
          </a:p>
          <a:p>
            <a:pPr indent="-298450" lvl="1" marL="914400" rtl="0" algn="l">
              <a:spcBef>
                <a:spcPts val="0"/>
              </a:spcBef>
              <a:spcAft>
                <a:spcPts val="0"/>
              </a:spcAft>
              <a:buSzPts val="1100"/>
              <a:buChar char="○"/>
            </a:pPr>
            <a:r>
              <a:rPr lang="en"/>
              <a:t>Removed variables that were independent of the outcome variable (p &gt; 0.05).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Predictor Variables</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After exploratory data analysis, the following variables from the Q-Chat 10 were chosen as features for classification models.</a:t>
            </a:r>
            <a:endParaRPr/>
          </a:p>
          <a:p>
            <a:pPr indent="-298450" lvl="1" marL="914400" rtl="0" algn="l">
              <a:spcBef>
                <a:spcPts val="0"/>
              </a:spcBef>
              <a:spcAft>
                <a:spcPts val="0"/>
              </a:spcAft>
              <a:buSzPts val="1100"/>
              <a:buChar char="○"/>
            </a:pPr>
            <a:r>
              <a:rPr lang="en"/>
              <a:t>Binary</a:t>
            </a:r>
            <a:endParaRPr/>
          </a:p>
          <a:p>
            <a:pPr indent="-298450" lvl="2" marL="1371600" rtl="0" algn="l">
              <a:spcBef>
                <a:spcPts val="0"/>
              </a:spcBef>
              <a:spcAft>
                <a:spcPts val="0"/>
              </a:spcAft>
              <a:buSzPts val="1100"/>
              <a:buChar char="■"/>
            </a:pPr>
            <a:r>
              <a:rPr lang="en"/>
              <a:t>1 = Yes</a:t>
            </a:r>
            <a:endParaRPr/>
          </a:p>
          <a:p>
            <a:pPr indent="-298450" lvl="2" marL="1371600" rtl="0" algn="l">
              <a:spcBef>
                <a:spcPts val="0"/>
              </a:spcBef>
              <a:spcAft>
                <a:spcPts val="0"/>
              </a:spcAft>
              <a:buSzPts val="1100"/>
              <a:buChar char="■"/>
            </a:pPr>
            <a:r>
              <a:rPr lang="en"/>
              <a:t>0 = No</a:t>
            </a:r>
            <a:endParaRPr/>
          </a:p>
          <a:p>
            <a:pPr indent="-298450" lvl="1" marL="914400" rtl="0" algn="l">
              <a:spcBef>
                <a:spcPts val="0"/>
              </a:spcBef>
              <a:spcAft>
                <a:spcPts val="0"/>
              </a:spcAft>
              <a:buSzPts val="1100"/>
              <a:buChar char="○"/>
            </a:pPr>
            <a:r>
              <a:rPr lang="en"/>
              <a:t>A1 = </a:t>
            </a:r>
            <a:r>
              <a:rPr lang="en"/>
              <a:t> Does your child look at you when you call his/her name?</a:t>
            </a:r>
            <a:endParaRPr/>
          </a:p>
          <a:p>
            <a:pPr indent="-298450" lvl="1" marL="914400" rtl="0" algn="l">
              <a:spcBef>
                <a:spcPts val="0"/>
              </a:spcBef>
              <a:spcAft>
                <a:spcPts val="0"/>
              </a:spcAft>
              <a:buSzPts val="1100"/>
              <a:buChar char="○"/>
            </a:pPr>
            <a:r>
              <a:rPr lang="en"/>
              <a:t>A4 = Does your child point to share interest with you? (e.g. pointing at an </a:t>
            </a:r>
            <a:endParaRPr/>
          </a:p>
          <a:p>
            <a:pPr indent="-298450" lvl="1" marL="914400" rtl="0" algn="l">
              <a:spcBef>
                <a:spcPts val="0"/>
              </a:spcBef>
              <a:spcAft>
                <a:spcPts val="0"/>
              </a:spcAft>
              <a:buSzPts val="1100"/>
              <a:buChar char="○"/>
            </a:pPr>
            <a:r>
              <a:rPr lang="en"/>
              <a:t>interesting sight) </a:t>
            </a:r>
            <a:endParaRPr/>
          </a:p>
          <a:p>
            <a:pPr indent="-298450" lvl="1" marL="914400" rtl="0" algn="l">
              <a:spcBef>
                <a:spcPts val="0"/>
              </a:spcBef>
              <a:spcAft>
                <a:spcPts val="0"/>
              </a:spcAft>
              <a:buSzPts val="1100"/>
              <a:buChar char="○"/>
            </a:pPr>
            <a:r>
              <a:rPr lang="en"/>
              <a:t>A5 = Does your child pretend? (e.g. care for dolls, talk on a toy phone) </a:t>
            </a:r>
            <a:endParaRPr/>
          </a:p>
          <a:p>
            <a:pPr indent="-298450" lvl="1" marL="914400" rtl="0" algn="l">
              <a:spcBef>
                <a:spcPts val="0"/>
              </a:spcBef>
              <a:spcAft>
                <a:spcPts val="0"/>
              </a:spcAft>
              <a:buSzPts val="1100"/>
              <a:buChar char="○"/>
            </a:pPr>
            <a:r>
              <a:rPr lang="en"/>
              <a:t>A6 = Does your child follow where you’re looking? </a:t>
            </a:r>
            <a:endParaRPr/>
          </a:p>
          <a:p>
            <a:pPr indent="-298450" lvl="1" marL="914400" rtl="0" algn="l">
              <a:spcBef>
                <a:spcPts val="0"/>
              </a:spcBef>
              <a:spcAft>
                <a:spcPts val="0"/>
              </a:spcAft>
              <a:buSzPts val="1100"/>
              <a:buChar char="○"/>
            </a:pPr>
            <a:r>
              <a:rPr lang="en"/>
              <a:t>A7 = If you or someone else in the family is visibly upset, does your child show signs </a:t>
            </a:r>
            <a:endParaRPr/>
          </a:p>
          <a:p>
            <a:pPr indent="-298450" lvl="1" marL="914400" rtl="0" algn="l">
              <a:spcBef>
                <a:spcPts val="0"/>
              </a:spcBef>
              <a:spcAft>
                <a:spcPts val="0"/>
              </a:spcAft>
              <a:buSzPts val="1100"/>
              <a:buChar char="○"/>
            </a:pPr>
            <a:r>
              <a:rPr lang="en"/>
              <a:t>of wanting to comfort them? (e.g. stroking hair, hugging them)</a:t>
            </a:r>
            <a:endParaRPr/>
          </a:p>
          <a:p>
            <a:pPr indent="-298450" lvl="1" marL="914400" rtl="0" algn="l">
              <a:spcBef>
                <a:spcPts val="0"/>
              </a:spcBef>
              <a:spcAft>
                <a:spcPts val="0"/>
              </a:spcAft>
              <a:buSzPts val="1100"/>
              <a:buChar char="○"/>
            </a:pPr>
            <a:r>
              <a:rPr lang="en"/>
              <a:t>A9 = Does your child use simple gestures? (e.g. wave goodbye)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Tested</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Models</a:t>
            </a:r>
            <a:endParaRPr/>
          </a:p>
          <a:p>
            <a:pPr indent="-298450" lvl="1" marL="914400" rtl="0" algn="l">
              <a:spcBef>
                <a:spcPts val="0"/>
              </a:spcBef>
              <a:spcAft>
                <a:spcPts val="0"/>
              </a:spcAft>
              <a:buSzPts val="1100"/>
              <a:buChar char="○"/>
            </a:pPr>
            <a:r>
              <a:rPr lang="en"/>
              <a:t>KNN</a:t>
            </a:r>
            <a:endParaRPr/>
          </a:p>
          <a:p>
            <a:pPr indent="-298450" lvl="1" marL="914400" rtl="0" algn="l">
              <a:spcBef>
                <a:spcPts val="0"/>
              </a:spcBef>
              <a:spcAft>
                <a:spcPts val="0"/>
              </a:spcAft>
              <a:buSzPts val="1100"/>
              <a:buChar char="○"/>
            </a:pPr>
            <a:r>
              <a:rPr lang="en"/>
              <a:t>Decision Tree</a:t>
            </a:r>
            <a:endParaRPr/>
          </a:p>
          <a:p>
            <a:pPr indent="-311150" lvl="0" marL="457200" rtl="0" algn="l">
              <a:spcBef>
                <a:spcPts val="0"/>
              </a:spcBef>
              <a:spcAft>
                <a:spcPts val="0"/>
              </a:spcAft>
              <a:buSzPts val="1300"/>
              <a:buChar char="●"/>
            </a:pPr>
            <a:r>
              <a:rPr lang="en"/>
              <a:t>Model Evaluation</a:t>
            </a:r>
            <a:endParaRPr/>
          </a:p>
          <a:p>
            <a:pPr indent="-298450" lvl="1" marL="914400" rtl="0" algn="l">
              <a:spcBef>
                <a:spcPts val="0"/>
              </a:spcBef>
              <a:spcAft>
                <a:spcPts val="0"/>
              </a:spcAft>
              <a:buSzPts val="1100"/>
              <a:buChar char="○"/>
            </a:pPr>
            <a:r>
              <a:rPr lang="en"/>
              <a:t>Evaluated models based on ROC values and Accuracy from classification report</a:t>
            </a:r>
            <a:endParaRPr/>
          </a:p>
          <a:p>
            <a:pPr indent="-298450" lvl="1" marL="914400" rtl="0" algn="l">
              <a:spcBef>
                <a:spcPts val="0"/>
              </a:spcBef>
              <a:spcAft>
                <a:spcPts val="0"/>
              </a:spcAft>
              <a:buSzPts val="1100"/>
              <a:buChar char="○"/>
            </a:pPr>
            <a:r>
              <a:rPr lang="en"/>
              <a:t>Tested for overfitting using Train-Test Split</a:t>
            </a:r>
            <a:endParaRPr/>
          </a:p>
          <a:p>
            <a:pPr indent="-298450" lvl="1" marL="914400" rtl="0" algn="l">
              <a:spcBef>
                <a:spcPts val="0"/>
              </a:spcBef>
              <a:spcAft>
                <a:spcPts val="0"/>
              </a:spcAft>
              <a:buSzPts val="1100"/>
              <a:buChar char="○"/>
            </a:pPr>
            <a:r>
              <a:rPr lang="en"/>
              <a:t>Tested for variance using cross-validation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