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e31bf173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e31bf173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e31bf173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e31bf173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e22b8530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e22b8530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e22b85302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e22b85302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e22b85302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e22b85302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e31bf17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e31bf17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e31bf17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e31bf17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e31bf173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e31bf173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e31bf17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e31bf17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e31bf173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e31bf173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Capstone: Unsupervised Learning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Rodrick Leary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Use of Model</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soft clustering nature of this model makes it an ideal model for identifying similar movies based on movie characteristics. </a:t>
            </a:r>
            <a:endParaRPr/>
          </a:p>
          <a:p>
            <a:pPr indent="-298450" lvl="1" marL="914400" rtl="0" algn="l">
              <a:spcBef>
                <a:spcPts val="0"/>
              </a:spcBef>
              <a:spcAft>
                <a:spcPts val="0"/>
              </a:spcAft>
              <a:buSzPts val="1100"/>
              <a:buChar char="○"/>
            </a:pPr>
            <a:r>
              <a:rPr lang="en"/>
              <a:t>One of the reasons for this is that categorical data for movies often do not fit into neat boxes that are easily separated. Movies can easily belong to multiple categories within a particular characteristics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Shortcomings of Models</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Speed</a:t>
            </a:r>
            <a:endParaRPr/>
          </a:p>
          <a:p>
            <a:pPr indent="-298450" lvl="1" marL="914400" rtl="0" algn="l">
              <a:spcBef>
                <a:spcPts val="0"/>
              </a:spcBef>
              <a:spcAft>
                <a:spcPts val="0"/>
              </a:spcAft>
              <a:buSzPts val="1100"/>
              <a:buChar char="○"/>
            </a:pPr>
            <a:r>
              <a:rPr lang="en"/>
              <a:t>GMM runs quicker with low dimensional datasets.</a:t>
            </a:r>
            <a:endParaRPr/>
          </a:p>
          <a:p>
            <a:pPr indent="-298450" lvl="1" marL="914400" rtl="0" algn="l">
              <a:spcBef>
                <a:spcPts val="0"/>
              </a:spcBef>
              <a:spcAft>
                <a:spcPts val="0"/>
              </a:spcAft>
              <a:buSzPts val="1100"/>
              <a:buChar char="○"/>
            </a:pPr>
            <a:r>
              <a:rPr lang="en"/>
              <a:t>May not run at all with high dimensional datasets.</a:t>
            </a:r>
            <a:endParaRPr/>
          </a:p>
          <a:p>
            <a:pPr indent="-298450" lvl="2" marL="1371600" rtl="0" algn="l">
              <a:spcBef>
                <a:spcPts val="0"/>
              </a:spcBef>
              <a:spcAft>
                <a:spcPts val="0"/>
              </a:spcAft>
              <a:buSzPts val="1100"/>
              <a:buChar char="■"/>
            </a:pPr>
            <a:r>
              <a:rPr lang="en"/>
              <a:t>Dimensionality reduction a necessity with high dimensional data.</a:t>
            </a:r>
            <a:endParaRPr/>
          </a:p>
          <a:p>
            <a:pPr indent="-311150" lvl="0" marL="457200" rtl="0" algn="l">
              <a:spcBef>
                <a:spcPts val="0"/>
              </a:spcBef>
              <a:spcAft>
                <a:spcPts val="0"/>
              </a:spcAft>
              <a:buSzPts val="1300"/>
              <a:buChar char="●"/>
            </a:pPr>
            <a:r>
              <a:rPr lang="en"/>
              <a:t>Hyperparameter setting</a:t>
            </a:r>
            <a:endParaRPr/>
          </a:p>
          <a:p>
            <a:pPr indent="-298450" lvl="1" marL="914400" rtl="0" algn="l">
              <a:spcBef>
                <a:spcPts val="0"/>
              </a:spcBef>
              <a:spcAft>
                <a:spcPts val="0"/>
              </a:spcAft>
              <a:buSzPts val="1100"/>
              <a:buChar char="○"/>
            </a:pPr>
            <a:r>
              <a:rPr lang="en"/>
              <a:t>Must set the number of mixture components and covariance type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Netflix wants to identify similar movies based on movie characteristics.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IMDB 5000 Movie Dataset</a:t>
            </a:r>
            <a:endParaRPr/>
          </a:p>
          <a:p>
            <a:pPr indent="-311150" lvl="0" marL="457200" rtl="0" algn="l">
              <a:spcBef>
                <a:spcPts val="0"/>
              </a:spcBef>
              <a:spcAft>
                <a:spcPts val="0"/>
              </a:spcAft>
              <a:buSzPts val="1300"/>
              <a:buChar char="●"/>
            </a:pPr>
            <a:r>
              <a:rPr lang="en"/>
              <a:t>I chose this dataset to answer the research question because it contains 5000 movie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Retrieved Summary of the dataset</a:t>
            </a:r>
            <a:endParaRPr/>
          </a:p>
          <a:p>
            <a:pPr indent="-298450" lvl="1" marL="914400" rtl="0" algn="l">
              <a:spcBef>
                <a:spcPts val="0"/>
              </a:spcBef>
              <a:spcAft>
                <a:spcPts val="0"/>
              </a:spcAft>
              <a:buSzPts val="1100"/>
              <a:buChar char="○"/>
            </a:pPr>
            <a:r>
              <a:rPr lang="en"/>
              <a:t>5043 Movies. 28 columns (16 numerical, 12 nominal/categorical)</a:t>
            </a:r>
            <a:endParaRPr sz="1100"/>
          </a:p>
          <a:p>
            <a:pPr indent="-311150" lvl="0" marL="457200" rtl="0" algn="l">
              <a:spcBef>
                <a:spcPts val="0"/>
              </a:spcBef>
              <a:spcAft>
                <a:spcPts val="0"/>
              </a:spcAft>
              <a:buSzPts val="1300"/>
              <a:buChar char="●"/>
            </a:pPr>
            <a:r>
              <a:rPr lang="en"/>
              <a:t>Explored whether or not there was any Missing Data</a:t>
            </a:r>
            <a:endParaRPr/>
          </a:p>
          <a:p>
            <a:pPr indent="-298450" lvl="1" marL="914400" rtl="0" algn="l">
              <a:spcBef>
                <a:spcPts val="0"/>
              </a:spcBef>
              <a:spcAft>
                <a:spcPts val="0"/>
              </a:spcAft>
              <a:buSzPts val="1100"/>
              <a:buChar char="○"/>
            </a:pPr>
            <a:r>
              <a:rPr lang="en"/>
              <a:t>Replaced missing numerical data with mean of the column</a:t>
            </a:r>
            <a:endParaRPr/>
          </a:p>
          <a:p>
            <a:pPr indent="-298450" lvl="1" marL="914400" rtl="0" algn="l">
              <a:spcBef>
                <a:spcPts val="0"/>
              </a:spcBef>
              <a:spcAft>
                <a:spcPts val="0"/>
              </a:spcAft>
              <a:buSzPts val="1100"/>
              <a:buChar char="○"/>
            </a:pPr>
            <a:r>
              <a:rPr lang="en"/>
              <a:t>Replaced missing categorical data with unknown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Label Encoding in order to provide numerical values for categorical variables without numerical labels.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Techniques Tested</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Techniques</a:t>
            </a:r>
            <a:endParaRPr/>
          </a:p>
          <a:p>
            <a:pPr indent="-298450" lvl="1" marL="914400" rtl="0" algn="l">
              <a:spcBef>
                <a:spcPts val="0"/>
              </a:spcBef>
              <a:spcAft>
                <a:spcPts val="0"/>
              </a:spcAft>
              <a:buSzPts val="1100"/>
              <a:buChar char="○"/>
            </a:pPr>
            <a:r>
              <a:rPr lang="en"/>
              <a:t>K-Means</a:t>
            </a:r>
            <a:endParaRPr/>
          </a:p>
          <a:p>
            <a:pPr indent="-298450" lvl="1" marL="914400" rtl="0" algn="l">
              <a:spcBef>
                <a:spcPts val="0"/>
              </a:spcBef>
              <a:spcAft>
                <a:spcPts val="0"/>
              </a:spcAft>
              <a:buSzPts val="1100"/>
              <a:buChar char="○"/>
            </a:pPr>
            <a:r>
              <a:rPr lang="en"/>
              <a:t>GMM</a:t>
            </a:r>
            <a:endParaRPr/>
          </a:p>
          <a:p>
            <a:pPr indent="-311150" lvl="0" marL="457200" rtl="0" algn="l">
              <a:spcBef>
                <a:spcPts val="0"/>
              </a:spcBef>
              <a:spcAft>
                <a:spcPts val="0"/>
              </a:spcAft>
              <a:buSzPts val="1300"/>
              <a:buChar char="●"/>
            </a:pPr>
            <a:r>
              <a:rPr lang="en"/>
              <a:t>Technique Evaluation</a:t>
            </a:r>
            <a:endParaRPr/>
          </a:p>
          <a:p>
            <a:pPr indent="-298450" lvl="1" marL="914400" rtl="0" algn="l">
              <a:spcBef>
                <a:spcPts val="0"/>
              </a:spcBef>
              <a:spcAft>
                <a:spcPts val="0"/>
              </a:spcAft>
              <a:buSzPts val="1100"/>
              <a:buChar char="○"/>
            </a:pPr>
            <a:r>
              <a:rPr lang="en"/>
              <a:t>Silhouette Score chosen for the purpose of not having a ground truth.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Means</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Hard Clustering</a:t>
            </a:r>
            <a:endParaRPr/>
          </a:p>
          <a:p>
            <a:pPr indent="-311150" lvl="0" marL="457200" rtl="0" algn="l">
              <a:spcBef>
                <a:spcPts val="0"/>
              </a:spcBef>
              <a:spcAft>
                <a:spcPts val="0"/>
              </a:spcAft>
              <a:buSzPts val="1300"/>
              <a:buChar char="●"/>
            </a:pPr>
            <a:r>
              <a:rPr lang="en"/>
              <a:t>Used Elbow method to identify optimal number of clusters</a:t>
            </a:r>
            <a:endParaRPr/>
          </a:p>
          <a:p>
            <a:pPr indent="-311150" lvl="0" marL="457200" rtl="0" algn="l">
              <a:spcBef>
                <a:spcPts val="0"/>
              </a:spcBef>
              <a:spcAft>
                <a:spcPts val="0"/>
              </a:spcAft>
              <a:buSzPts val="1300"/>
              <a:buChar char="●"/>
            </a:pPr>
            <a:r>
              <a:rPr lang="en"/>
              <a:t>Number of Clusters = 5</a:t>
            </a:r>
            <a:endParaRPr/>
          </a:p>
          <a:p>
            <a:pPr indent="-311150" lvl="0" marL="457200" rtl="0" algn="l">
              <a:spcBef>
                <a:spcPts val="0"/>
              </a:spcBef>
              <a:spcAft>
                <a:spcPts val="0"/>
              </a:spcAft>
              <a:buSzPts val="1300"/>
              <a:buChar char="●"/>
            </a:pPr>
            <a:r>
              <a:rPr lang="en"/>
              <a:t>Silhouette Score = 0.440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GMM</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Soft Clustering</a:t>
            </a:r>
            <a:endParaRPr/>
          </a:p>
          <a:p>
            <a:pPr indent="-311150" lvl="0" marL="457200" rtl="0" algn="l">
              <a:spcBef>
                <a:spcPts val="0"/>
              </a:spcBef>
              <a:spcAft>
                <a:spcPts val="0"/>
              </a:spcAft>
              <a:buSzPts val="1300"/>
              <a:buChar char="●"/>
            </a:pPr>
            <a:r>
              <a:rPr lang="en"/>
              <a:t>Used silhouette score to evaluate optimal covariance parameters</a:t>
            </a:r>
            <a:endParaRPr/>
          </a:p>
          <a:p>
            <a:pPr indent="-298450" lvl="1" marL="914400" rtl="0" algn="l">
              <a:spcBef>
                <a:spcPts val="0"/>
              </a:spcBef>
              <a:spcAft>
                <a:spcPts val="0"/>
              </a:spcAft>
              <a:buSzPts val="1100"/>
              <a:buChar char="○"/>
            </a:pPr>
            <a:r>
              <a:rPr lang="en"/>
              <a:t>Spherical</a:t>
            </a:r>
            <a:endParaRPr/>
          </a:p>
          <a:p>
            <a:pPr indent="-311150" lvl="0" marL="457200" rtl="0" algn="l">
              <a:spcBef>
                <a:spcPts val="0"/>
              </a:spcBef>
              <a:spcAft>
                <a:spcPts val="0"/>
              </a:spcAft>
              <a:buSzPts val="1300"/>
              <a:buChar char="●"/>
            </a:pPr>
            <a:r>
              <a:rPr lang="en"/>
              <a:t>Used silhouette score to evaluate optimal number of mixture components</a:t>
            </a:r>
            <a:endParaRPr/>
          </a:p>
          <a:p>
            <a:pPr indent="-311150" lvl="0" marL="457200" rtl="0" algn="l">
              <a:spcBef>
                <a:spcPts val="0"/>
              </a:spcBef>
              <a:spcAft>
                <a:spcPts val="0"/>
              </a:spcAft>
              <a:buSzPts val="1300"/>
              <a:buChar char="●"/>
            </a:pPr>
            <a:r>
              <a:rPr lang="en"/>
              <a:t>Silhouette score = 0.478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Chosen</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GMM (n_components = 3, covariance type = spherical)</a:t>
            </a:r>
            <a:endParaRPr/>
          </a:p>
          <a:p>
            <a:pPr indent="-311150" lvl="0" marL="457200" rtl="0" algn="l">
              <a:spcBef>
                <a:spcPts val="0"/>
              </a:spcBef>
              <a:spcAft>
                <a:spcPts val="0"/>
              </a:spcAft>
              <a:buSzPts val="1300"/>
              <a:buChar char="●"/>
            </a:pPr>
            <a:r>
              <a:rPr lang="en"/>
              <a:t>Reasons for choosing</a:t>
            </a:r>
            <a:endParaRPr/>
          </a:p>
          <a:p>
            <a:pPr indent="-298450" lvl="1" marL="914400" rtl="0" algn="l">
              <a:spcBef>
                <a:spcPts val="0"/>
              </a:spcBef>
              <a:spcAft>
                <a:spcPts val="0"/>
              </a:spcAft>
              <a:buSzPts val="1100"/>
              <a:buChar char="○"/>
            </a:pPr>
            <a:r>
              <a:rPr lang="en"/>
              <a:t>Highest silhouette score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