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78" r:id="rId9"/>
    <p:sldId id="277" r:id="rId10"/>
    <p:sldId id="280" r:id="rId11"/>
    <p:sldId id="276" r:id="rId12"/>
    <p:sldId id="279" r:id="rId13"/>
    <p:sldId id="264" r:id="rId14"/>
    <p:sldId id="281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83" r:id="rId25"/>
    <p:sldId id="282" r:id="rId26"/>
    <p:sldId id="262" r:id="rId27"/>
    <p:sldId id="275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5/14/2018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5/14/2018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5/14/2018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5/14/2018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5/14/2018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5/14/2018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5/14/2018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5/14/2018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5/14/2018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5/14/2018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5/14/2018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5/14/2018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5/14/2018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5/14/2018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5/14/2018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gif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VR </a:t>
            </a:r>
            <a:r>
              <a:rPr lang="fr-FR" dirty="0" err="1"/>
              <a:t>Tourism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770818"/>
          </a:xfrm>
        </p:spPr>
        <p:txBody>
          <a:bodyPr>
            <a:normAutofit/>
          </a:bodyPr>
          <a:lstStyle/>
          <a:p>
            <a:r>
              <a:rPr lang="fr-FR" dirty="0"/>
              <a:t>L’histoire du futur</a:t>
            </a:r>
          </a:p>
          <a:p>
            <a:r>
              <a:rPr lang="fr-FR" sz="1400" i="1" dirty="0"/>
              <a:t>Casque de réalité virtuelle pour le domaine du tourisme 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7755775" y="731520"/>
            <a:ext cx="33417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LPSIL IDSE 2017-2018</a:t>
            </a:r>
          </a:p>
          <a:p>
            <a:endParaRPr lang="fr-FR" dirty="0"/>
          </a:p>
          <a:p>
            <a:r>
              <a:rPr lang="fr-FR" dirty="0"/>
              <a:t>El </a:t>
            </a:r>
            <a:r>
              <a:rPr lang="fr-FR" dirty="0" err="1"/>
              <a:t>Karmoudi</a:t>
            </a:r>
            <a:r>
              <a:rPr lang="fr-FR" dirty="0"/>
              <a:t> Mohamed</a:t>
            </a:r>
          </a:p>
          <a:p>
            <a:r>
              <a:rPr lang="fr-FR" dirty="0" err="1"/>
              <a:t>Bernatene</a:t>
            </a:r>
            <a:r>
              <a:rPr lang="fr-FR" dirty="0"/>
              <a:t> </a:t>
            </a:r>
            <a:r>
              <a:rPr lang="fr-FR" dirty="0" err="1"/>
              <a:t>Gael</a:t>
            </a:r>
            <a:endParaRPr lang="fr-FR" dirty="0"/>
          </a:p>
          <a:p>
            <a:r>
              <a:rPr lang="fr-FR" dirty="0" err="1"/>
              <a:t>Trech</a:t>
            </a:r>
            <a:r>
              <a:rPr lang="fr-FR" dirty="0"/>
              <a:t> </a:t>
            </a:r>
            <a:r>
              <a:rPr lang="fr-FR" dirty="0" err="1"/>
              <a:t>Yanice</a:t>
            </a:r>
            <a:endParaRPr lang="fr-FR" dirty="0"/>
          </a:p>
          <a:p>
            <a:r>
              <a:rPr lang="fr-FR" dirty="0" err="1"/>
              <a:t>Lembo</a:t>
            </a:r>
            <a:r>
              <a:rPr lang="fr-FR" dirty="0"/>
              <a:t> Romain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01" y="364429"/>
            <a:ext cx="5139912" cy="3406943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7498080" y="5682333"/>
            <a:ext cx="3883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dirty="0"/>
              <a:t>IUT Nice – Sophia-Antipolis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6997" y="3544554"/>
            <a:ext cx="1905004" cy="1203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408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2568AD-A72F-45BF-98BD-7BA3B2656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Romain : Organisation application (4/7)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0F5704FF-D20B-4E92-A391-33EE3DB9D4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76989" y="1870162"/>
            <a:ext cx="3205009" cy="4650803"/>
          </a:xfr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975C451C-1512-4CDB-BF74-63C58330D320}"/>
              </a:ext>
            </a:extLst>
          </p:cNvPr>
          <p:cNvSpPr txBox="1"/>
          <p:nvPr/>
        </p:nvSpPr>
        <p:spPr>
          <a:xfrm>
            <a:off x="1048623" y="2155971"/>
            <a:ext cx="670280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dirty="0"/>
              <a:t>/</a:t>
            </a:r>
            <a:r>
              <a:rPr lang="fr-FR" dirty="0" err="1"/>
              <a:t>manifest</a:t>
            </a:r>
            <a:r>
              <a:rPr lang="fr-FR" dirty="0"/>
              <a:t> : Fichiers d’informations sur l’application, et permissions des composants.</a:t>
            </a:r>
          </a:p>
          <a:p>
            <a:endParaRPr lang="fr-FR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dirty="0"/>
              <a:t>/java : Couche logique de l’application (gestion des cycles, requêtes, traitements de données, lecture tag NFC, </a:t>
            </a:r>
            <a:r>
              <a:rPr lang="fr-FR" dirty="0" err="1"/>
              <a:t>etc</a:t>
            </a:r>
            <a:r>
              <a:rPr lang="fr-FR" dirty="0"/>
              <a:t>).</a:t>
            </a:r>
          </a:p>
          <a:p>
            <a:endParaRPr lang="fr-FR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dirty="0"/>
              <a:t>/</a:t>
            </a:r>
            <a:r>
              <a:rPr lang="fr-FR" dirty="0" err="1"/>
              <a:t>res</a:t>
            </a:r>
            <a:r>
              <a:rPr lang="fr-FR" dirty="0"/>
              <a:t> : Couche vue de l’application, IHM.</a:t>
            </a:r>
          </a:p>
          <a:p>
            <a:endParaRPr lang="fr-FR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dirty="0" err="1"/>
              <a:t>Gradle</a:t>
            </a:r>
            <a:r>
              <a:rPr lang="fr-FR" dirty="0"/>
              <a:t> Scripts : Gestionnaire de librairies.</a:t>
            </a:r>
          </a:p>
        </p:txBody>
      </p:sp>
    </p:spTree>
    <p:extLst>
      <p:ext uri="{BB962C8B-B14F-4D97-AF65-F5344CB8AC3E}">
        <p14:creationId xmlns:p14="http://schemas.microsoft.com/office/powerpoint/2010/main" val="484201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D68ACA-5A1C-4CFF-A108-33101637C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Romain : Mise en place de </a:t>
            </a:r>
            <a:br>
              <a:rPr lang="fr-FR" dirty="0"/>
            </a:br>
            <a:r>
              <a:rPr lang="fr-FR" dirty="0"/>
              <a:t>l’architecture NFC via Android (5/7)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DED972B3-A5EF-4219-872D-AE09C13EB0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4365" y="3440699"/>
            <a:ext cx="4977658" cy="315438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29DACA44-1AC1-4234-A4D6-19A2066F23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617" y="3814562"/>
            <a:ext cx="6430884" cy="278052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772097BE-8DDD-4D95-8CBC-1BFEE904D4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5701" y="3229268"/>
            <a:ext cx="3070732" cy="21142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102AA810-7932-4A4E-814A-0F64BCD712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12448" y="1629068"/>
            <a:ext cx="4219575" cy="16002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620A8A04-6B3C-4856-BF7B-42756C30D63C}"/>
              </a:ext>
            </a:extLst>
          </p:cNvPr>
          <p:cNvSpPr txBox="1"/>
          <p:nvPr/>
        </p:nvSpPr>
        <p:spPr>
          <a:xfrm>
            <a:off x="1048623" y="2155971"/>
            <a:ext cx="57129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Librairies utilisées :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dirty="0"/>
              <a:t>GSON : Formatage données en JSON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dirty="0" err="1"/>
              <a:t>NfcAdapter</a:t>
            </a:r>
            <a:r>
              <a:rPr lang="fr-FR" dirty="0"/>
              <a:t> : Lecture NFC</a:t>
            </a:r>
          </a:p>
        </p:txBody>
      </p:sp>
    </p:spTree>
    <p:extLst>
      <p:ext uri="{BB962C8B-B14F-4D97-AF65-F5344CB8AC3E}">
        <p14:creationId xmlns:p14="http://schemas.microsoft.com/office/powerpoint/2010/main" val="365270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A0E78F-F2B5-484F-B9C7-5E13F2E6F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Romain : UI / UX (6/7)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9CB937DC-5808-47E0-9827-2942EF5F60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5298" y="1681393"/>
            <a:ext cx="8699004" cy="4775391"/>
          </a:xfrm>
        </p:spPr>
      </p:pic>
    </p:spTree>
    <p:extLst>
      <p:ext uri="{BB962C8B-B14F-4D97-AF65-F5344CB8AC3E}">
        <p14:creationId xmlns:p14="http://schemas.microsoft.com/office/powerpoint/2010/main" val="2493957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Romain : Démonstration (7/7)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070524" y="3090112"/>
            <a:ext cx="1691279" cy="1559182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5819" y="2557975"/>
            <a:ext cx="2623455" cy="2623455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37" y="2373337"/>
            <a:ext cx="2419549" cy="2992734"/>
          </a:xfrm>
          <a:prstGeom prst="rect">
            <a:avLst/>
          </a:prstGeom>
        </p:spPr>
      </p:pic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9874" y="3102429"/>
            <a:ext cx="1686852" cy="1689066"/>
          </a:xfr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2257" y="4241148"/>
            <a:ext cx="3929743" cy="2616852"/>
          </a:xfrm>
          <a:prstGeom prst="rect">
            <a:avLst/>
          </a:prstGeom>
        </p:spPr>
      </p:pic>
      <p:sp>
        <p:nvSpPr>
          <p:cNvPr id="11" name="Flèche droite 10"/>
          <p:cNvSpPr/>
          <p:nvPr/>
        </p:nvSpPr>
        <p:spPr>
          <a:xfrm rot="1032735">
            <a:off x="7203398" y="3138069"/>
            <a:ext cx="4048694" cy="8456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1426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06155" y="723207"/>
            <a:ext cx="2783954" cy="1150084"/>
          </a:xfrm>
        </p:spPr>
        <p:txBody>
          <a:bodyPr/>
          <a:lstStyle/>
          <a:p>
            <a:r>
              <a:rPr lang="fr-FR" sz="1800" dirty="0">
                <a:solidFill>
                  <a:schemeClr val="tx1"/>
                </a:solidFill>
              </a:rPr>
              <a:t>Mohamed </a:t>
            </a:r>
            <a:r>
              <a:rPr lang="fr-FR" sz="1800" dirty="0" smtClean="0">
                <a:solidFill>
                  <a:schemeClr val="tx1"/>
                </a:solidFill>
              </a:rPr>
              <a:t>: Communication entre le smartphone et le back-end. </a:t>
            </a:r>
            <a:r>
              <a:rPr lang="fr-FR" sz="1800" dirty="0">
                <a:solidFill>
                  <a:schemeClr val="tx1"/>
                </a:solidFill>
              </a:rPr>
              <a:t>(</a:t>
            </a:r>
            <a:r>
              <a:rPr lang="fr-FR" sz="1800" dirty="0" smtClean="0">
                <a:solidFill>
                  <a:schemeClr val="tx1"/>
                </a:solidFill>
              </a:rPr>
              <a:t>1/4)</a:t>
            </a:r>
            <a:endParaRPr lang="fr-FR" sz="1800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6287" y="6911"/>
            <a:ext cx="5545713" cy="6851089"/>
          </a:xfrm>
        </p:spPr>
      </p:pic>
      <p:sp>
        <p:nvSpPr>
          <p:cNvPr id="6" name="Espace réservé du texte 5"/>
          <p:cNvSpPr>
            <a:spLocks noGrp="1"/>
          </p:cNvSpPr>
          <p:nvPr>
            <p:ph type="body" sz="half" idx="2"/>
          </p:nvPr>
        </p:nvSpPr>
        <p:spPr>
          <a:xfrm>
            <a:off x="1098089" y="2609207"/>
            <a:ext cx="3547533" cy="1646496"/>
          </a:xfrm>
        </p:spPr>
        <p:txBody>
          <a:bodyPr>
            <a:normAutofit fontScale="92500" lnSpcReduction="10000"/>
          </a:bodyPr>
          <a:lstStyle/>
          <a:p>
            <a:r>
              <a:rPr lang="fr-FR" dirty="0" smtClean="0"/>
              <a:t>Structure </a:t>
            </a:r>
            <a:r>
              <a:rPr lang="fr-FR" dirty="0" err="1" smtClean="0"/>
              <a:t>json</a:t>
            </a:r>
            <a:r>
              <a:rPr lang="fr-FR" dirty="0" smtClean="0"/>
              <a:t> d’une réponse :</a:t>
            </a:r>
          </a:p>
          <a:p>
            <a:r>
              <a:rPr lang="fr-FR" dirty="0" smtClean="0"/>
              <a:t>{</a:t>
            </a:r>
          </a:p>
          <a:p>
            <a:r>
              <a:rPr lang="fr-FR" dirty="0" smtClean="0"/>
              <a:t>	‘</a:t>
            </a:r>
            <a:r>
              <a:rPr lang="fr-FR" dirty="0" err="1" smtClean="0"/>
              <a:t>lien_video</a:t>
            </a:r>
            <a:r>
              <a:rPr lang="fr-FR" dirty="0" smtClean="0"/>
              <a:t>’ : ‘http://youtube.com/</a:t>
            </a:r>
            <a:r>
              <a:rPr lang="fr-FR" dirty="0" err="1" smtClean="0"/>
              <a:t>xxxx</a:t>
            </a:r>
            <a:r>
              <a:rPr lang="fr-FR" dirty="0" smtClean="0"/>
              <a:t>’,</a:t>
            </a:r>
          </a:p>
          <a:p>
            <a:r>
              <a:rPr lang="fr-FR" dirty="0"/>
              <a:t>	</a:t>
            </a:r>
            <a:r>
              <a:rPr lang="fr-FR" dirty="0" smtClean="0"/>
              <a:t>‘message’ : ‘</a:t>
            </a:r>
            <a:r>
              <a:rPr lang="fr-FR" dirty="0" err="1" smtClean="0"/>
              <a:t>xxxxx</a:t>
            </a:r>
            <a:r>
              <a:rPr lang="fr-FR" dirty="0" smtClean="0"/>
              <a:t>’</a:t>
            </a:r>
            <a:endParaRPr lang="fr-FR" dirty="0"/>
          </a:p>
          <a:p>
            <a:r>
              <a:rPr lang="fr-FR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33055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ctr" defTabSz="457200" rtl="0">
              <a:spcBef>
                <a:spcPct val="0"/>
              </a:spcBef>
            </a:pPr>
            <a:r>
              <a:rPr lang="fr-FR" sz="3200" b="1" dirty="0">
                <a:solidFill>
                  <a:schemeClr val="tx1"/>
                </a:solidFill>
              </a:rPr>
              <a:t>Mohamed : Mise en place de la communication entre l’application Android et le serveur. </a:t>
            </a:r>
            <a:r>
              <a:rPr lang="fr-FR" sz="3200" b="1" dirty="0" smtClean="0">
                <a:solidFill>
                  <a:schemeClr val="tx1"/>
                </a:solidFill>
              </a:rPr>
              <a:t>(2/4)</a:t>
            </a:r>
            <a:endParaRPr lang="fr-FR" sz="3200" b="1" dirty="0">
              <a:solidFill>
                <a:schemeClr val="tx1"/>
              </a:solidFill>
            </a:endParaRPr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365" y="2851347"/>
            <a:ext cx="1660732" cy="2657171"/>
          </a:xfr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6567" y="2881204"/>
            <a:ext cx="2397681" cy="2657171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242904" y="5664721"/>
            <a:ext cx="308289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/>
              <a:t>Smartphone Android</a:t>
            </a:r>
          </a:p>
          <a:p>
            <a:pPr algn="ctr"/>
            <a:r>
              <a:rPr lang="fr-FR" sz="1400" dirty="0"/>
              <a:t>Librairie : </a:t>
            </a:r>
            <a:r>
              <a:rPr lang="fr-FR" sz="1400" b="1" dirty="0"/>
              <a:t>Android </a:t>
            </a:r>
            <a:r>
              <a:rPr lang="fr-FR" sz="1400" b="1" dirty="0" err="1"/>
              <a:t>Asynchronous</a:t>
            </a:r>
            <a:r>
              <a:rPr lang="fr-FR" sz="1400" b="1" dirty="0"/>
              <a:t> </a:t>
            </a:r>
          </a:p>
          <a:p>
            <a:pPr algn="ctr"/>
            <a:r>
              <a:rPr lang="fr-FR" sz="1400" b="1" dirty="0"/>
              <a:t>Http </a:t>
            </a:r>
            <a:r>
              <a:rPr lang="fr-FR" sz="1400" b="1" dirty="0" smtClean="0"/>
              <a:t>Client (</a:t>
            </a:r>
            <a:r>
              <a:rPr lang="fr-FR" sz="1400" b="1" dirty="0"/>
              <a:t>Auteur : James Smith)</a:t>
            </a:r>
          </a:p>
          <a:p>
            <a:pPr algn="ctr"/>
            <a:endParaRPr lang="fr-FR" sz="1400" dirty="0"/>
          </a:p>
        </p:txBody>
      </p:sp>
      <p:grpSp>
        <p:nvGrpSpPr>
          <p:cNvPr id="14" name="Groupe 13"/>
          <p:cNvGrpSpPr/>
          <p:nvPr/>
        </p:nvGrpSpPr>
        <p:grpSpPr>
          <a:xfrm>
            <a:off x="3100290" y="3480010"/>
            <a:ext cx="5743083" cy="1402121"/>
            <a:chOff x="3687486" y="3498077"/>
            <a:chExt cx="3913987" cy="981057"/>
          </a:xfrm>
        </p:grpSpPr>
        <p:grpSp>
          <p:nvGrpSpPr>
            <p:cNvPr id="5" name="Groupe 4"/>
            <p:cNvGrpSpPr/>
            <p:nvPr/>
          </p:nvGrpSpPr>
          <p:grpSpPr>
            <a:xfrm>
              <a:off x="3687486" y="3498077"/>
              <a:ext cx="3913987" cy="981057"/>
              <a:chOff x="2533934" y="3148917"/>
              <a:chExt cx="5604223" cy="1345995"/>
            </a:xfrm>
          </p:grpSpPr>
          <p:sp>
            <p:nvSpPr>
              <p:cNvPr id="3" name="Flèche droite 2"/>
              <p:cNvSpPr/>
              <p:nvPr/>
            </p:nvSpPr>
            <p:spPr>
              <a:xfrm>
                <a:off x="2533935" y="3148917"/>
                <a:ext cx="5604222" cy="382385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" name="Flèche droite 7"/>
              <p:cNvSpPr/>
              <p:nvPr/>
            </p:nvSpPr>
            <p:spPr>
              <a:xfrm rot="10800000">
                <a:off x="2533934" y="4112527"/>
                <a:ext cx="5604223" cy="382385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11" name="ZoneTexte 10"/>
            <p:cNvSpPr txBox="1"/>
            <p:nvPr/>
          </p:nvSpPr>
          <p:spPr>
            <a:xfrm>
              <a:off x="4498945" y="3979540"/>
              <a:ext cx="2548897" cy="2584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Données de la vidéo (JSON)</a:t>
              </a:r>
            </a:p>
          </p:txBody>
        </p:sp>
      </p:grpSp>
      <p:sp>
        <p:nvSpPr>
          <p:cNvPr id="12" name="Rectangle 11"/>
          <p:cNvSpPr/>
          <p:nvPr/>
        </p:nvSpPr>
        <p:spPr>
          <a:xfrm>
            <a:off x="3468832" y="2851347"/>
            <a:ext cx="455654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600" dirty="0"/>
              <a:t>Requête GET Asynchrone</a:t>
            </a:r>
          </a:p>
          <a:p>
            <a:pPr algn="ctr"/>
            <a:r>
              <a:rPr lang="fr-FR" sz="1600" dirty="0"/>
              <a:t>On passe en paramètre l’id du monument 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9286567" y="5664721"/>
            <a:ext cx="249780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/>
              <a:t>Serveur Debian</a:t>
            </a:r>
          </a:p>
          <a:p>
            <a:pPr algn="ctr"/>
            <a:r>
              <a:rPr lang="fr-FR" sz="1400" dirty="0"/>
              <a:t>Technologies : </a:t>
            </a:r>
            <a:r>
              <a:rPr lang="fr-FR" sz="1400" b="1" dirty="0"/>
              <a:t>MySQL, PHP</a:t>
            </a:r>
          </a:p>
          <a:p>
            <a:pPr algn="ctr"/>
            <a:endParaRPr lang="fr-FR" sz="1400" dirty="0"/>
          </a:p>
        </p:txBody>
      </p:sp>
      <p:sp>
        <p:nvSpPr>
          <p:cNvPr id="4" name="ZoneTexte 3"/>
          <p:cNvSpPr txBox="1"/>
          <p:nvPr/>
        </p:nvSpPr>
        <p:spPr>
          <a:xfrm>
            <a:off x="4390308" y="4882132"/>
            <a:ext cx="31630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Exemple de réponse : </a:t>
            </a:r>
          </a:p>
          <a:p>
            <a:r>
              <a:rPr lang="fr-FR" sz="1200" dirty="0"/>
              <a:t>{</a:t>
            </a:r>
          </a:p>
          <a:p>
            <a:r>
              <a:rPr lang="fr-FR" sz="1200" dirty="0"/>
              <a:t>     "</a:t>
            </a:r>
            <a:r>
              <a:rPr lang="fr-FR" sz="1200" dirty="0" err="1"/>
              <a:t>id_video</a:t>
            </a:r>
            <a:r>
              <a:rPr lang="fr-FR" sz="1200" dirty="0"/>
              <a:t>": "http: //</a:t>
            </a:r>
            <a:r>
              <a:rPr lang="fr-FR" sz="1200" dirty="0" err="1"/>
              <a:t>youtube.Fr</a:t>
            </a:r>
            <a:r>
              <a:rPr lang="fr-FR" sz="1200" dirty="0"/>
              <a:t>/XXXXX"</a:t>
            </a:r>
          </a:p>
          <a:p>
            <a:r>
              <a:rPr lang="fr-FR" sz="1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69206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10000" y="559922"/>
            <a:ext cx="10571998" cy="970450"/>
          </a:xfrm>
        </p:spPr>
        <p:txBody>
          <a:bodyPr/>
          <a:lstStyle/>
          <a:p>
            <a:pPr algn="ctr"/>
            <a:r>
              <a:rPr lang="fr-FR" sz="2800" dirty="0">
                <a:solidFill>
                  <a:schemeClr val="tx1"/>
                </a:solidFill>
              </a:rPr>
              <a:t>Mohamed : </a:t>
            </a:r>
            <a:r>
              <a:rPr lang="fr-FR" sz="3000" dirty="0">
                <a:solidFill>
                  <a:schemeClr val="tx1"/>
                </a:solidFill>
              </a:rPr>
              <a:t>Mise en place de la communication entre l’application Android et le serveur. </a:t>
            </a:r>
            <a:r>
              <a:rPr lang="fr-FR" sz="3000" dirty="0" smtClean="0">
                <a:solidFill>
                  <a:schemeClr val="tx1"/>
                </a:solidFill>
              </a:rPr>
              <a:t>(3/4)</a:t>
            </a:r>
            <a:endParaRPr lang="fr-FR" sz="3000" dirty="0"/>
          </a:p>
        </p:txBody>
      </p:sp>
      <p:pic>
        <p:nvPicPr>
          <p:cNvPr id="4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887" y="2986272"/>
            <a:ext cx="1660732" cy="2657171"/>
          </a:xfrm>
        </p:spPr>
      </p:pic>
      <p:sp>
        <p:nvSpPr>
          <p:cNvPr id="5" name="Flèche courbée vers la gauche 4"/>
          <p:cNvSpPr/>
          <p:nvPr/>
        </p:nvSpPr>
        <p:spPr>
          <a:xfrm>
            <a:off x="2968667" y="3033650"/>
            <a:ext cx="638827" cy="80084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3870542" y="3138369"/>
            <a:ext cx="7526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Vérification de la réponse reçu par le serveur. Présence lien vidéo.</a:t>
            </a:r>
            <a:endParaRPr lang="fr-FR" dirty="0"/>
          </a:p>
        </p:txBody>
      </p:sp>
      <p:sp>
        <p:nvSpPr>
          <p:cNvPr id="7" name="Flèche courbée vers la gauche 6"/>
          <p:cNvSpPr/>
          <p:nvPr/>
        </p:nvSpPr>
        <p:spPr>
          <a:xfrm>
            <a:off x="2968666" y="4842603"/>
            <a:ext cx="638827" cy="80084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3870540" y="5058357"/>
            <a:ext cx="704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L’application lance l’application </a:t>
            </a:r>
            <a:r>
              <a:rPr lang="fr-FR" dirty="0" err="1"/>
              <a:t>Youtube</a:t>
            </a:r>
            <a:r>
              <a:rPr lang="fr-FR" dirty="0"/>
              <a:t> et affiche la vidéo.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3870542" y="4130191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OK ?</a:t>
            </a:r>
          </a:p>
        </p:txBody>
      </p:sp>
    </p:spTree>
    <p:extLst>
      <p:ext uri="{BB962C8B-B14F-4D97-AF65-F5344CB8AC3E}">
        <p14:creationId xmlns:p14="http://schemas.microsoft.com/office/powerpoint/2010/main" val="553128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84948" y="551144"/>
            <a:ext cx="10571998" cy="766285"/>
          </a:xfrm>
        </p:spPr>
        <p:txBody>
          <a:bodyPr/>
          <a:lstStyle/>
          <a:p>
            <a:pPr algn="ctr"/>
            <a:r>
              <a:rPr lang="fr-FR" sz="3000" dirty="0"/>
              <a:t>Mohamed : Diagramme de classe </a:t>
            </a:r>
            <a:br>
              <a:rPr lang="fr-FR" sz="3000" dirty="0"/>
            </a:br>
            <a:r>
              <a:rPr lang="fr-FR" sz="3000" dirty="0"/>
              <a:t>Communication </a:t>
            </a:r>
            <a:r>
              <a:rPr lang="fr-FR" sz="3000" dirty="0" smtClean="0"/>
              <a:t>http (4/4)</a:t>
            </a:r>
            <a:endParaRPr lang="fr-FR" sz="30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4737" y="2314613"/>
            <a:ext cx="9252420" cy="4286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2106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Gaël : Mise en place du Serveur (1/4)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10000" y="2036619"/>
            <a:ext cx="10554574" cy="1594369"/>
          </a:xfrm>
        </p:spPr>
        <p:txBody>
          <a:bodyPr/>
          <a:lstStyle/>
          <a:p>
            <a:r>
              <a:rPr lang="fr-FR" dirty="0"/>
              <a:t>Installation de l’environnement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8715" y="3120353"/>
            <a:ext cx="6857143" cy="3111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9575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01288" y="413937"/>
            <a:ext cx="10571998" cy="970450"/>
          </a:xfrm>
        </p:spPr>
        <p:txBody>
          <a:bodyPr/>
          <a:lstStyle/>
          <a:p>
            <a:r>
              <a:rPr lang="fr-FR" dirty="0"/>
              <a:t>Gaël : Création du </a:t>
            </a:r>
            <a:r>
              <a:rPr lang="fr-FR" dirty="0" err="1"/>
              <a:t>Webservice</a:t>
            </a:r>
            <a:r>
              <a:rPr lang="fr-FR" dirty="0"/>
              <a:t> (2/4)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01288" y="2335876"/>
            <a:ext cx="10554574" cy="887787"/>
          </a:xfrm>
        </p:spPr>
        <p:txBody>
          <a:bodyPr/>
          <a:lstStyle/>
          <a:p>
            <a:r>
              <a:rPr lang="fr-FR" dirty="0"/>
              <a:t> Architecture REST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0374" y="3381894"/>
            <a:ext cx="3933825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360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Introduction</a:t>
            </a:r>
          </a:p>
          <a:p>
            <a:r>
              <a:rPr lang="fr-FR" dirty="0"/>
              <a:t>Objectifs</a:t>
            </a:r>
          </a:p>
          <a:p>
            <a:r>
              <a:rPr lang="fr-FR" dirty="0"/>
              <a:t>Répartition des tâches</a:t>
            </a:r>
          </a:p>
          <a:p>
            <a:r>
              <a:rPr lang="fr-FR" dirty="0"/>
              <a:t>Outils, technologies</a:t>
            </a:r>
          </a:p>
          <a:p>
            <a:r>
              <a:rPr lang="fr-FR" dirty="0"/>
              <a:t>Tâches de Romain</a:t>
            </a:r>
          </a:p>
          <a:p>
            <a:r>
              <a:rPr lang="fr-FR" dirty="0"/>
              <a:t>Tâches de Mohamed</a:t>
            </a:r>
          </a:p>
          <a:p>
            <a:r>
              <a:rPr lang="fr-FR" dirty="0"/>
              <a:t>Tâches de Gaël</a:t>
            </a:r>
          </a:p>
          <a:p>
            <a:r>
              <a:rPr lang="fr-FR" dirty="0"/>
              <a:t>Tâches de </a:t>
            </a:r>
            <a:r>
              <a:rPr lang="fr-FR" dirty="0" err="1"/>
              <a:t>Yanice</a:t>
            </a:r>
            <a:endParaRPr lang="fr-FR" dirty="0"/>
          </a:p>
          <a:p>
            <a:r>
              <a:rPr lang="fr-FR" dirty="0"/>
              <a:t>Démo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05287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Gaël : Réalisation d’un Backoffice (3/4)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810000" y="2236124"/>
            <a:ext cx="10554574" cy="937663"/>
          </a:xfrm>
        </p:spPr>
        <p:txBody>
          <a:bodyPr/>
          <a:lstStyle/>
          <a:p>
            <a:r>
              <a:rPr lang="fr-FR" dirty="0"/>
              <a:t>A quoi sert le backoffice ?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762" y="3338599"/>
            <a:ext cx="611505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9810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Gaël : Évolution Possible (4/4)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10000" y="2215096"/>
            <a:ext cx="10554574" cy="1469678"/>
          </a:xfrm>
        </p:spPr>
        <p:txBody>
          <a:bodyPr/>
          <a:lstStyle/>
          <a:p>
            <a:r>
              <a:rPr lang="fr-FR" dirty="0"/>
              <a:t>Réaliser un serveur WEB à l’aide d’un </a:t>
            </a:r>
            <a:r>
              <a:rPr lang="fr-FR" dirty="0" err="1"/>
              <a:t>Raspberry</a:t>
            </a:r>
            <a:r>
              <a:rPr lang="fr-FR" dirty="0"/>
              <a:t> Pi 3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4880" y="3559519"/>
            <a:ext cx="2127612" cy="272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8653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Yanice : La réalité virtuelle (</a:t>
            </a:r>
            <a:r>
              <a:rPr lang="fr-FR" dirty="0" smtClean="0"/>
              <a:t>1/4)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10000" y="2829116"/>
            <a:ext cx="10554574" cy="3636511"/>
          </a:xfrm>
        </p:spPr>
        <p:txBody>
          <a:bodyPr/>
          <a:lstStyle/>
          <a:p>
            <a:r>
              <a:rPr lang="fr-FR" dirty="0"/>
              <a:t>La VR, contrairement à une vidéo basique permet une immersion quasi-totale de son utilisateur.</a:t>
            </a:r>
          </a:p>
          <a:p>
            <a:r>
              <a:rPr lang="fr-FR" dirty="0"/>
              <a:t>Elle permet entre autre la lecture de vidéo de manière sphérique, comme si l’utilisateur était à même la vidéo.</a:t>
            </a:r>
          </a:p>
          <a:p>
            <a:r>
              <a:rPr lang="fr-FR" dirty="0"/>
              <a:t>C’est sur cette technologie que j’ai travaillé et modélisé les vidéos en réalité virtuelle.</a:t>
            </a:r>
          </a:p>
        </p:txBody>
      </p:sp>
      <p:pic>
        <p:nvPicPr>
          <p:cNvPr id="4" name="Picture 4" descr="RÃ©sultat de recherche d'images pour &quot;Virtual reality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8420" y="1900410"/>
            <a:ext cx="2473580" cy="1324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41280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Yanice : </a:t>
            </a:r>
            <a:r>
              <a:rPr lang="fr-FR" dirty="0" smtClean="0"/>
              <a:t>Choix et technologies (2/4)</a:t>
            </a:r>
            <a:endParaRPr lang="fr-FR" dirty="0"/>
          </a:p>
        </p:txBody>
      </p:sp>
      <p:sp>
        <p:nvSpPr>
          <p:cNvPr id="23" name="Espace réservé du contenu 2"/>
          <p:cNvSpPr>
            <a:spLocks noGrp="1"/>
          </p:cNvSpPr>
          <p:nvPr>
            <p:ph idx="1"/>
          </p:nvPr>
        </p:nvSpPr>
        <p:spPr>
          <a:xfrm>
            <a:off x="810000" y="3003683"/>
            <a:ext cx="10554574" cy="3636511"/>
          </a:xfrm>
        </p:spPr>
        <p:txBody>
          <a:bodyPr/>
          <a:lstStyle/>
          <a:p>
            <a:r>
              <a:rPr lang="fr-FR" dirty="0" smtClean="0"/>
              <a:t>La technologie </a:t>
            </a:r>
            <a:r>
              <a:rPr lang="fr-FR" dirty="0" err="1" smtClean="0"/>
              <a:t>Unity</a:t>
            </a:r>
            <a:r>
              <a:rPr lang="fr-FR" dirty="0" smtClean="0"/>
              <a:t> était la plus adaptée à nos besoins, </a:t>
            </a:r>
            <a:r>
              <a:rPr lang="fr-FR" dirty="0" err="1" smtClean="0"/>
              <a:t>Unity</a:t>
            </a:r>
            <a:r>
              <a:rPr lang="fr-FR" dirty="0" smtClean="0"/>
              <a:t> étant un moteur de jeu vidéo Open Source, il propose un </a:t>
            </a:r>
            <a:r>
              <a:rPr lang="fr-FR" dirty="0" err="1" smtClean="0"/>
              <a:t>modeling</a:t>
            </a:r>
            <a:r>
              <a:rPr lang="fr-FR" dirty="0" smtClean="0"/>
              <a:t> complet en terme de 3D, c’est donc grâce à lui que j’ai pu utilisé la VR « réalité virtuelle »</a:t>
            </a:r>
          </a:p>
          <a:p>
            <a:r>
              <a:rPr lang="fr-FR" dirty="0" smtClean="0"/>
              <a:t>Il est directement possible d’ajouter des éléments tels que les </a:t>
            </a:r>
            <a:r>
              <a:rPr lang="fr-FR" dirty="0" err="1" smtClean="0"/>
              <a:t>Shaders</a:t>
            </a:r>
            <a:r>
              <a:rPr lang="fr-FR" dirty="0" smtClean="0"/>
              <a:t> et de les coder en (C#)</a:t>
            </a:r>
          </a:p>
          <a:p>
            <a:r>
              <a:rPr lang="fr-FR" dirty="0" err="1" smtClean="0"/>
              <a:t>Unity</a:t>
            </a:r>
            <a:r>
              <a:rPr lang="fr-FR" dirty="0" smtClean="0"/>
              <a:t> m’a permis d’utiliser certains de ces outils tels que : </a:t>
            </a:r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 smtClean="0"/>
              <a:t>- VR/SDK/</a:t>
            </a:r>
            <a:r>
              <a:rPr lang="fr-FR" dirty="0" err="1" smtClean="0"/>
              <a:t>Sphering</a:t>
            </a:r>
            <a:r>
              <a:rPr lang="fr-FR" dirty="0" smtClean="0"/>
              <a:t>/Camera/</a:t>
            </a:r>
            <a:r>
              <a:rPr lang="fr-FR" dirty="0" err="1" smtClean="0"/>
              <a:t>Directional</a:t>
            </a:r>
            <a:r>
              <a:rPr lang="fr-FR" dirty="0" smtClean="0"/>
              <a:t> light/</a:t>
            </a:r>
            <a:r>
              <a:rPr lang="fr-FR" dirty="0" err="1" smtClean="0"/>
              <a:t>Scenes</a:t>
            </a:r>
            <a:r>
              <a:rPr lang="fr-FR" dirty="0" smtClean="0"/>
              <a:t>/</a:t>
            </a:r>
            <a:r>
              <a:rPr lang="fr-FR" dirty="0" err="1" smtClean="0"/>
              <a:t>Videos</a:t>
            </a:r>
            <a:endParaRPr lang="fr-FR" dirty="0" smtClean="0"/>
          </a:p>
          <a:p>
            <a:endParaRPr lang="fr-FR" dirty="0"/>
          </a:p>
        </p:txBody>
      </p:sp>
      <p:pic>
        <p:nvPicPr>
          <p:cNvPr id="2050" name="Picture 2" descr="RÃ©sultat de recherche d'images pour &quot;Unity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6572" y="1917035"/>
            <a:ext cx="2355428" cy="1324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Ã©sultat de recherche d'images pour &quot;Virtual reality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9540" y="1917035"/>
            <a:ext cx="2473580" cy="1324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12820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Yanice : Les outils </a:t>
            </a:r>
            <a:r>
              <a:rPr lang="fr-FR" dirty="0" err="1" smtClean="0"/>
              <a:t>Unity</a:t>
            </a:r>
            <a:r>
              <a:rPr lang="fr-FR" dirty="0" smtClean="0"/>
              <a:t> (3/4)</a:t>
            </a:r>
            <a:endParaRPr lang="fr-FR" dirty="0"/>
          </a:p>
        </p:txBody>
      </p:sp>
      <p:pic>
        <p:nvPicPr>
          <p:cNvPr id="3074" name="Picture 2" descr="RÃ©sultat de recherche d'images pour &quot;Interface Unity&quot;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9" y="2654763"/>
            <a:ext cx="6009382" cy="3380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space réservé du contenu 2"/>
          <p:cNvSpPr txBox="1">
            <a:spLocks/>
          </p:cNvSpPr>
          <p:nvPr/>
        </p:nvSpPr>
        <p:spPr>
          <a:xfrm>
            <a:off x="810000" y="3169937"/>
            <a:ext cx="5050473" cy="3031358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200" dirty="0" smtClean="0"/>
              <a:t>Sphère : Créer une sphère de 360 degrés vide, c’est après manipulation de cette dernière qu’il est possible de lire une vidéo en VR.</a:t>
            </a:r>
          </a:p>
          <a:p>
            <a:r>
              <a:rPr lang="fr-FR" sz="1200" dirty="0"/>
              <a:t>Camera : Permet la manipulation axiale, vectorielle de la caméra permettant de lire la </a:t>
            </a:r>
            <a:r>
              <a:rPr lang="fr-FR" sz="1200" dirty="0" smtClean="0"/>
              <a:t>vidéo.</a:t>
            </a:r>
          </a:p>
          <a:p>
            <a:r>
              <a:rPr lang="fr-FR" sz="1200" dirty="0" smtClean="0"/>
              <a:t>Vidéo : Permet d’injecter la vidéo souhaité voir de la modifier/monter.</a:t>
            </a:r>
          </a:p>
          <a:p>
            <a:r>
              <a:rPr lang="fr-FR" sz="1200" dirty="0" smtClean="0"/>
              <a:t>Scènes : Permet de créer une scène fictive afin de simuler le rendu final de la vidéo.</a:t>
            </a:r>
          </a:p>
          <a:p>
            <a:r>
              <a:rPr lang="fr-FR" sz="1200" dirty="0" smtClean="0"/>
              <a:t>VR : Réalité virtuelle, l’outil principal permettant la lecture d’une vidéo à 360 degrés</a:t>
            </a:r>
          </a:p>
          <a:p>
            <a:r>
              <a:rPr lang="fr-FR" sz="1200" dirty="0" smtClean="0"/>
              <a:t>VR SDK : Permet de tester la VR directement via </a:t>
            </a:r>
            <a:r>
              <a:rPr lang="fr-FR" sz="1200" dirty="0" err="1" smtClean="0"/>
              <a:t>Unity</a:t>
            </a:r>
            <a:r>
              <a:rPr lang="fr-FR" sz="1200" dirty="0" smtClean="0"/>
              <a:t> en la simulant</a:t>
            </a:r>
          </a:p>
          <a:p>
            <a:endParaRPr lang="fr-FR" sz="1200" dirty="0" smtClean="0"/>
          </a:p>
          <a:p>
            <a:endParaRPr lang="fr-FR" sz="1200" dirty="0"/>
          </a:p>
          <a:p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576184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Problèmes rencontrés et solutions (4/4)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14061" y="2608478"/>
            <a:ext cx="3329946" cy="3925326"/>
          </a:xfrm>
          <a:prstGeom prst="rect">
            <a:avLst/>
          </a:prstGeom>
        </p:spPr>
      </p:pic>
      <p:pic>
        <p:nvPicPr>
          <p:cNvPr id="1026" name="Picture 2" descr="RÃ©sultat de recherche d'images pour &quot;SphÃ©re x y z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406" y="3660033"/>
            <a:ext cx="2038985" cy="1822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lèche droite 5"/>
          <p:cNvSpPr/>
          <p:nvPr/>
        </p:nvSpPr>
        <p:spPr>
          <a:xfrm>
            <a:off x="5270269" y="4397432"/>
            <a:ext cx="2493818" cy="1911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space réservé du contenu 2"/>
          <p:cNvSpPr txBox="1">
            <a:spLocks/>
          </p:cNvSpPr>
          <p:nvPr/>
        </p:nvSpPr>
        <p:spPr>
          <a:xfrm>
            <a:off x="211883" y="1089280"/>
            <a:ext cx="10554574" cy="363651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 smtClean="0"/>
              <a:t>Modeling</a:t>
            </a:r>
            <a:r>
              <a:rPr lang="fr-FR" dirty="0" smtClean="0"/>
              <a:t> vidéo inversée (problème d’axes et de vecteurs)</a:t>
            </a:r>
          </a:p>
          <a:p>
            <a:r>
              <a:rPr lang="fr-FR" dirty="0" smtClean="0"/>
              <a:t>Injection </a:t>
            </a:r>
            <a:r>
              <a:rPr lang="fr-FR" dirty="0" err="1" smtClean="0"/>
              <a:t>youtube</a:t>
            </a:r>
            <a:r>
              <a:rPr lang="fr-FR" dirty="0" smtClean="0"/>
              <a:t>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505392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Démo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dirty="0"/>
              <a:t>Comment ça marche ?</a:t>
            </a:r>
          </a:p>
          <a:p>
            <a:r>
              <a:rPr lang="fr-FR" dirty="0"/>
              <a:t>1 - Approcher un tag NFC.</a:t>
            </a:r>
          </a:p>
          <a:p>
            <a:r>
              <a:rPr lang="fr-FR" dirty="0"/>
              <a:t>2 - L'application récupère la vidéo depuis le serveur.</a:t>
            </a:r>
          </a:p>
          <a:p>
            <a:r>
              <a:rPr lang="fr-FR" dirty="0"/>
              <a:t>3 - L'application ouvre l'application </a:t>
            </a:r>
            <a:r>
              <a:rPr lang="fr-FR" dirty="0" err="1"/>
              <a:t>Youtube</a:t>
            </a:r>
            <a:r>
              <a:rPr lang="fr-FR" dirty="0"/>
              <a:t>.</a:t>
            </a:r>
          </a:p>
          <a:p>
            <a:r>
              <a:rPr lang="fr-FR" dirty="0"/>
              <a:t>4 - Vous devez mettre en plein écran la vidéo </a:t>
            </a:r>
            <a:r>
              <a:rPr lang="fr-FR" dirty="0" err="1"/>
              <a:t>Youtube</a:t>
            </a:r>
            <a:r>
              <a:rPr lang="fr-FR" dirty="0"/>
              <a:t>.</a:t>
            </a:r>
          </a:p>
          <a:p>
            <a:r>
              <a:rPr lang="fr-FR" dirty="0"/>
              <a:t>5 - Vous devez ensuite cliquer sur le bouton VR en bas à droite de la vidéo.</a:t>
            </a:r>
          </a:p>
        </p:txBody>
      </p:sp>
    </p:spTree>
    <p:extLst>
      <p:ext uri="{BB962C8B-B14F-4D97-AF65-F5344CB8AC3E}">
        <p14:creationId xmlns:p14="http://schemas.microsoft.com/office/powerpoint/2010/main" val="34208495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(Parler de la démo, comment cela pourrait évoluer, ce que l’on a apprit)</a:t>
            </a:r>
          </a:p>
        </p:txBody>
      </p:sp>
    </p:spTree>
    <p:extLst>
      <p:ext uri="{BB962C8B-B14F-4D97-AF65-F5344CB8AC3E}">
        <p14:creationId xmlns:p14="http://schemas.microsoft.com/office/powerpoint/2010/main" val="643386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Introduction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L’application </a:t>
            </a:r>
            <a:r>
              <a:rPr lang="fr-FR" dirty="0" err="1"/>
              <a:t>VRTourism</a:t>
            </a:r>
            <a:r>
              <a:rPr lang="fr-FR" dirty="0"/>
              <a:t> est destinée à :</a:t>
            </a:r>
          </a:p>
          <a:p>
            <a:pPr lvl="1"/>
            <a:r>
              <a:rPr lang="fr-FR" dirty="0"/>
              <a:t>Guider l’utilisateur dans un lieu touristique;</a:t>
            </a:r>
          </a:p>
          <a:p>
            <a:pPr lvl="1"/>
            <a:r>
              <a:rPr lang="fr-FR" dirty="0"/>
              <a:t>Informer l’utilisateur sur les différents événements historiques d’un musée.</a:t>
            </a:r>
          </a:p>
          <a:p>
            <a:pPr marL="457200" lvl="1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Via leur smartphone (compatible NFC) et un casque de réalité virtuelle, ils pourront bénéficier d’animations dynamiques pour connaître l’histoire d’un tableau, d’une statue, ou d’un autre élément touristique…</a:t>
            </a:r>
          </a:p>
        </p:txBody>
      </p:sp>
    </p:spTree>
    <p:extLst>
      <p:ext uri="{BB962C8B-B14F-4D97-AF65-F5344CB8AC3E}">
        <p14:creationId xmlns:p14="http://schemas.microsoft.com/office/powerpoint/2010/main" val="1803925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Objectifs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Guider les touristes</a:t>
            </a:r>
          </a:p>
          <a:p>
            <a:r>
              <a:rPr lang="fr-FR" dirty="0"/>
              <a:t>Mettre les touristes en immersion virtuelle (environnement immersif)</a:t>
            </a:r>
          </a:p>
          <a:p>
            <a:r>
              <a:rPr lang="fr-FR" dirty="0"/>
              <a:t>Informer les touristes sur l’histoire de l’endroit ou de l’objet concerné</a:t>
            </a:r>
          </a:p>
          <a:p>
            <a:r>
              <a:rPr lang="fr-FR" dirty="0"/>
              <a:t>Animer dynamiquement l’histoire de l’endroit ou de l’objet concerné</a:t>
            </a:r>
          </a:p>
          <a:p>
            <a:r>
              <a:rPr lang="fr-FR" dirty="0"/>
              <a:t>Augmenter l’attractivité du lieu touristique équipé de cette technologie</a:t>
            </a:r>
          </a:p>
        </p:txBody>
      </p:sp>
    </p:spTree>
    <p:extLst>
      <p:ext uri="{BB962C8B-B14F-4D97-AF65-F5344CB8AC3E}">
        <p14:creationId xmlns:p14="http://schemas.microsoft.com/office/powerpoint/2010/main" val="2416709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Répartition des tâches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18712" y="2671173"/>
            <a:ext cx="10554574" cy="3636511"/>
          </a:xfrm>
        </p:spPr>
        <p:txBody>
          <a:bodyPr>
            <a:normAutofit fontScale="77500" lnSpcReduction="20000"/>
          </a:bodyPr>
          <a:lstStyle/>
          <a:p>
            <a:r>
              <a:rPr lang="fr-FR" dirty="0"/>
              <a:t>El </a:t>
            </a:r>
            <a:r>
              <a:rPr lang="fr-FR" dirty="0" err="1"/>
              <a:t>Karmoudi</a:t>
            </a:r>
            <a:r>
              <a:rPr lang="fr-FR" dirty="0"/>
              <a:t> Mohamed :</a:t>
            </a:r>
          </a:p>
          <a:p>
            <a:pPr lvl="1"/>
            <a:r>
              <a:rPr lang="fr-FR" dirty="0"/>
              <a:t>Mise en place de la communication entre l’application Android et le serveur.</a:t>
            </a:r>
          </a:p>
          <a:p>
            <a:r>
              <a:rPr lang="fr-FR" dirty="0" err="1"/>
              <a:t>Bernatene</a:t>
            </a:r>
            <a:r>
              <a:rPr lang="fr-FR" dirty="0"/>
              <a:t> </a:t>
            </a:r>
            <a:r>
              <a:rPr lang="fr-FR" dirty="0" err="1"/>
              <a:t>Gael</a:t>
            </a:r>
            <a:r>
              <a:rPr lang="fr-FR" dirty="0"/>
              <a:t> :</a:t>
            </a:r>
          </a:p>
          <a:p>
            <a:pPr lvl="1"/>
            <a:r>
              <a:rPr lang="fr-FR" dirty="0"/>
              <a:t>Programmation du Web Service (serveur).</a:t>
            </a:r>
          </a:p>
          <a:p>
            <a:pPr lvl="1"/>
            <a:r>
              <a:rPr lang="fr-FR" dirty="0"/>
              <a:t>Mise en place d’un back-office (Mise à jour des vidéos dans la base de données).</a:t>
            </a:r>
          </a:p>
          <a:p>
            <a:r>
              <a:rPr lang="fr-FR" dirty="0" err="1"/>
              <a:t>Trech</a:t>
            </a:r>
            <a:r>
              <a:rPr lang="fr-FR" dirty="0"/>
              <a:t> </a:t>
            </a:r>
            <a:r>
              <a:rPr lang="fr-FR" dirty="0" err="1"/>
              <a:t>Yanice</a:t>
            </a:r>
            <a:r>
              <a:rPr lang="fr-FR" dirty="0"/>
              <a:t> :</a:t>
            </a:r>
          </a:p>
          <a:p>
            <a:pPr lvl="1"/>
            <a:r>
              <a:rPr lang="fr-FR" dirty="0"/>
              <a:t>Utilisation d’</a:t>
            </a:r>
            <a:r>
              <a:rPr lang="fr-FR" dirty="0" err="1"/>
              <a:t>Unity</a:t>
            </a:r>
            <a:endParaRPr lang="fr-FR" dirty="0"/>
          </a:p>
          <a:p>
            <a:pPr lvl="1"/>
            <a:r>
              <a:rPr lang="fr-FR" dirty="0"/>
              <a:t>Création et implémentation de vidéos VR.</a:t>
            </a:r>
          </a:p>
          <a:p>
            <a:pPr lvl="1"/>
            <a:r>
              <a:rPr lang="fr-FR" dirty="0"/>
              <a:t>Insertion (</a:t>
            </a:r>
            <a:r>
              <a:rPr lang="fr-FR" dirty="0" err="1"/>
              <a:t>upload</a:t>
            </a:r>
            <a:r>
              <a:rPr lang="fr-FR" dirty="0"/>
              <a:t>) de vidéos VR sur la chaîne </a:t>
            </a:r>
            <a:r>
              <a:rPr lang="fr-FR" dirty="0" err="1"/>
              <a:t>Youtube</a:t>
            </a:r>
            <a:r>
              <a:rPr lang="fr-FR" dirty="0"/>
              <a:t>.</a:t>
            </a:r>
          </a:p>
          <a:p>
            <a:r>
              <a:rPr lang="fr-FR" dirty="0" err="1"/>
              <a:t>Lembo</a:t>
            </a:r>
            <a:r>
              <a:rPr lang="fr-FR" dirty="0"/>
              <a:t> Romain :</a:t>
            </a:r>
          </a:p>
          <a:p>
            <a:pPr lvl="1"/>
            <a:r>
              <a:rPr lang="fr-FR" dirty="0"/>
              <a:t>Mise en place de l’architecture NFC.</a:t>
            </a:r>
          </a:p>
          <a:p>
            <a:pPr lvl="1"/>
            <a:r>
              <a:rPr lang="fr-FR" dirty="0"/>
              <a:t>Création interface Application.</a:t>
            </a:r>
          </a:p>
          <a:p>
            <a:pPr lvl="1"/>
            <a:r>
              <a:rPr lang="fr-FR" dirty="0"/>
              <a:t>Gestion du matériel.</a:t>
            </a:r>
          </a:p>
        </p:txBody>
      </p:sp>
    </p:spTree>
    <p:extLst>
      <p:ext uri="{BB962C8B-B14F-4D97-AF65-F5344CB8AC3E}">
        <p14:creationId xmlns:p14="http://schemas.microsoft.com/office/powerpoint/2010/main" val="1118825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Outils, technologies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10000" y="2579734"/>
            <a:ext cx="10554574" cy="4203451"/>
          </a:xfrm>
        </p:spPr>
        <p:txBody>
          <a:bodyPr>
            <a:normAutofit fontScale="92500" lnSpcReduction="20000"/>
          </a:bodyPr>
          <a:lstStyle/>
          <a:p>
            <a:endParaRPr lang="fr-FR" dirty="0"/>
          </a:p>
          <a:p>
            <a:r>
              <a:rPr lang="fr-FR" dirty="0"/>
              <a:t>Tags NFC</a:t>
            </a:r>
          </a:p>
          <a:p>
            <a:pPr lvl="1"/>
            <a:r>
              <a:rPr lang="fr-FR" dirty="0"/>
              <a:t>NFC sticker tags (NTAG2313)</a:t>
            </a:r>
          </a:p>
          <a:p>
            <a:r>
              <a:rPr lang="fr-FR" dirty="0"/>
              <a:t>Casque de réalité virtuelle;</a:t>
            </a:r>
          </a:p>
          <a:p>
            <a:pPr lvl="1"/>
            <a:r>
              <a:rPr lang="fr-FR" dirty="0"/>
              <a:t>Casque </a:t>
            </a:r>
            <a:r>
              <a:rPr lang="fr-FR" dirty="0" err="1"/>
              <a:t>iHarbort</a:t>
            </a:r>
            <a:r>
              <a:rPr lang="fr-FR" dirty="0"/>
              <a:t> (Virtual reality glasses)</a:t>
            </a:r>
          </a:p>
          <a:p>
            <a:r>
              <a:rPr lang="fr-FR" dirty="0"/>
              <a:t>Smartphone compatible casque VR et muni de la technologie NFC.</a:t>
            </a:r>
          </a:p>
          <a:p>
            <a:pPr lvl="1"/>
            <a:r>
              <a:rPr lang="fr-FR" dirty="0"/>
              <a:t>Samsung </a:t>
            </a:r>
            <a:r>
              <a:rPr lang="fr-FR" dirty="0" err="1"/>
              <a:t>Galaxy</a:t>
            </a:r>
            <a:r>
              <a:rPr lang="fr-FR" dirty="0"/>
              <a:t> S6</a:t>
            </a:r>
          </a:p>
          <a:p>
            <a:r>
              <a:rPr lang="fr-FR" dirty="0"/>
              <a:t>Serveur </a:t>
            </a:r>
            <a:r>
              <a:rPr lang="fr-FR" dirty="0" err="1"/>
              <a:t>debian</a:t>
            </a:r>
            <a:r>
              <a:rPr lang="fr-FR" dirty="0"/>
              <a:t> </a:t>
            </a:r>
          </a:p>
          <a:p>
            <a:pPr lvl="1"/>
            <a:r>
              <a:rPr lang="fr-FR" dirty="0" err="1"/>
              <a:t>Lamp</a:t>
            </a:r>
            <a:r>
              <a:rPr lang="fr-FR" dirty="0"/>
              <a:t> (Linux, apache, MySQL, </a:t>
            </a:r>
            <a:r>
              <a:rPr lang="fr-FR" dirty="0" err="1"/>
              <a:t>php</a:t>
            </a:r>
            <a:r>
              <a:rPr lang="fr-FR" dirty="0"/>
              <a:t>)</a:t>
            </a:r>
          </a:p>
          <a:p>
            <a:r>
              <a:rPr lang="fr-FR" dirty="0" err="1"/>
              <a:t>Unity</a:t>
            </a:r>
            <a:endParaRPr lang="fr-FR" dirty="0"/>
          </a:p>
          <a:p>
            <a:r>
              <a:rPr lang="fr-FR" dirty="0"/>
              <a:t>Android Studio (IDE) – langage Java</a:t>
            </a:r>
          </a:p>
          <a:p>
            <a:r>
              <a:rPr lang="fr-FR" dirty="0" err="1"/>
              <a:t>PhpStorm</a:t>
            </a:r>
            <a:r>
              <a:rPr lang="fr-FR" dirty="0"/>
              <a:t> (IDE) - langage PHP</a:t>
            </a:r>
          </a:p>
          <a:p>
            <a:pPr marL="0" indent="0">
              <a:buNone/>
            </a:pPr>
            <a:endParaRPr lang="fr-FR" dirty="0"/>
          </a:p>
          <a:p>
            <a:pPr marL="457200" lvl="1" indent="0">
              <a:buNone/>
            </a:pP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84653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Romain : Technologies (1/7)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385" y="3562661"/>
            <a:ext cx="1700566" cy="952018"/>
          </a:xfrm>
          <a:prstGeom prst="rect">
            <a:avLst/>
          </a:prstGeom>
        </p:spPr>
      </p:pic>
      <p:graphicFrame>
        <p:nvGraphicFramePr>
          <p:cNvPr id="8" name="Tableau 7"/>
          <p:cNvGraphicFramePr>
            <a:graphicFrameLocks noGrp="1"/>
          </p:cNvGraphicFramePr>
          <p:nvPr>
            <p:extLst/>
          </p:nvPr>
        </p:nvGraphicFramePr>
        <p:xfrm>
          <a:off x="810000" y="3081629"/>
          <a:ext cx="10563286" cy="25154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1643">
                  <a:extLst>
                    <a:ext uri="{9D8B030D-6E8A-4147-A177-3AD203B41FA5}">
                      <a16:colId xmlns:a16="http://schemas.microsoft.com/office/drawing/2014/main" val="702011547"/>
                    </a:ext>
                  </a:extLst>
                </a:gridCol>
                <a:gridCol w="5281643">
                  <a:extLst>
                    <a:ext uri="{9D8B030D-6E8A-4147-A177-3AD203B41FA5}">
                      <a16:colId xmlns:a16="http://schemas.microsoft.com/office/drawing/2014/main" val="3959156743"/>
                    </a:ext>
                  </a:extLst>
                </a:gridCol>
              </a:tblGrid>
              <a:tr h="424542">
                <a:tc>
                  <a:txBody>
                    <a:bodyPr/>
                    <a:lstStyle/>
                    <a:p>
                      <a:pPr lvl="1"/>
                      <a:r>
                        <a:rPr lang="fr-FR" dirty="0"/>
                        <a:t>Programmation de l’application VR.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1"/>
                      <a:r>
                        <a:rPr lang="fr-FR" dirty="0"/>
                        <a:t>Ecriture / Lecture des Tags NFC,</a:t>
                      </a:r>
                      <a:r>
                        <a:rPr lang="fr-FR" baseline="0" dirty="0"/>
                        <a:t> Matériels</a:t>
                      </a:r>
                      <a:endParaRPr lang="fr-F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4584332"/>
                  </a:ext>
                </a:extLst>
              </a:tr>
              <a:tr h="1029456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00C6BB"/>
                        </a:buClr>
                        <a:buSzTx/>
                        <a:buFont typeface="Wingdings 2" charset="2"/>
                        <a:buNone/>
                        <a:tabLst/>
                        <a:defRPr/>
                      </a:pPr>
                      <a:endParaRPr kumimoji="0" lang="fr-F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entury Gothic" panose="020B0502020202020204"/>
                        <a:ea typeface="+mn-ea"/>
                        <a:cs typeface="+mn-cs"/>
                      </a:endParaRPr>
                    </a:p>
                    <a:p>
                      <a:pPr marL="342900" marR="0" lvl="0" indent="-3429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00C6BB"/>
                        </a:buClr>
                        <a:buSzTx/>
                        <a:buFont typeface="Wingdings 2" charset="2"/>
                        <a:buChar char=""/>
                        <a:tabLst/>
                        <a:defRPr/>
                      </a:pPr>
                      <a:r>
                        <a:rPr kumimoji="0" lang="fr-F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Langage : Java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00C6BB"/>
                        </a:buClr>
                        <a:buSzTx/>
                        <a:buFont typeface="Wingdings 2" charset="2"/>
                        <a:buNone/>
                        <a:tabLst/>
                        <a:defRPr/>
                      </a:pPr>
                      <a:endParaRPr kumimoji="0" lang="fr-F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entury Gothic" panose="020B0502020202020204"/>
                        <a:ea typeface="+mn-ea"/>
                        <a:cs typeface="+mn-cs"/>
                      </a:endParaRPr>
                    </a:p>
                    <a:p>
                      <a:pPr marL="342900" marR="0" lvl="0" indent="-3429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00C6BB"/>
                        </a:buClr>
                        <a:buSzTx/>
                        <a:buFont typeface="Wingdings 2" charset="2"/>
                        <a:buChar char=""/>
                        <a:tabLst/>
                        <a:defRPr/>
                      </a:pPr>
                      <a:r>
                        <a:rPr kumimoji="0" lang="fr-F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Technologie de communication</a:t>
                      </a:r>
                      <a:br>
                        <a:rPr kumimoji="0" lang="fr-F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</a:br>
                      <a:r>
                        <a:rPr kumimoji="0" lang="fr-F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sans fil : Stickers NFC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5151213"/>
                  </a:ext>
                </a:extLst>
              </a:tr>
              <a:tr h="1029456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00C6BB"/>
                        </a:buClr>
                        <a:buSzTx/>
                        <a:buFont typeface="Wingdings 2" charset="2"/>
                        <a:buNone/>
                        <a:tabLst/>
                        <a:defRPr/>
                      </a:pPr>
                      <a:endParaRPr kumimoji="0" lang="fr-F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entury Gothic" panose="020B0502020202020204"/>
                        <a:ea typeface="+mn-ea"/>
                        <a:cs typeface="+mn-cs"/>
                      </a:endParaRPr>
                    </a:p>
                    <a:p>
                      <a:pPr marL="342900" marR="0" lvl="0" indent="-3429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00C6BB"/>
                        </a:buClr>
                        <a:buSzTx/>
                        <a:buFont typeface="Wingdings 2" charset="2"/>
                        <a:buChar char=""/>
                        <a:tabLst/>
                        <a:defRPr/>
                      </a:pPr>
                      <a:r>
                        <a:rPr kumimoji="0" lang="fr-F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IDE : Android Studio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00C6BB"/>
                        </a:buClr>
                        <a:buSzTx/>
                        <a:buFont typeface="Wingdings 2" charset="2"/>
                        <a:buNone/>
                        <a:tabLst/>
                        <a:defRPr/>
                      </a:pPr>
                      <a:endParaRPr kumimoji="0" lang="fr-F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entury Gothic" panose="020B0502020202020204"/>
                        <a:ea typeface="+mn-ea"/>
                        <a:cs typeface="+mn-cs"/>
                      </a:endParaRPr>
                    </a:p>
                    <a:p>
                      <a:pPr marL="342900" marR="0" lvl="0" indent="-3429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rgbClr val="00C6BB"/>
                        </a:buClr>
                        <a:buSzTx/>
                        <a:buFont typeface="Wingdings 2" charset="2"/>
                        <a:buChar char=""/>
                        <a:tabLst/>
                        <a:defRPr/>
                      </a:pPr>
                      <a:r>
                        <a:rPr kumimoji="0" lang="fr-F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Appareil de communication : </a:t>
                      </a:r>
                      <a:br>
                        <a:rPr kumimoji="0" lang="fr-F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</a:br>
                      <a:r>
                        <a:rPr kumimoji="0" lang="fr-F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Samsung </a:t>
                      </a:r>
                      <a:r>
                        <a:rPr kumimoji="0" lang="fr-FR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Galaxy</a:t>
                      </a:r>
                      <a:r>
                        <a:rPr kumimoji="0" lang="fr-F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 S6 :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3727222"/>
                  </a:ext>
                </a:extLst>
              </a:tr>
            </a:tbl>
          </a:graphicData>
        </a:graphic>
      </p:graphicFrame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385" y="4680022"/>
            <a:ext cx="1783870" cy="719717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0028" y="3562661"/>
            <a:ext cx="1023258" cy="1023258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0457" y="4748408"/>
            <a:ext cx="2655930" cy="1302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677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7BBCB0-65BA-4044-82F9-571015DE7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Romain : Choix du Smartphone (2/7)</a:t>
            </a: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59D76BAF-1724-47E1-981E-99C986FB82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20098" y="1417638"/>
            <a:ext cx="6551801" cy="5309107"/>
          </a:xfrm>
        </p:spPr>
      </p:pic>
    </p:spTree>
    <p:extLst>
      <p:ext uri="{BB962C8B-B14F-4D97-AF65-F5344CB8AC3E}">
        <p14:creationId xmlns:p14="http://schemas.microsoft.com/office/powerpoint/2010/main" val="363568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D694D6-1A4F-4DC7-8B94-589F4A86B4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6779" y="355673"/>
            <a:ext cx="4215005" cy="2971051"/>
          </a:xfrm>
        </p:spPr>
        <p:txBody>
          <a:bodyPr/>
          <a:lstStyle/>
          <a:p>
            <a:r>
              <a:rPr lang="fr-FR" sz="4000" dirty="0"/>
              <a:t>Romain : Cycle de vie d’une application Android</a:t>
            </a:r>
            <a:br>
              <a:rPr lang="fr-FR" sz="4000" dirty="0"/>
            </a:br>
            <a:r>
              <a:rPr lang="fr-FR" sz="4000" dirty="0"/>
              <a:t>(3/7)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29B4D408-A565-497F-8AEC-1DA5B5E21A64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5922628" y="150652"/>
            <a:ext cx="4869503" cy="6352144"/>
          </a:xfrm>
        </p:spPr>
      </p:pic>
    </p:spTree>
    <p:extLst>
      <p:ext uri="{BB962C8B-B14F-4D97-AF65-F5344CB8AC3E}">
        <p14:creationId xmlns:p14="http://schemas.microsoft.com/office/powerpoint/2010/main" val="604646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is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356</TotalTime>
  <Words>961</Words>
  <Application>Microsoft Office PowerPoint</Application>
  <PresentationFormat>Grand écran</PresentationFormat>
  <Paragraphs>149</Paragraphs>
  <Slides>27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27</vt:i4>
      </vt:variant>
    </vt:vector>
  </HeadingPairs>
  <TitlesOfParts>
    <vt:vector size="32" baseType="lpstr">
      <vt:lpstr>Arial</vt:lpstr>
      <vt:lpstr>Century Gothic</vt:lpstr>
      <vt:lpstr>Courier New</vt:lpstr>
      <vt:lpstr>Wingdings 2</vt:lpstr>
      <vt:lpstr>Concis</vt:lpstr>
      <vt:lpstr>VR Tourism</vt:lpstr>
      <vt:lpstr>Sommaire</vt:lpstr>
      <vt:lpstr>Introduction</vt:lpstr>
      <vt:lpstr>Objectifs</vt:lpstr>
      <vt:lpstr>Répartition des tâches</vt:lpstr>
      <vt:lpstr>Outils, technologies</vt:lpstr>
      <vt:lpstr>Romain : Technologies (1/7)</vt:lpstr>
      <vt:lpstr>Romain : Choix du Smartphone (2/7)</vt:lpstr>
      <vt:lpstr>Romain : Cycle de vie d’une application Android (3/7)</vt:lpstr>
      <vt:lpstr>Romain : Organisation application (4/7)</vt:lpstr>
      <vt:lpstr>Romain : Mise en place de  l’architecture NFC via Android (5/7)</vt:lpstr>
      <vt:lpstr>Romain : UI / UX (6/7)</vt:lpstr>
      <vt:lpstr>Romain : Démonstration (7/7)</vt:lpstr>
      <vt:lpstr>Mohamed : Communication entre le smartphone et le back-end. (1/4)</vt:lpstr>
      <vt:lpstr>Mohamed : Mise en place de la communication entre l’application Android et le serveur. (2/4)</vt:lpstr>
      <vt:lpstr>Mohamed : Mise en place de la communication entre l’application Android et le serveur. (3/4)</vt:lpstr>
      <vt:lpstr>Mohamed : Diagramme de classe  Communication http (4/4)</vt:lpstr>
      <vt:lpstr>Gaël : Mise en place du Serveur (1/4)</vt:lpstr>
      <vt:lpstr>Gaël : Création du Webservice (2/4)</vt:lpstr>
      <vt:lpstr>Gaël : Réalisation d’un Backoffice (3/4)</vt:lpstr>
      <vt:lpstr>Gaël : Évolution Possible (4/4)</vt:lpstr>
      <vt:lpstr>Yanice : La réalité virtuelle (1/4)</vt:lpstr>
      <vt:lpstr>Yanice : Choix et technologies (2/4)</vt:lpstr>
      <vt:lpstr>Yanice : Les outils Unity (3/4)</vt:lpstr>
      <vt:lpstr>Problèmes rencontrés et solutions (4/4)</vt:lpstr>
      <vt:lpstr>Démo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VR Tourism</dc:title>
  <dc:creator>LEMBO Romain</dc:creator>
  <cp:lastModifiedBy>TRECH Yanice</cp:lastModifiedBy>
  <cp:revision>144</cp:revision>
  <dcterms:created xsi:type="dcterms:W3CDTF">2018-03-05T09:08:09Z</dcterms:created>
  <dcterms:modified xsi:type="dcterms:W3CDTF">2018-05-14T09:36:24Z</dcterms:modified>
</cp:coreProperties>
</file>