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8" r:id="rId9"/>
    <p:sldId id="277" r:id="rId10"/>
    <p:sldId id="280" r:id="rId11"/>
    <p:sldId id="276" r:id="rId12"/>
    <p:sldId id="279" r:id="rId13"/>
    <p:sldId id="264" r:id="rId14"/>
    <p:sldId id="265" r:id="rId15"/>
    <p:sldId id="281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3" r:id="rId24"/>
    <p:sldId id="282" r:id="rId25"/>
    <p:sldId id="262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VR </a:t>
            </a:r>
            <a:r>
              <a:rPr lang="fr-FR" dirty="0" err="1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/>
              <a:t>L’histoire du futur</a:t>
            </a:r>
          </a:p>
          <a:p>
            <a:r>
              <a:rPr lang="fr-FR" sz="1400" i="1" dirty="0"/>
              <a:t>Casque de réalité virtuelle pour le domaine du tourisme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LPSIL IDSE 2017-2018</a:t>
            </a:r>
          </a:p>
          <a:p>
            <a:endParaRPr lang="fr-FR" dirty="0"/>
          </a:p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endParaRPr lang="fr-FR" dirty="0"/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 err="1"/>
              <a:t>Lembo</a:t>
            </a:r>
            <a:r>
              <a:rPr lang="fr-FR" dirty="0"/>
              <a:t> Romain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98080" y="5682333"/>
            <a:ext cx="3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IUT Nice – Sophia-Antipolis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97" y="3544554"/>
            <a:ext cx="1905004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568AD-A72F-45BF-98BD-7BA3B265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Organisation application (4/7)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5704FF-D20B-4E92-A391-33EE3DB9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989" y="1870162"/>
            <a:ext cx="3205009" cy="465080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75C451C-1512-4CDB-BF74-63C58330D320}"/>
              </a:ext>
            </a:extLst>
          </p:cNvPr>
          <p:cNvSpPr txBox="1"/>
          <p:nvPr/>
        </p:nvSpPr>
        <p:spPr>
          <a:xfrm>
            <a:off x="1048623" y="2155971"/>
            <a:ext cx="6702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manifest</a:t>
            </a:r>
            <a:r>
              <a:rPr lang="fr-FR" dirty="0"/>
              <a:t> : Fichiers d’informations sur l’application, et permissions des composants.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/java : Couche logique de l’application (gestion des cycles, requêtes, traitements de données, lecture tag NFC, </a:t>
            </a:r>
            <a:r>
              <a:rPr lang="fr-FR" dirty="0" err="1"/>
              <a:t>etc</a:t>
            </a:r>
            <a:r>
              <a:rPr lang="fr-FR" dirty="0"/>
              <a:t>).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res</a:t>
            </a:r>
            <a:r>
              <a:rPr lang="fr-FR" dirty="0"/>
              <a:t> : Couche vue de l’application, IHM.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Gradle</a:t>
            </a:r>
            <a:r>
              <a:rPr lang="fr-FR" dirty="0"/>
              <a:t> Scripts : Gestionnaire de librairies.</a:t>
            </a:r>
          </a:p>
        </p:txBody>
      </p:sp>
    </p:spTree>
    <p:extLst>
      <p:ext uri="{BB962C8B-B14F-4D97-AF65-F5344CB8AC3E}">
        <p14:creationId xmlns:p14="http://schemas.microsoft.com/office/powerpoint/2010/main" val="484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8ACA-5A1C-4CFF-A108-3310163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Mise en place de </a:t>
            </a:r>
            <a:br>
              <a:rPr lang="fr-FR" dirty="0"/>
            </a:br>
            <a:r>
              <a:rPr lang="fr-FR" dirty="0"/>
              <a:t>l’architecture NFC via Android (5/7)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D972B3-A5EF-4219-872D-AE09C13E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65" y="3440699"/>
            <a:ext cx="4977658" cy="3154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DACA44-1AC1-4234-A4D6-19A2066F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7" y="3814562"/>
            <a:ext cx="6430884" cy="2780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2097BE-8DDD-4D95-8CBC-1BFEE904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701" y="3229268"/>
            <a:ext cx="3070732" cy="2114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2AA810-7932-4A4E-814A-0F64BCD7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8" y="1629068"/>
            <a:ext cx="4219575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0A8A04-6B3C-4856-BF7B-42756C30D63C}"/>
              </a:ext>
            </a:extLst>
          </p:cNvPr>
          <p:cNvSpPr txBox="1"/>
          <p:nvPr/>
        </p:nvSpPr>
        <p:spPr>
          <a:xfrm>
            <a:off x="1048623" y="2155971"/>
            <a:ext cx="571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Librairies utilisées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GSON : Formatage données en JSON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NfcAdapter</a:t>
            </a:r>
            <a:r>
              <a:rPr lang="fr-FR" dirty="0"/>
              <a:t> : Lecture NFC</a:t>
            </a:r>
          </a:p>
        </p:txBody>
      </p:sp>
    </p:spTree>
    <p:extLst>
      <p:ext uri="{BB962C8B-B14F-4D97-AF65-F5344CB8AC3E}">
        <p14:creationId xmlns:p14="http://schemas.microsoft.com/office/powerpoint/2010/main" val="3652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0E78F-F2B5-484F-B9C7-5E13F2E6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UI / UX (6/7)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B937DC-5808-47E0-9827-2942EF5F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298" y="1681393"/>
            <a:ext cx="8699004" cy="4775391"/>
          </a:xfrm>
        </p:spPr>
      </p:pic>
    </p:spTree>
    <p:extLst>
      <p:ext uri="{BB962C8B-B14F-4D97-AF65-F5344CB8AC3E}">
        <p14:creationId xmlns:p14="http://schemas.microsoft.com/office/powerpoint/2010/main" val="24939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Démonstration (7/7)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0524" y="3090112"/>
            <a:ext cx="1691279" cy="15591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9" y="2557975"/>
            <a:ext cx="2623455" cy="26234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2373337"/>
            <a:ext cx="2419549" cy="299273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4" y="3102429"/>
            <a:ext cx="1686852" cy="1689066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4241148"/>
            <a:ext cx="3929743" cy="26168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32735">
            <a:off x="7203398" y="3138069"/>
            <a:ext cx="4048694" cy="8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>
                <a:solidFill>
                  <a:schemeClr val="tx1"/>
                </a:solidFill>
              </a:rPr>
              <a:t>Mohamed : Mise en place de la communication entre l’application Android et le serveur. </a:t>
            </a:r>
            <a:r>
              <a:rPr lang="fr-FR" sz="3200" b="1" dirty="0" smtClean="0">
                <a:solidFill>
                  <a:schemeClr val="tx1"/>
                </a:solidFill>
              </a:rPr>
              <a:t>(1/3)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2904" y="5664721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Smartphone Android</a:t>
            </a:r>
          </a:p>
          <a:p>
            <a:pPr algn="ctr"/>
            <a:r>
              <a:rPr lang="fr-FR" sz="1400" dirty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</a:p>
          <a:p>
            <a:pPr algn="ctr"/>
            <a:r>
              <a:rPr lang="fr-FR" sz="1400" b="1" dirty="0"/>
              <a:t>Http </a:t>
            </a:r>
            <a:r>
              <a:rPr lang="fr-FR" sz="1400" b="1" dirty="0" smtClean="0"/>
              <a:t>Client (</a:t>
            </a:r>
            <a:r>
              <a:rPr lang="fr-FR" sz="1400" b="1" dirty="0"/>
              <a:t>Auteur : James Smith)</a:t>
            </a:r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Données de la vidéo (JSON)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paramètre 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Serveur Debian</a:t>
            </a:r>
          </a:p>
          <a:p>
            <a:pPr algn="ctr"/>
            <a:r>
              <a:rPr lang="fr-FR" sz="1400" dirty="0"/>
              <a:t>Technologies : </a:t>
            </a:r>
            <a:r>
              <a:rPr lang="fr-FR" sz="1400" b="1" dirty="0"/>
              <a:t>MySQL, PHP</a:t>
            </a:r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95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</a:t>
            </a:r>
            <a:r>
              <a:rPr lang="fr-FR" sz="1200" dirty="0"/>
              <a:t>"</a:t>
            </a:r>
            <a:r>
              <a:rPr lang="fr-FR" sz="1200" dirty="0" err="1"/>
              <a:t>lien_video</a:t>
            </a:r>
            <a:r>
              <a:rPr lang="fr-FR" sz="1200" dirty="0"/>
              <a:t>": "http: //</a:t>
            </a:r>
            <a:r>
              <a:rPr lang="fr-FR" sz="1200" dirty="0" err="1" smtClean="0"/>
              <a:t>youtube.Fr</a:t>
            </a:r>
            <a:r>
              <a:rPr lang="fr-FR" sz="1200" dirty="0" smtClean="0"/>
              <a:t>/XXXXX</a:t>
            </a:r>
            <a:r>
              <a:rPr lang="fr-FR" sz="1200" dirty="0"/>
              <a:t> "</a:t>
            </a:r>
            <a:r>
              <a:rPr lang="fr-FR" sz="1200" dirty="0" smtClean="0"/>
              <a:t> </a:t>
            </a:r>
          </a:p>
          <a:p>
            <a:r>
              <a:rPr lang="fr-FR" sz="1200" dirty="0"/>
              <a:t> "</a:t>
            </a:r>
            <a:r>
              <a:rPr lang="fr-FR" sz="1200" dirty="0" smtClean="0"/>
              <a:t>message": </a:t>
            </a:r>
            <a:r>
              <a:rPr lang="fr-FR" sz="1200" dirty="0"/>
              <a:t>  "</a:t>
            </a:r>
            <a:r>
              <a:rPr lang="fr-FR" sz="1200" dirty="0" err="1" smtClean="0"/>
              <a:t>xxxx</a:t>
            </a:r>
            <a:r>
              <a:rPr lang="fr-FR" sz="1200" dirty="0" smtClean="0"/>
              <a:t>" </a:t>
            </a:r>
            <a:r>
              <a:rPr lang="fr-FR" sz="1200" dirty="0"/>
              <a:t>	</a:t>
            </a:r>
            <a:endParaRPr lang="fr-FR" sz="1200" dirty="0"/>
          </a:p>
          <a:p>
            <a:r>
              <a:rPr lang="fr-FR" sz="1200" dirty="0"/>
              <a:t>}</a:t>
            </a:r>
          </a:p>
        </p:txBody>
      </p:sp>
      <p:pic>
        <p:nvPicPr>
          <p:cNvPr id="1026" name="Picture 2" descr="Résultat de recherche d'images pour &quot;http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67" y="2134071"/>
            <a:ext cx="938072" cy="93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3151" y="339411"/>
            <a:ext cx="3547533" cy="16183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Mohamed </a:t>
            </a:r>
            <a:r>
              <a:rPr lang="fr-FR" dirty="0" smtClean="0">
                <a:solidFill>
                  <a:schemeClr val="tx1"/>
                </a:solidFill>
              </a:rPr>
              <a:t>: Communication entre le smartphone et le back-end. </a:t>
            </a:r>
            <a:r>
              <a:rPr lang="fr-FR" dirty="0" smtClean="0">
                <a:solidFill>
                  <a:schemeClr val="tx1"/>
                </a:solidFill>
              </a:rPr>
              <a:t>(2/3)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96" y="41565"/>
            <a:ext cx="5483239" cy="6773910"/>
          </a:xfrm>
        </p:spPr>
      </p:pic>
      <p:pic>
        <p:nvPicPr>
          <p:cNvPr id="5" name="Espace réservé du conten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" y="2780762"/>
            <a:ext cx="1931414" cy="31046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grpSp>
        <p:nvGrpSpPr>
          <p:cNvPr id="12" name="Groupe 11"/>
          <p:cNvGrpSpPr/>
          <p:nvPr/>
        </p:nvGrpSpPr>
        <p:grpSpPr>
          <a:xfrm>
            <a:off x="2129201" y="3675697"/>
            <a:ext cx="4400328" cy="2209713"/>
            <a:chOff x="1718192" y="3326035"/>
            <a:chExt cx="4400328" cy="2277346"/>
          </a:xfrm>
        </p:grpSpPr>
        <p:sp>
          <p:nvSpPr>
            <p:cNvPr id="7" name="Flèche courbée vers la gauche 6"/>
            <p:cNvSpPr/>
            <p:nvPr/>
          </p:nvSpPr>
          <p:spPr>
            <a:xfrm>
              <a:off x="1718192" y="3478056"/>
              <a:ext cx="335531" cy="80084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194417" y="3326035"/>
              <a:ext cx="3924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Vérification </a:t>
              </a:r>
              <a:r>
                <a:rPr lang="fr-FR" dirty="0" smtClean="0"/>
                <a:t>de </a:t>
              </a:r>
              <a:r>
                <a:rPr lang="fr-FR" dirty="0" smtClean="0"/>
                <a:t>la réponse reçu par le serveur. </a:t>
              </a:r>
              <a:r>
                <a:rPr lang="fr-FR" dirty="0" smtClean="0"/>
                <a:t>Présence de la key </a:t>
              </a:r>
              <a:r>
                <a:rPr lang="fr-FR" dirty="0" err="1" smtClean="0"/>
                <a:t>lien_vidéo</a:t>
              </a:r>
              <a:r>
                <a:rPr lang="fr-FR" dirty="0" smtClean="0"/>
                <a:t>.</a:t>
              </a:r>
              <a:endParaRPr lang="fr-FR" dirty="0"/>
            </a:p>
          </p:txBody>
        </p:sp>
        <p:sp>
          <p:nvSpPr>
            <p:cNvPr id="9" name="Flèche courbée vers la gauche 8"/>
            <p:cNvSpPr/>
            <p:nvPr/>
          </p:nvSpPr>
          <p:spPr>
            <a:xfrm>
              <a:off x="1737647" y="4802541"/>
              <a:ext cx="335531" cy="80084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200929" y="4879795"/>
              <a:ext cx="3818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L’application lance l’application </a:t>
              </a:r>
              <a:r>
                <a:rPr lang="fr-FR" dirty="0" err="1"/>
                <a:t>Youtube</a:t>
              </a:r>
              <a:r>
                <a:rPr lang="fr-FR" dirty="0"/>
                <a:t> et affiche la vidéo.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194417" y="437991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OK ?</a:t>
              </a: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58" y="5855651"/>
            <a:ext cx="1052225" cy="1052225"/>
          </a:xfrm>
          <a:prstGeom prst="rect">
            <a:avLst/>
          </a:prstGeom>
        </p:spPr>
      </p:pic>
      <p:sp>
        <p:nvSpPr>
          <p:cNvPr id="20" name="Flèche courbée vers la gauche 19"/>
          <p:cNvSpPr/>
          <p:nvPr/>
        </p:nvSpPr>
        <p:spPr>
          <a:xfrm>
            <a:off x="2125936" y="2756022"/>
            <a:ext cx="335531" cy="7770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599134" y="2958710"/>
            <a:ext cx="392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Lance la requête vers le 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0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sz="3000" dirty="0"/>
              <a:t>Mohamed : </a:t>
            </a:r>
            <a:r>
              <a:rPr lang="fr-FR" sz="3000" dirty="0" smtClean="0"/>
              <a:t>Diagramme</a:t>
            </a:r>
            <a:r>
              <a:rPr lang="fr-FR" sz="3000" dirty="0"/>
              <a:t/>
            </a:r>
            <a:br>
              <a:rPr lang="fr-FR" sz="3000" dirty="0"/>
            </a:br>
            <a:r>
              <a:rPr lang="fr-FR" sz="3000" dirty="0"/>
              <a:t>Communication </a:t>
            </a:r>
            <a:r>
              <a:rPr lang="fr-FR" sz="3000" dirty="0" smtClean="0"/>
              <a:t>http </a:t>
            </a:r>
            <a:r>
              <a:rPr lang="fr-FR" sz="3000" dirty="0" smtClean="0"/>
              <a:t>(3/3)</a:t>
            </a:r>
            <a:endParaRPr lang="fr-FR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14" y="2368391"/>
            <a:ext cx="9367465" cy="4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Mise en place du Serveur (1/4)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036619"/>
            <a:ext cx="10554574" cy="1594369"/>
          </a:xfrm>
        </p:spPr>
        <p:txBody>
          <a:bodyPr/>
          <a:lstStyle/>
          <a:p>
            <a:r>
              <a:rPr lang="fr-FR" dirty="0"/>
              <a:t>Installation de l’environnement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15" y="3120353"/>
            <a:ext cx="6857143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288" y="413937"/>
            <a:ext cx="10571998" cy="970450"/>
          </a:xfrm>
        </p:spPr>
        <p:txBody>
          <a:bodyPr/>
          <a:lstStyle/>
          <a:p>
            <a:r>
              <a:rPr lang="fr-FR" dirty="0"/>
              <a:t>Gaël : Création du </a:t>
            </a:r>
            <a:r>
              <a:rPr lang="fr-FR" dirty="0" err="1"/>
              <a:t>Webservice</a:t>
            </a:r>
            <a:r>
              <a:rPr lang="fr-FR" dirty="0"/>
              <a:t> (2/4)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288" y="2335876"/>
            <a:ext cx="10554574" cy="887787"/>
          </a:xfrm>
        </p:spPr>
        <p:txBody>
          <a:bodyPr/>
          <a:lstStyle/>
          <a:p>
            <a:r>
              <a:rPr lang="fr-FR" dirty="0"/>
              <a:t> Architecture REST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74" y="3381894"/>
            <a:ext cx="3933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Réalisation d’un Backoffice (3/4)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10000" y="2236124"/>
            <a:ext cx="10554574" cy="937663"/>
          </a:xfrm>
        </p:spPr>
        <p:txBody>
          <a:bodyPr/>
          <a:lstStyle/>
          <a:p>
            <a:r>
              <a:rPr lang="fr-FR" dirty="0"/>
              <a:t>A quoi sert le backoffice 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2" y="3338599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</a:t>
            </a:r>
          </a:p>
          <a:p>
            <a:r>
              <a:rPr lang="fr-FR" dirty="0"/>
              <a:t>Répartition des tâches</a:t>
            </a:r>
          </a:p>
          <a:p>
            <a:r>
              <a:rPr lang="fr-FR" dirty="0"/>
              <a:t>Outils, technologies</a:t>
            </a:r>
          </a:p>
          <a:p>
            <a:r>
              <a:rPr lang="fr-FR" dirty="0"/>
              <a:t>Tâches de Romain</a:t>
            </a:r>
          </a:p>
          <a:p>
            <a:r>
              <a:rPr lang="fr-FR" dirty="0"/>
              <a:t>Tâches de Mohamed</a:t>
            </a:r>
          </a:p>
          <a:p>
            <a:r>
              <a:rPr lang="fr-FR" dirty="0"/>
              <a:t>Tâches de Gaël</a:t>
            </a:r>
          </a:p>
          <a:p>
            <a:r>
              <a:rPr lang="fr-FR" dirty="0"/>
              <a:t>Tâches de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/>
              <a:t>Démo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Évolution Possible (4/4)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215096"/>
            <a:ext cx="10554574" cy="1469678"/>
          </a:xfrm>
        </p:spPr>
        <p:txBody>
          <a:bodyPr/>
          <a:lstStyle/>
          <a:p>
            <a:r>
              <a:rPr lang="fr-FR" dirty="0"/>
              <a:t>Réaliser un serveur WEB à l’aide d’un </a:t>
            </a:r>
            <a:r>
              <a:rPr lang="fr-FR" dirty="0" err="1"/>
              <a:t>Raspberry</a:t>
            </a:r>
            <a:r>
              <a:rPr lang="fr-FR" dirty="0"/>
              <a:t> Pi 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559519"/>
            <a:ext cx="212761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Yanice : La réalité virtuelle (</a:t>
            </a:r>
            <a:r>
              <a:rPr lang="fr-FR" dirty="0" smtClean="0"/>
              <a:t>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829116"/>
            <a:ext cx="10554574" cy="3636511"/>
          </a:xfrm>
        </p:spPr>
        <p:txBody>
          <a:bodyPr/>
          <a:lstStyle/>
          <a:p>
            <a:r>
              <a:rPr lang="fr-FR" dirty="0"/>
              <a:t>La VR, contrairement à une vidéo basique permet une immersion quasi-totale de son utilisateur.</a:t>
            </a:r>
          </a:p>
          <a:p>
            <a:r>
              <a:rPr lang="fr-FR" dirty="0"/>
              <a:t>Elle permet entre autre la lecture de vidéo de manière sphérique, comme si l’utilisateur était à même la vidéo.</a:t>
            </a:r>
          </a:p>
          <a:p>
            <a:r>
              <a:rPr lang="fr-FR" dirty="0"/>
              <a:t>C’est sur cette technologie que j’ai travaillé et modélisé les vidéos en réalité virtuelle.</a:t>
            </a:r>
          </a:p>
        </p:txBody>
      </p:sp>
      <p:pic>
        <p:nvPicPr>
          <p:cNvPr id="4" name="Picture 4" descr="RÃ©sultat de recherche d'images pour &quot;Virtual reali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20" y="1900410"/>
            <a:ext cx="2473580" cy="13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2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Yanice : </a:t>
            </a:r>
            <a:r>
              <a:rPr lang="fr-FR" dirty="0" smtClean="0"/>
              <a:t>Choix et technologies (2/4)</a:t>
            </a:r>
            <a:endParaRPr lang="fr-FR" dirty="0"/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810000" y="3003683"/>
            <a:ext cx="10554574" cy="3636511"/>
          </a:xfrm>
        </p:spPr>
        <p:txBody>
          <a:bodyPr/>
          <a:lstStyle/>
          <a:p>
            <a:r>
              <a:rPr lang="fr-FR" dirty="0" smtClean="0"/>
              <a:t>La technologie </a:t>
            </a:r>
            <a:r>
              <a:rPr lang="fr-FR" dirty="0" err="1" smtClean="0"/>
              <a:t>Unity</a:t>
            </a:r>
            <a:r>
              <a:rPr lang="fr-FR" dirty="0" smtClean="0"/>
              <a:t> était la plus adaptée à nos besoins, </a:t>
            </a:r>
            <a:r>
              <a:rPr lang="fr-FR" dirty="0" err="1" smtClean="0"/>
              <a:t>Unity</a:t>
            </a:r>
            <a:r>
              <a:rPr lang="fr-FR" dirty="0" smtClean="0"/>
              <a:t> étant un moteur de jeu vidéo Open Source, il propose un </a:t>
            </a:r>
            <a:r>
              <a:rPr lang="fr-FR" dirty="0" err="1" smtClean="0"/>
              <a:t>modeling</a:t>
            </a:r>
            <a:r>
              <a:rPr lang="fr-FR" dirty="0" smtClean="0"/>
              <a:t> complet en terme de 3D, c’est donc grâce à lui que j’ai pu utilisé la VR « réalité virtuelle »</a:t>
            </a:r>
          </a:p>
          <a:p>
            <a:r>
              <a:rPr lang="fr-FR" dirty="0" smtClean="0"/>
              <a:t>Il est directement possible d’ajouter des éléments tels que les </a:t>
            </a:r>
            <a:r>
              <a:rPr lang="fr-FR" dirty="0" err="1" smtClean="0"/>
              <a:t>Shaders</a:t>
            </a:r>
            <a:r>
              <a:rPr lang="fr-FR" dirty="0" smtClean="0"/>
              <a:t> et de les coder en (C#)</a:t>
            </a:r>
          </a:p>
          <a:p>
            <a:r>
              <a:rPr lang="fr-FR" dirty="0" err="1" smtClean="0"/>
              <a:t>Unity</a:t>
            </a:r>
            <a:r>
              <a:rPr lang="fr-FR" dirty="0" smtClean="0"/>
              <a:t> m’a permis d’utiliser certains de ces outils tels que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VR/SDK/</a:t>
            </a:r>
            <a:r>
              <a:rPr lang="fr-FR" dirty="0" err="1" smtClean="0"/>
              <a:t>Sphering</a:t>
            </a:r>
            <a:r>
              <a:rPr lang="fr-FR" dirty="0" smtClean="0"/>
              <a:t>/Camera/</a:t>
            </a:r>
            <a:r>
              <a:rPr lang="fr-FR" dirty="0" err="1" smtClean="0"/>
              <a:t>Directional</a:t>
            </a:r>
            <a:r>
              <a:rPr lang="fr-FR" dirty="0" smtClean="0"/>
              <a:t> light/</a:t>
            </a:r>
            <a:r>
              <a:rPr lang="fr-FR" dirty="0" err="1" smtClean="0"/>
              <a:t>Scenes</a:t>
            </a:r>
            <a:r>
              <a:rPr lang="fr-FR" dirty="0" smtClean="0"/>
              <a:t>/</a:t>
            </a:r>
            <a:r>
              <a:rPr lang="fr-FR" dirty="0" err="1" smtClean="0"/>
              <a:t>Videos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RÃ©sultat de recherche d'images pour &quot;Uni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72" y="1917035"/>
            <a:ext cx="2355428" cy="13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Virtual real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40" y="1917035"/>
            <a:ext cx="2473580" cy="13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28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Yanice : Les outils </a:t>
            </a:r>
            <a:r>
              <a:rPr lang="fr-FR" dirty="0" err="1" smtClean="0"/>
              <a:t>Unity</a:t>
            </a:r>
            <a:r>
              <a:rPr lang="fr-FR" dirty="0" smtClean="0"/>
              <a:t> (3/4)</a:t>
            </a:r>
            <a:endParaRPr lang="fr-FR" dirty="0"/>
          </a:p>
        </p:txBody>
      </p:sp>
      <p:pic>
        <p:nvPicPr>
          <p:cNvPr id="3074" name="Picture 2" descr="RÃ©sultat de recherche d'images pour &quot;Interface Unity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654763"/>
            <a:ext cx="6009382" cy="338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810000" y="3169937"/>
            <a:ext cx="5050473" cy="30313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Sphère : Créer une sphère de 360 degrés vide, c’est après manipulation de cette dernière qu’il est possible de lire une vidéo en VR.</a:t>
            </a:r>
          </a:p>
          <a:p>
            <a:r>
              <a:rPr lang="fr-FR" sz="1200" dirty="0"/>
              <a:t>Camera : Permet la manipulation axiale, vectorielle de la caméra permettant de lire la </a:t>
            </a:r>
            <a:r>
              <a:rPr lang="fr-FR" sz="1200" dirty="0" smtClean="0"/>
              <a:t>vidéo.</a:t>
            </a:r>
          </a:p>
          <a:p>
            <a:r>
              <a:rPr lang="fr-FR" sz="1200" dirty="0" smtClean="0"/>
              <a:t>Vidéo : Permet d’injecter la vidéo souhaité voir de la modifier/monter.</a:t>
            </a:r>
          </a:p>
          <a:p>
            <a:r>
              <a:rPr lang="fr-FR" sz="1200" dirty="0" smtClean="0"/>
              <a:t>Scènes : Permet de créer une scène fictive afin de simuler le rendu final de la vidéo.</a:t>
            </a:r>
          </a:p>
          <a:p>
            <a:r>
              <a:rPr lang="fr-FR" sz="1200" dirty="0" smtClean="0"/>
              <a:t>VR : Réalité virtuelle, l’outil principal permettant la lecture d’une vidéo à 360 degrés</a:t>
            </a:r>
          </a:p>
          <a:p>
            <a:r>
              <a:rPr lang="fr-FR" sz="1200" dirty="0" smtClean="0"/>
              <a:t>VR SDK : Permet de tester la VR directement via </a:t>
            </a:r>
            <a:r>
              <a:rPr lang="fr-FR" sz="1200" dirty="0" err="1" smtClean="0"/>
              <a:t>Unity</a:t>
            </a:r>
            <a:r>
              <a:rPr lang="fr-FR" sz="1200" dirty="0" smtClean="0"/>
              <a:t> en la simulant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61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 et solutions (4/4)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4061" y="2608478"/>
            <a:ext cx="3329946" cy="3925326"/>
          </a:xfrm>
          <a:prstGeom prst="rect">
            <a:avLst/>
          </a:prstGeom>
        </p:spPr>
      </p:pic>
      <p:pic>
        <p:nvPicPr>
          <p:cNvPr id="1026" name="Picture 2" descr="RÃ©sultat de recherche d'images pour &quot;SphÃ©re x y z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06" y="3660033"/>
            <a:ext cx="2038985" cy="18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5270269" y="4397432"/>
            <a:ext cx="2493818" cy="19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11883" y="1089280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Modeling</a:t>
            </a:r>
            <a:r>
              <a:rPr lang="fr-FR" dirty="0" smtClean="0"/>
              <a:t> vidéo inversée (problème d’axes et de vecteurs)</a:t>
            </a:r>
          </a:p>
          <a:p>
            <a:r>
              <a:rPr lang="fr-FR" dirty="0" smtClean="0"/>
              <a:t>Injection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539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Comment ça marche ?</a:t>
            </a:r>
          </a:p>
          <a:p>
            <a:r>
              <a:rPr lang="fr-FR" dirty="0"/>
              <a:t>1 - Approcher un tag NFC.</a:t>
            </a:r>
          </a:p>
          <a:p>
            <a:r>
              <a:rPr lang="fr-FR" dirty="0"/>
              <a:t>2 - L'application récupère la vidéo depuis le serveur.</a:t>
            </a:r>
          </a:p>
          <a:p>
            <a:r>
              <a:rPr lang="fr-FR" dirty="0"/>
              <a:t>3 - L'application ouvre l'application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5 - Vous devez ensuite cliquer sur le bouton VR en bas à droite de la vidéo.</a:t>
            </a:r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(Parler de la démo, comment cela pourrait évoluer, ce que l’on a apprit)</a:t>
            </a:r>
          </a:p>
        </p:txBody>
      </p:sp>
    </p:spTree>
    <p:extLst>
      <p:ext uri="{BB962C8B-B14F-4D97-AF65-F5344CB8AC3E}">
        <p14:creationId xmlns:p14="http://schemas.microsoft.com/office/powerpoint/2010/main" val="6433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L’application </a:t>
            </a:r>
            <a:r>
              <a:rPr lang="fr-FR" dirty="0" err="1"/>
              <a:t>VRTourism</a:t>
            </a:r>
            <a:r>
              <a:rPr lang="fr-FR" dirty="0"/>
              <a:t> est destinée à :</a:t>
            </a:r>
          </a:p>
          <a:p>
            <a:pPr lvl="1"/>
            <a:r>
              <a:rPr lang="fr-FR" dirty="0"/>
              <a:t>Guider l’utilisateur dans un lieu touristique;</a:t>
            </a:r>
          </a:p>
          <a:p>
            <a:pPr lvl="1"/>
            <a:r>
              <a:rPr lang="fr-FR" dirty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Via leur smartphone (compatible NFC) et un casque de réalité virtuelle, ils pourront bénéficier d’animations dynamiques pour connaître l’histoire d’un tableau, d’une statue, ou d’un autre élément touristique…</a:t>
            </a:r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Guider les touristes</a:t>
            </a:r>
          </a:p>
          <a:p>
            <a:r>
              <a:rPr lang="fr-FR" dirty="0"/>
              <a:t>Mettre les touristes en immersion virtuelle (environnement immersif)</a:t>
            </a:r>
          </a:p>
          <a:p>
            <a:r>
              <a:rPr lang="fr-FR" dirty="0"/>
              <a:t>Informer les touristes sur l’histoire de l’endroit ou de l’objet concerné</a:t>
            </a:r>
          </a:p>
          <a:p>
            <a:r>
              <a:rPr lang="fr-FR" dirty="0"/>
              <a:t>Animer dynamiquement l’histoire de l’endroit ou de l’objet concerné</a:t>
            </a:r>
          </a:p>
          <a:p>
            <a:r>
              <a:rPr lang="fr-FR" dirty="0"/>
              <a:t>Augmenter l’attractivité du lieu touristique équipé de cette technologie</a:t>
            </a:r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 :</a:t>
            </a:r>
          </a:p>
          <a:p>
            <a:pPr lvl="1"/>
            <a:r>
              <a:rPr lang="fr-FR" dirty="0"/>
              <a:t>Mise en place de la communication entre l’application Android et le serveur.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Programmation du Web Service (serveur).</a:t>
            </a:r>
          </a:p>
          <a:p>
            <a:pPr lvl="1"/>
            <a:r>
              <a:rPr lang="fr-FR" dirty="0"/>
              <a:t>Mise en place d’un back-office (Mise à jour des vidéos dans la base de données).</a:t>
            </a:r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d’</a:t>
            </a:r>
            <a:r>
              <a:rPr lang="fr-FR" dirty="0" err="1"/>
              <a:t>Unity</a:t>
            </a:r>
            <a:endParaRPr lang="fr-FR" dirty="0"/>
          </a:p>
          <a:p>
            <a:pPr lvl="1"/>
            <a:r>
              <a:rPr lang="fr-FR" dirty="0"/>
              <a:t>Création et implémentation de vidéos VR.</a:t>
            </a:r>
          </a:p>
          <a:p>
            <a:pPr lvl="1"/>
            <a:r>
              <a:rPr lang="fr-FR" dirty="0"/>
              <a:t>Insertion (</a:t>
            </a:r>
            <a:r>
              <a:rPr lang="fr-FR" dirty="0" err="1"/>
              <a:t>upload</a:t>
            </a:r>
            <a:r>
              <a:rPr lang="fr-FR" dirty="0"/>
              <a:t>) de vidéos VR sur la chaîne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 err="1"/>
              <a:t>Lembo</a:t>
            </a:r>
            <a:r>
              <a:rPr lang="fr-FR" dirty="0"/>
              <a:t> Romain :</a:t>
            </a:r>
          </a:p>
          <a:p>
            <a:pPr lvl="1"/>
            <a:r>
              <a:rPr lang="fr-FR" dirty="0"/>
              <a:t>Mise en place de l’architecture NFC.</a:t>
            </a:r>
          </a:p>
          <a:p>
            <a:pPr lvl="1"/>
            <a:r>
              <a:rPr lang="fr-FR" dirty="0"/>
              <a:t>Création interface Application.</a:t>
            </a:r>
          </a:p>
          <a:p>
            <a:pPr lvl="1"/>
            <a:r>
              <a:rPr lang="fr-FR" dirty="0"/>
              <a:t>Gestion du matériel.</a:t>
            </a:r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Outils, 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Tags NFC</a:t>
            </a:r>
          </a:p>
          <a:p>
            <a:pPr lvl="1"/>
            <a:r>
              <a:rPr lang="fr-FR" dirty="0"/>
              <a:t>NFC sticker tags (NTAG2313)</a:t>
            </a:r>
          </a:p>
          <a:p>
            <a:r>
              <a:rPr lang="fr-FR" dirty="0"/>
              <a:t>Casque de réalité virtuelle;</a:t>
            </a:r>
          </a:p>
          <a:p>
            <a:pPr lvl="1"/>
            <a:r>
              <a:rPr lang="fr-FR" dirty="0"/>
              <a:t>Casque </a:t>
            </a:r>
            <a:r>
              <a:rPr lang="fr-FR" dirty="0" err="1"/>
              <a:t>iHarbort</a:t>
            </a:r>
            <a:r>
              <a:rPr lang="fr-FR" dirty="0"/>
              <a:t> (Virtual reality glasses)</a:t>
            </a:r>
          </a:p>
          <a:p>
            <a:r>
              <a:rPr lang="fr-FR" dirty="0"/>
              <a:t>Smartphone compatible casque VR et muni de la technologie NFC.</a:t>
            </a:r>
          </a:p>
          <a:p>
            <a:pPr lvl="1"/>
            <a:r>
              <a:rPr lang="fr-FR" dirty="0"/>
              <a:t>Samsung </a:t>
            </a:r>
            <a:r>
              <a:rPr lang="fr-FR" dirty="0" err="1"/>
              <a:t>Galaxy</a:t>
            </a:r>
            <a:r>
              <a:rPr lang="fr-FR" dirty="0"/>
              <a:t> S6</a:t>
            </a:r>
          </a:p>
          <a:p>
            <a:r>
              <a:rPr lang="fr-FR" dirty="0"/>
              <a:t>Serveur </a:t>
            </a:r>
            <a:r>
              <a:rPr lang="fr-FR" dirty="0" err="1"/>
              <a:t>debian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Lamp</a:t>
            </a:r>
            <a:r>
              <a:rPr lang="fr-FR" dirty="0"/>
              <a:t> (Linux, apache, MySQL, </a:t>
            </a:r>
            <a:r>
              <a:rPr lang="fr-FR" dirty="0" err="1"/>
              <a:t>php</a:t>
            </a:r>
            <a:r>
              <a:rPr lang="fr-FR" dirty="0"/>
              <a:t>)</a:t>
            </a:r>
          </a:p>
          <a:p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Android Studio (IDE) – langage Java</a:t>
            </a:r>
          </a:p>
          <a:p>
            <a:r>
              <a:rPr lang="fr-FR" dirty="0" err="1"/>
              <a:t>PhpStorm</a:t>
            </a:r>
            <a:r>
              <a:rPr lang="fr-FR" dirty="0"/>
              <a:t> (IDE) - langage PHP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Technologies (1/7)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3562661"/>
            <a:ext cx="1700566" cy="95201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10000" y="3081629"/>
          <a:ext cx="10563286" cy="25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43">
                  <a:extLst>
                    <a:ext uri="{9D8B030D-6E8A-4147-A177-3AD203B41FA5}">
                      <a16:colId xmlns:a16="http://schemas.microsoft.com/office/drawing/2014/main" val="702011547"/>
                    </a:ext>
                  </a:extLst>
                </a:gridCol>
                <a:gridCol w="5281643">
                  <a:extLst>
                    <a:ext uri="{9D8B030D-6E8A-4147-A177-3AD203B41FA5}">
                      <a16:colId xmlns:a16="http://schemas.microsoft.com/office/drawing/2014/main" val="3959156743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Programmation de l’application VR.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Ecriture / Lecture des Tags NFC,</a:t>
                      </a:r>
                      <a:r>
                        <a:rPr lang="fr-FR" baseline="0" dirty="0"/>
                        <a:t> Matériels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332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Langage : Java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Technologie de communication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sans fil : Stickers NFC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51213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IDE : Android Studio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Appareil de communication : 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Samsung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Galaxy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S6 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27222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4680022"/>
            <a:ext cx="1783870" cy="7197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28" y="3562661"/>
            <a:ext cx="1023258" cy="10232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4748408"/>
            <a:ext cx="2655930" cy="1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BBCB0-65BA-4044-82F9-571015DE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Choix du Smartphone (2/7)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9D76BAF-1724-47E1-981E-99C986FB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098" y="1417638"/>
            <a:ext cx="6551801" cy="5309107"/>
          </a:xfrm>
        </p:spPr>
      </p:pic>
    </p:spTree>
    <p:extLst>
      <p:ext uri="{BB962C8B-B14F-4D97-AF65-F5344CB8AC3E}">
        <p14:creationId xmlns:p14="http://schemas.microsoft.com/office/powerpoint/2010/main" val="3635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694D6-1A4F-4DC7-8B94-589F4A86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779" y="355673"/>
            <a:ext cx="4215005" cy="2971051"/>
          </a:xfrm>
        </p:spPr>
        <p:txBody>
          <a:bodyPr/>
          <a:lstStyle/>
          <a:p>
            <a:r>
              <a:rPr lang="fr-FR" sz="4000" dirty="0"/>
              <a:t>Romain : Cycle de vie d’une application Android</a:t>
            </a:r>
            <a:br>
              <a:rPr lang="fr-FR" sz="4000" dirty="0"/>
            </a:br>
            <a:r>
              <a:rPr lang="fr-FR" sz="4000" dirty="0"/>
              <a:t>(3/7)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B4D408-A565-497F-8AEC-1DA5B5E21A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22628" y="150652"/>
            <a:ext cx="4869503" cy="6352144"/>
          </a:xfrm>
        </p:spPr>
      </p:pic>
    </p:spTree>
    <p:extLst>
      <p:ext uri="{BB962C8B-B14F-4D97-AF65-F5344CB8AC3E}">
        <p14:creationId xmlns:p14="http://schemas.microsoft.com/office/powerpoint/2010/main" val="6046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498</TotalTime>
  <Words>949</Words>
  <Application>Microsoft Office PowerPoint</Application>
  <PresentationFormat>Grand écran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Courier New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Romain : Technologies (1/7)</vt:lpstr>
      <vt:lpstr>Romain : Choix du Smartphone (2/7)</vt:lpstr>
      <vt:lpstr>Romain : Cycle de vie d’une application Android (3/7)</vt:lpstr>
      <vt:lpstr>Romain : Organisation application (4/7)</vt:lpstr>
      <vt:lpstr>Romain : Mise en place de  l’architecture NFC via Android (5/7)</vt:lpstr>
      <vt:lpstr>Romain : UI / UX (6/7)</vt:lpstr>
      <vt:lpstr>Romain : Démonstration (7/7)</vt:lpstr>
      <vt:lpstr>Mohamed : Mise en place de la communication entre l’application Android et le serveur. (1/3)</vt:lpstr>
      <vt:lpstr>Mohamed : Communication entre le smartphone et le back-end. (2/3)</vt:lpstr>
      <vt:lpstr>Mohamed : Diagramme Communication http (3/3)</vt:lpstr>
      <vt:lpstr>Gaël : Mise en place du Serveur (1/4)</vt:lpstr>
      <vt:lpstr>Gaël : Création du Webservice (2/4)</vt:lpstr>
      <vt:lpstr>Gaël : Réalisation d’un Backoffice (3/4)</vt:lpstr>
      <vt:lpstr>Gaël : Évolution Possible (4/4)</vt:lpstr>
      <vt:lpstr>Yanice : La réalité virtuelle (1/4)</vt:lpstr>
      <vt:lpstr>Yanice : Choix et technologies (2/4)</vt:lpstr>
      <vt:lpstr>Yanice : Les outils Unity (3/4)</vt:lpstr>
      <vt:lpstr>Problèmes rencontrés et solutions (4/4)</vt:lpstr>
      <vt:lpstr>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moh</cp:lastModifiedBy>
  <cp:revision>162</cp:revision>
  <dcterms:created xsi:type="dcterms:W3CDTF">2018-03-05T09:08:09Z</dcterms:created>
  <dcterms:modified xsi:type="dcterms:W3CDTF">2018-05-14T22:11:07Z</dcterms:modified>
</cp:coreProperties>
</file>