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66" r:id="rId6"/>
    <p:sldId id="270" r:id="rId7"/>
    <p:sldId id="267" r:id="rId8"/>
    <p:sldId id="271" r:id="rId9"/>
    <p:sldId id="277" r:id="rId10"/>
    <p:sldId id="282" r:id="rId11"/>
    <p:sldId id="278" r:id="rId12"/>
    <p:sldId id="279" r:id="rId13"/>
    <p:sldId id="273" r:id="rId14"/>
    <p:sldId id="272" r:id="rId15"/>
    <p:sldId id="274" r:id="rId16"/>
    <p:sldId id="276" r:id="rId17"/>
    <p:sldId id="275" r:id="rId18"/>
    <p:sldId id="280" r:id="rId19"/>
    <p:sldId id="281"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3" d="100"/>
          <a:sy n="63" d="100"/>
        </p:scale>
        <p:origin x="80" y="44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6/18/2020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codebuild/latest/userguide/build-spec-ref.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5324535"/>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a:t>
            </a:r>
          </a:p>
          <a:p>
            <a:pPr marL="742950" lvl="1" indent="-285750">
              <a:buFont typeface="Arial" panose="020B0604020202020204" pitchFamily="34" charset="0"/>
              <a:buChar char="•"/>
            </a:pPr>
            <a:r>
              <a:rPr lang="en-US" sz="1700" b="1" dirty="0"/>
              <a:t>List</a:t>
            </a:r>
            <a:r>
              <a:rPr lang="en-US" sz="1700" dirty="0"/>
              <a:t>: permission to list  resources within a service to determine if an object exists, but cannot see the contents of the resource</a:t>
            </a:r>
          </a:p>
          <a:p>
            <a:pPr marL="742950" lvl="1" indent="-285750">
              <a:buFont typeface="Arial" panose="020B0604020202020204" pitchFamily="34" charset="0"/>
              <a:buChar char="•"/>
            </a:pPr>
            <a:r>
              <a:rPr lang="en-US" sz="1700" b="1" dirty="0"/>
              <a:t>Read</a:t>
            </a:r>
            <a:r>
              <a:rPr lang="en-US" sz="1700" dirty="0"/>
              <a:t>: read only permission, cannot edit the contents or attributes in the service</a:t>
            </a:r>
          </a:p>
          <a:p>
            <a:pPr marL="742950" lvl="1" indent="-285750">
              <a:buFont typeface="Arial" panose="020B0604020202020204" pitchFamily="34" charset="0"/>
              <a:buChar char="•"/>
            </a:pPr>
            <a:r>
              <a:rPr lang="en-US" sz="1700" b="1" dirty="0"/>
              <a:t>Write</a:t>
            </a:r>
            <a:r>
              <a:rPr lang="en-US" sz="1700" dirty="0"/>
              <a:t>: permission to create, delete, and modify  resources in the service</a:t>
            </a:r>
          </a:p>
          <a:p>
            <a:pPr marL="742950" lvl="1" indent="-285750">
              <a:buFont typeface="Arial" panose="020B0604020202020204" pitchFamily="34" charset="0"/>
              <a:buChar char="•"/>
            </a:pPr>
            <a:r>
              <a:rPr lang="en-US" sz="1700" b="1" dirty="0"/>
              <a:t>Tagging</a:t>
            </a:r>
            <a:r>
              <a:rPr lang="en-US" sz="1700" dirty="0"/>
              <a:t>: permission to perform actions that only change the state of the resource tags</a:t>
            </a:r>
          </a:p>
          <a:p>
            <a:pPr marL="742950" lvl="1" indent="-285750">
              <a:buFont typeface="Arial" panose="020B0604020202020204" pitchFamily="34" charset="0"/>
              <a:buChar char="•"/>
            </a:pPr>
            <a:r>
              <a:rPr lang="en-US" sz="1700" b="1" dirty="0"/>
              <a:t>Permissions Management</a:t>
            </a:r>
            <a:r>
              <a:rPr lang="en-US" sz="1700" dirty="0"/>
              <a:t>: permission to grant or modify resource permissions in a service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4801314"/>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marL="742950" lvl="1" indent="-285750">
              <a:buFont typeface="Arial" panose="020B0604020202020204" pitchFamily="34" charset="0"/>
              <a:buChar char="•"/>
            </a:pPr>
            <a:r>
              <a:rPr lang="en-US" i="1" dirty="0"/>
              <a:t>It can test performance on static and dynamic resources, Web dynamic applications</a:t>
            </a:r>
          </a:p>
          <a:p>
            <a:pPr marL="742950" lvl="1" indent="-285750">
              <a:buFont typeface="Arial" panose="020B0604020202020204" pitchFamily="34" charset="0"/>
              <a:buChar char="•"/>
            </a:pPr>
            <a:r>
              <a:rPr lang="en-US" i="1" dirty="0"/>
              <a:t>It can simulate a heavy load on a server, group of servers, network or object to test its strength or to analyze overall performance under different load types</a:t>
            </a:r>
          </a:p>
          <a:p>
            <a:pPr marL="742950" lvl="1" indent="-285750">
              <a:buFont typeface="Arial" panose="020B0604020202020204" pitchFamily="34" charset="0"/>
              <a:buChar char="•"/>
            </a:pPr>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Tree>
    <p:extLst>
      <p:ext uri="{BB962C8B-B14F-4D97-AF65-F5344CB8AC3E}">
        <p14:creationId xmlns:p14="http://schemas.microsoft.com/office/powerpoint/2010/main" val="51299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957DA-20B5-425F-8107-70B33683D008}"/>
              </a:ext>
            </a:extLst>
          </p:cNvPr>
          <p:cNvPicPr>
            <a:picLocks noChangeAspect="1"/>
          </p:cNvPicPr>
          <p:nvPr/>
        </p:nvPicPr>
        <p:blipFill>
          <a:blip r:embed="rId2"/>
          <a:stretch>
            <a:fillRect/>
          </a:stretch>
        </p:blipFill>
        <p:spPr>
          <a:xfrm>
            <a:off x="5549735" y="283944"/>
            <a:ext cx="4381005" cy="3052506"/>
          </a:xfrm>
          <a:prstGeom prst="rect">
            <a:avLst/>
          </a:prstGeom>
        </p:spPr>
      </p:pic>
      <p:pic>
        <p:nvPicPr>
          <p:cNvPr id="5" name="Picture 4">
            <a:extLst>
              <a:ext uri="{FF2B5EF4-FFF2-40B4-BE49-F238E27FC236}">
                <a16:creationId xmlns:a16="http://schemas.microsoft.com/office/drawing/2014/main" id="{C163E8EA-8E86-4750-AAD1-89302E978901}"/>
              </a:ext>
            </a:extLst>
          </p:cNvPr>
          <p:cNvPicPr>
            <a:picLocks noChangeAspect="1"/>
          </p:cNvPicPr>
          <p:nvPr/>
        </p:nvPicPr>
        <p:blipFill>
          <a:blip r:embed="rId3"/>
          <a:stretch>
            <a:fillRect/>
          </a:stretch>
        </p:blipFill>
        <p:spPr>
          <a:xfrm>
            <a:off x="2388919" y="3521551"/>
            <a:ext cx="6915398" cy="2949481"/>
          </a:xfrm>
          <a:prstGeom prst="rect">
            <a:avLst/>
          </a:prstGeom>
        </p:spPr>
      </p:pic>
      <p:pic>
        <p:nvPicPr>
          <p:cNvPr id="6" name="Picture 5">
            <a:extLst>
              <a:ext uri="{FF2B5EF4-FFF2-40B4-BE49-F238E27FC236}">
                <a16:creationId xmlns:a16="http://schemas.microsoft.com/office/drawing/2014/main" id="{D7540EB3-365D-4B5D-AB41-6C01469E3CB0}"/>
              </a:ext>
            </a:extLst>
          </p:cNvPr>
          <p:cNvPicPr>
            <a:picLocks noChangeAspect="1"/>
          </p:cNvPicPr>
          <p:nvPr/>
        </p:nvPicPr>
        <p:blipFill>
          <a:blip r:embed="rId4"/>
          <a:stretch>
            <a:fillRect/>
          </a:stretch>
        </p:blipFill>
        <p:spPr>
          <a:xfrm>
            <a:off x="2025654" y="1042988"/>
            <a:ext cx="2819400" cy="1590675"/>
          </a:xfrm>
          <a:prstGeom prst="rect">
            <a:avLst/>
          </a:prstGeom>
        </p:spPr>
      </p:pic>
    </p:spTree>
    <p:extLst>
      <p:ext uri="{BB962C8B-B14F-4D97-AF65-F5344CB8AC3E}">
        <p14:creationId xmlns:p14="http://schemas.microsoft.com/office/powerpoint/2010/main" val="51902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9304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6082112" y="3333750"/>
            <a:ext cx="5224064" cy="1754326"/>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33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a:solidFill>
                  <a:schemeClr val="tx1"/>
                </a:solidFill>
                <a:latin typeface="+mj-lt"/>
                <a:ea typeface="+mj-ea"/>
                <a:cs typeface="+mj-cs"/>
              </a:rPr>
              <a:t>Key Project Components</a:t>
            </a:r>
          </a:p>
        </p:txBody>
      </p:sp>
      <p:sp>
        <p:nvSpPr>
          <p:cNvPr id="5" name="TextBox 4">
            <a:extLst>
              <a:ext uri="{FF2B5EF4-FFF2-40B4-BE49-F238E27FC236}">
                <a16:creationId xmlns:a16="http://schemas.microsoft.com/office/drawing/2014/main" id="{B91596C9-FAE5-4736-ADAF-DA6854F51C54}"/>
              </a:ext>
            </a:extLst>
          </p:cNvPr>
          <p:cNvSpPr txBox="1"/>
          <p:nvPr/>
        </p:nvSpPr>
        <p:spPr>
          <a:xfrm>
            <a:off x="8610600" y="1933574"/>
            <a:ext cx="2686812" cy="2990849"/>
          </a:xfrm>
          <a:prstGeom prst="rect">
            <a:avLst/>
          </a:prstGeom>
        </p:spPr>
        <p:txBody>
          <a:bodyPr vert="horz" lIns="91440" tIns="45720" rIns="91440" bIns="45720" rtlCol="0" anchor="ctr">
            <a:normAutofit/>
          </a:bodyPr>
          <a:lstStyle/>
          <a:p>
            <a:pPr>
              <a:lnSpc>
                <a:spcPct val="90000"/>
              </a:lnSpc>
              <a:spcBef>
                <a:spcPts val="1000"/>
              </a:spcBef>
            </a:pPr>
            <a:r>
              <a:rPr lang="en-US" sz="2800" kern="1200" dirty="0">
                <a:solidFill>
                  <a:schemeClr val="tx1"/>
                </a:solidFill>
                <a:latin typeface="+mn-lt"/>
                <a:ea typeface="+mn-ea"/>
                <a:cs typeface="+mn-cs"/>
              </a:rPr>
              <a:t>The following components will be implemented in later phases of the project.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Content Placeholder 4" descr="A screenshot of a cell phone&#10;&#10;Description automatically generated">
            <a:extLst>
              <a:ext uri="{FF2B5EF4-FFF2-40B4-BE49-F238E27FC236}">
                <a16:creationId xmlns:a16="http://schemas.microsoft.com/office/drawing/2014/main" id="{4E66B466-18BE-40F3-8A35-7001ED79E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4310" y="3181177"/>
            <a:ext cx="3639510" cy="3385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social media post&#10;&#10;Description automatically generated">
            <a:extLst>
              <a:ext uri="{FF2B5EF4-FFF2-40B4-BE49-F238E27FC236}">
                <a16:creationId xmlns:a16="http://schemas.microsoft.com/office/drawing/2014/main" id="{5EAF2BEC-9BDE-401A-A7A2-5DCD5024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0" y="1690688"/>
            <a:ext cx="4417282" cy="331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AEF38F-7387-458E-8FE0-D073ABF7803E}"/>
              </a:ext>
            </a:extLst>
          </p:cNvPr>
          <p:cNvSpPr txBox="1"/>
          <p:nvPr/>
        </p:nvSpPr>
        <p:spPr>
          <a:xfrm>
            <a:off x="410410" y="5352393"/>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Kanban Style through Trello</a:t>
            </a:r>
          </a:p>
          <a:p>
            <a:pPr marL="285750" indent="-285750">
              <a:buFont typeface="Arial" panose="020B0604020202020204" pitchFamily="34" charset="0"/>
              <a:buChar char="•"/>
            </a:pPr>
            <a:r>
              <a:rPr lang="en-US" dirty="0"/>
              <a:t>Backlog, In-progress, Waiting for Acceptance and Accepted</a:t>
            </a:r>
          </a:p>
          <a:p>
            <a:pPr marL="285750" indent="-285750">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665A4D58-3DD2-483B-9B6D-2FFF8BC8E4BF}"/>
              </a:ext>
            </a:extLst>
          </p:cNvPr>
          <p:cNvSpPr txBox="1"/>
          <p:nvPr/>
        </p:nvSpPr>
        <p:spPr>
          <a:xfrm>
            <a:off x="6879906" y="2111800"/>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User Stories captured in color-coded cards</a:t>
            </a:r>
          </a:p>
          <a:p>
            <a:pPr marL="285750" indent="-285750">
              <a:buFont typeface="Arial" panose="020B0604020202020204" pitchFamily="34" charset="0"/>
              <a:buChar char="•"/>
            </a:pPr>
            <a:r>
              <a:rPr lang="en-US" dirty="0"/>
              <a:t>Labeled with related Sprint</a:t>
            </a:r>
          </a:p>
          <a:p>
            <a:pPr marL="285750" indent="-285750">
              <a:buFont typeface="Arial" panose="020B0604020202020204" pitchFamily="34" charset="0"/>
              <a:buChar char="•"/>
            </a:pPr>
            <a:r>
              <a:rPr lang="en-US" dirty="0"/>
              <a:t>Includes Story Points, Acceptance Criteria, </a:t>
            </a:r>
            <a:r>
              <a:rPr lang="en-US" dirty="0" err="1"/>
              <a:t>etc</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Content Placeholder 4" descr="A screenshot of a cell phone&#10;&#10;Description automatically generated">
            <a:extLst>
              <a:ext uri="{FF2B5EF4-FFF2-40B4-BE49-F238E27FC236}">
                <a16:creationId xmlns:a16="http://schemas.microsoft.com/office/drawing/2014/main" id="{B8671242-A02E-491F-89B0-06946CBE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64" y="3537784"/>
            <a:ext cx="4521206" cy="2104850"/>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automatically generated">
            <a:extLst>
              <a:ext uri="{FF2B5EF4-FFF2-40B4-BE49-F238E27FC236}">
                <a16:creationId xmlns:a16="http://schemas.microsoft.com/office/drawing/2014/main" id="{CD618D52-A6C2-4869-837F-151DA9BD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149" y="3982566"/>
            <a:ext cx="4157450" cy="2408361"/>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ell phone&#10;&#10;Description automatically generated">
            <a:extLst>
              <a:ext uri="{FF2B5EF4-FFF2-40B4-BE49-F238E27FC236}">
                <a16:creationId xmlns:a16="http://schemas.microsoft.com/office/drawing/2014/main" id="{A020CB67-F55B-4AD0-BA5F-0D1D29E2E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113" y="4110841"/>
            <a:ext cx="2244373" cy="2525486"/>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77DB695-897E-4E45-976F-1E13047902A7}"/>
              </a:ext>
            </a:extLst>
          </p:cNvPr>
          <p:cNvSpPr txBox="1"/>
          <p:nvPr/>
        </p:nvSpPr>
        <p:spPr>
          <a:xfrm>
            <a:off x="606778" y="2085359"/>
            <a:ext cx="5865142"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Documentation</a:t>
            </a:r>
            <a:r>
              <a:rPr lang="en-US" dirty="0"/>
              <a:t> and </a:t>
            </a:r>
            <a:r>
              <a:rPr lang="en-US" i="1" dirty="0"/>
              <a:t>Master</a:t>
            </a:r>
            <a:r>
              <a:rPr lang="en-US" dirty="0"/>
              <a:t> persistent branches</a:t>
            </a:r>
          </a:p>
          <a:p>
            <a:pPr marL="285750" indent="-285750">
              <a:buFont typeface="Arial" panose="020B0604020202020204" pitchFamily="34" charset="0"/>
              <a:buChar char="•"/>
            </a:pPr>
            <a:r>
              <a:rPr lang="en-US" dirty="0"/>
              <a:t>Branching strategy outlined</a:t>
            </a:r>
          </a:p>
          <a:p>
            <a:pPr marL="285750" indent="-285750">
              <a:buFont typeface="Arial" panose="020B0604020202020204" pitchFamily="34" charset="0"/>
              <a:buChar char="•"/>
            </a:pPr>
            <a:r>
              <a:rPr lang="en-US" dirty="0"/>
              <a:t>Pull Requests, Code Reviews, and Merging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2427</Words>
  <Application>Microsoft Office PowerPoint</Application>
  <PresentationFormat>Widescreen</PresentationFormat>
  <Paragraphs>334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Architectural Diagram</vt:lpstr>
      <vt:lpstr>Key Project Components</vt:lpstr>
      <vt:lpstr>Trello</vt:lpstr>
      <vt:lpstr>GitHub</vt:lpstr>
      <vt:lpstr>Angular code build/Unit test</vt:lpstr>
      <vt:lpstr>Automated documentation</vt:lpstr>
      <vt:lpstr>Code Scanning</vt:lpstr>
      <vt:lpstr>Security Roles</vt:lpstr>
      <vt:lpstr>Performance Testing</vt:lpstr>
      <vt:lpstr>AWS CodeBuild</vt:lpstr>
      <vt:lpstr>PowerPoint Presentation</vt:lpstr>
      <vt:lpstr>Mock-ups</vt:lpstr>
      <vt:lpstr>Mock-ups</vt:lpstr>
      <vt:lpstr>Mock-ups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2020-06-18T17:10:19Z</dcterms:modified>
</cp:coreProperties>
</file>