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66" r:id="rId6"/>
    <p:sldId id="267" r:id="rId7"/>
    <p:sldId id="270" r:id="rId8"/>
    <p:sldId id="271" r:id="rId9"/>
    <p:sldId id="277" r:id="rId10"/>
    <p:sldId id="282" r:id="rId11"/>
    <p:sldId id="278" r:id="rId12"/>
    <p:sldId id="279" r:id="rId13"/>
    <p:sldId id="273" r:id="rId14"/>
    <p:sldId id="272" r:id="rId15"/>
    <p:sldId id="283" r:id="rId16"/>
    <p:sldId id="280" r:id="rId17"/>
    <p:sldId id="281" r:id="rId18"/>
    <p:sldId id="274" r:id="rId19"/>
    <p:sldId id="276" r:id="rId20"/>
    <p:sldId id="264" r:id="rId21"/>
    <p:sldId id="28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3" d="100"/>
          <a:sy n="83" d="100"/>
        </p:scale>
        <p:origin x="686" y="6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6/18/2020</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01531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54399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02575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69986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490987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86308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026532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749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9457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0163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82810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084342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91329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IAM/latest/UserGuide/best-practic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meter.apache.org/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aws.amazon.com/codebuild/latest/userguide/build-spec-ref.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docs.aws.amazon.com/codebuild/latest/userguide/welcome.html" TargetMode="External"/><Relationship Id="rId4" Type="http://schemas.openxmlformats.org/officeDocument/2006/relationships/hyperlink" Target="https://aws.amazon.com/codebuild/pric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59407" y="5059192"/>
            <a:ext cx="6432472" cy="1272196"/>
          </a:xfrm>
        </p:spPr>
        <p:txBody>
          <a:bodyPr anchor="t">
            <a:noAutofit/>
          </a:bodyPr>
          <a:lstStyle/>
          <a:p>
            <a:pPr algn="r"/>
            <a:r>
              <a:rPr lang="en-US" sz="1200" dirty="0">
                <a:solidFill>
                  <a:srgbClr val="000000"/>
                </a:solidFill>
                <a:latin typeface="Franklin Gothic Book" panose="020B0503020102020204" pitchFamily="34" charset="0"/>
                <a:cs typeface="Segoe UI" panose="020B0502040204020203" pitchFamily="34" charset="0"/>
              </a:rPr>
              <a:t>Team DC:</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Elizabeth Taillon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Jorge Castaneda</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Matthew Erler</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Phani Daraprueddy</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Sonia Patterson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Stephanie Weaver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59027" y="4260158"/>
            <a:ext cx="6432851" cy="799032"/>
          </a:xfrm>
        </p:spPr>
        <p:txBody>
          <a:bodyPr anchor="b">
            <a:normAutofit/>
          </a:bodyPr>
          <a:lstStyle/>
          <a:p>
            <a:pPr algn="r"/>
            <a:r>
              <a:rPr lang="en-US" sz="4000" dirty="0">
                <a:solidFill>
                  <a:srgbClr val="000000"/>
                </a:solidFill>
                <a:latin typeface="Franklin Gothic Book" panose="020B0503020102020204" pitchFamily="34" charset="0"/>
                <a:ea typeface="+mj-ea"/>
                <a:cs typeface="Segoe UI" panose="020B0502040204020203" pitchFamily="34" charset="0"/>
              </a:rPr>
              <a:t>Connacht University</a:t>
            </a:r>
          </a:p>
        </p:txBody>
      </p:sp>
      <p:sp>
        <p:nvSpPr>
          <p:cNvPr id="5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247" y="127501"/>
            <a:ext cx="1525402" cy="1525402"/>
          </a:xfrm>
          <a:prstGeom prst="rect">
            <a:avLst/>
          </a:prstGeom>
        </p:spPr>
      </p:pic>
      <p:sp>
        <p:nvSpPr>
          <p:cNvPr id="5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Oval 5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8986" y="1089409"/>
            <a:ext cx="2006238" cy="2006238"/>
          </a:xfrm>
          <a:prstGeom prst="rect">
            <a:avLst/>
          </a:prstGeom>
        </p:spPr>
      </p:pic>
      <p:sp>
        <p:nvSpPr>
          <p:cNvPr id="5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299" y="370337"/>
            <a:ext cx="2227506" cy="2227506"/>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495" y="3691781"/>
            <a:ext cx="2639607" cy="2639607"/>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Security Roles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9541D1AC-EC5A-4D3E-A0C4-7747BACB8150}"/>
              </a:ext>
            </a:extLst>
          </p:cNvPr>
          <p:cNvSpPr txBox="1"/>
          <p:nvPr/>
        </p:nvSpPr>
        <p:spPr>
          <a:xfrm>
            <a:off x="535709" y="1910772"/>
            <a:ext cx="11591635" cy="3754874"/>
          </a:xfrm>
          <a:prstGeom prst="rect">
            <a:avLst/>
          </a:prstGeom>
          <a:noFill/>
        </p:spPr>
        <p:txBody>
          <a:bodyPr wrap="square" rtlCol="0">
            <a:spAutoFit/>
          </a:bodyPr>
          <a:lstStyle/>
          <a:p>
            <a:pPr marL="285750" indent="-285750">
              <a:buFont typeface="Arial" panose="020B0604020202020204" pitchFamily="34" charset="0"/>
              <a:buChar char="•"/>
            </a:pPr>
            <a:r>
              <a:rPr lang="en-US" sz="1700" dirty="0"/>
              <a:t>IAM users are granted the least privilege access and added to user groups that were related to their job function, instead of granting individual permissions.</a:t>
            </a:r>
          </a:p>
          <a:p>
            <a:pPr marL="742950" lvl="1" indent="-285750">
              <a:buFont typeface="Arial" panose="020B0604020202020204" pitchFamily="34" charset="0"/>
              <a:buChar char="•"/>
            </a:pPr>
            <a:r>
              <a:rPr lang="en-US" sz="1700" dirty="0"/>
              <a:t>We utilized user groups for more streamlined access management. If needed, changes can be made at the group level in one-place.</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AWS defined access level classifications for the actions in a services as: </a:t>
            </a:r>
            <a:r>
              <a:rPr lang="en-US" sz="1700" i="1" dirty="0"/>
              <a:t>List, Read, Write, Tagging, Permissions Management</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The following groups would be created: Admin, Developer, User</a:t>
            </a:r>
          </a:p>
          <a:p>
            <a:endParaRPr lang="en-US" sz="1700" dirty="0"/>
          </a:p>
          <a:p>
            <a:pPr marL="285750" indent="-285750">
              <a:buFont typeface="Arial" panose="020B0604020202020204" pitchFamily="34" charset="0"/>
              <a:buChar char="•"/>
            </a:pPr>
            <a:r>
              <a:rPr lang="en-US" sz="1700" dirty="0"/>
              <a:t>AWS Managed Policies would also be attached to each of the roles, as they are already available, and are maintained and updated by AWS.</a:t>
            </a:r>
          </a:p>
          <a:p>
            <a:endParaRPr lang="en-US" sz="1700" dirty="0"/>
          </a:p>
          <a:p>
            <a:r>
              <a:rPr lang="en-US" sz="1700" dirty="0"/>
              <a:t>Source: </a:t>
            </a:r>
            <a:r>
              <a:rPr lang="en-US" sz="1700" dirty="0">
                <a:hlinkClick r:id="rId3"/>
              </a:rPr>
              <a:t>https://docs.aws.amazon.com/IAM/latest/UserGuide/best-practices.html</a:t>
            </a:r>
            <a:endParaRPr lang="en-US" sz="1700" dirty="0"/>
          </a:p>
          <a:p>
            <a:endParaRPr lang="en-US" sz="1700" dirty="0"/>
          </a:p>
        </p:txBody>
      </p:sp>
    </p:spTree>
    <p:extLst>
      <p:ext uri="{BB962C8B-B14F-4D97-AF65-F5344CB8AC3E}">
        <p14:creationId xmlns:p14="http://schemas.microsoft.com/office/powerpoint/2010/main" val="273056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Performance Testing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883BB1EE-B47C-4F88-9BD4-DD794BA5AECE}"/>
              </a:ext>
            </a:extLst>
          </p:cNvPr>
          <p:cNvSpPr txBox="1"/>
          <p:nvPr/>
        </p:nvSpPr>
        <p:spPr>
          <a:xfrm>
            <a:off x="443345" y="2179782"/>
            <a:ext cx="11305310" cy="3970318"/>
          </a:xfrm>
          <a:prstGeom prst="rect">
            <a:avLst/>
          </a:prstGeom>
          <a:noFill/>
        </p:spPr>
        <p:txBody>
          <a:bodyPr wrap="square" rtlCol="0">
            <a:spAutoFit/>
          </a:bodyPr>
          <a:lstStyle/>
          <a:p>
            <a:r>
              <a:rPr lang="en-US" dirty="0"/>
              <a:t>For performance testing our Angular application code, we have chosen to use Apache JMeter.</a:t>
            </a:r>
          </a:p>
          <a:p>
            <a:endParaRPr lang="en-US" dirty="0"/>
          </a:p>
          <a:p>
            <a:r>
              <a:rPr lang="en-US" dirty="0"/>
              <a:t>JMeter is an open-source tool that is a Java application designed to load test functional behavior and measure performance. </a:t>
            </a:r>
          </a:p>
          <a:p>
            <a:pPr lvl="1"/>
            <a:endParaRPr lang="en-US" dirty="0"/>
          </a:p>
          <a:p>
            <a:r>
              <a:rPr lang="en-US" dirty="0"/>
              <a:t>According to our research, it is the most friendly option for beginners.</a:t>
            </a:r>
          </a:p>
          <a:p>
            <a:pPr marL="742950" lvl="1" indent="-285750">
              <a:buFont typeface="Arial" panose="020B0604020202020204" pitchFamily="34" charset="0"/>
              <a:buChar char="•"/>
            </a:pPr>
            <a:r>
              <a:rPr lang="en-US" dirty="0"/>
              <a:t>There is no programming language knowledge required; test cases can be created in GUI form</a:t>
            </a:r>
          </a:p>
          <a:p>
            <a:pPr marL="742950" lvl="1" indent="-285750">
              <a:buFont typeface="Arial" panose="020B0604020202020204" pitchFamily="34" charset="0"/>
              <a:buChar char="•"/>
            </a:pPr>
            <a:endParaRPr lang="en-US" dirty="0"/>
          </a:p>
          <a:p>
            <a:r>
              <a:rPr lang="en-US" dirty="0"/>
              <a:t>While there are several open source tools available to test Angular applications, Apache JMeter was chosen based on the cost and availability, shorter learning curve, and the functionality it provides. A close second tool was Selenium, which provided many of the same features as Apache JMeter, but did not offer the same accuracy.</a:t>
            </a:r>
          </a:p>
          <a:p>
            <a:endParaRPr lang="en-US" dirty="0"/>
          </a:p>
          <a:p>
            <a:r>
              <a:rPr lang="en-US" dirty="0"/>
              <a:t>Source: </a:t>
            </a:r>
            <a:r>
              <a:rPr lang="en-US" dirty="0">
                <a:hlinkClick r:id="rId3"/>
              </a:rPr>
              <a:t>https://jmeter.apache.org/index.html</a:t>
            </a:r>
            <a:endParaRPr lang="en-US" dirty="0"/>
          </a:p>
          <a:p>
            <a:endParaRPr lang="en-US" dirty="0"/>
          </a:p>
        </p:txBody>
      </p:sp>
    </p:spTree>
    <p:extLst>
      <p:ext uri="{BB962C8B-B14F-4D97-AF65-F5344CB8AC3E}">
        <p14:creationId xmlns:p14="http://schemas.microsoft.com/office/powerpoint/2010/main" val="5277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Demo</a:t>
            </a:r>
            <a:br>
              <a:rPr lang="en-US" sz="5400" dirty="0"/>
            </a:br>
            <a:r>
              <a:rPr lang="en-US" sz="3600" dirty="0"/>
              <a:t>(Application provision &amp; deployment)</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517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5078313"/>
          </a:xfrm>
          <a:prstGeom prst="rect">
            <a:avLst/>
          </a:prstGeom>
          <a:noFill/>
        </p:spPr>
        <p:txBody>
          <a:bodyPr wrap="square" rtlCol="0">
            <a:spAutoFit/>
          </a:bodyPr>
          <a:lstStyle/>
          <a:p>
            <a:r>
              <a:rPr lang="en-US" dirty="0"/>
              <a:t>Elastic Beanstalk</a:t>
            </a:r>
          </a:p>
          <a:p>
            <a:pPr marL="285750" indent="-285750">
              <a:buFont typeface="Arial" panose="020B0604020202020204" pitchFamily="34" charset="0"/>
              <a:buChar char="•"/>
            </a:pPr>
            <a:r>
              <a:rPr lang="en-US" dirty="0"/>
              <a:t>PaaS</a:t>
            </a:r>
          </a:p>
          <a:p>
            <a:pPr marL="285750" indent="-285750">
              <a:buFont typeface="Arial" panose="020B0604020202020204" pitchFamily="34" charset="0"/>
              <a:buChar char="•"/>
            </a:pPr>
            <a:r>
              <a:rPr lang="en-US" dirty="0"/>
              <a:t>Auto scaling, load balancing, health monitoring, configurable critical updates</a:t>
            </a:r>
          </a:p>
          <a:p>
            <a:pPr marL="285750" indent="-285750">
              <a:buFont typeface="Arial" panose="020B0604020202020204" pitchFamily="34" charset="0"/>
              <a:buChar char="•"/>
            </a:pPr>
            <a:r>
              <a:rPr lang="en-US" dirty="0"/>
              <a:t>Nginx, Node JS</a:t>
            </a:r>
          </a:p>
          <a:p>
            <a:pPr marL="285750" indent="-285750">
              <a:buFont typeface="Arial" panose="020B0604020202020204" pitchFamily="34" charset="0"/>
              <a:buChar char="•"/>
            </a:pPr>
            <a:r>
              <a:rPr lang="en-US" dirty="0"/>
              <a:t>Uses CloudFormation</a:t>
            </a:r>
          </a:p>
          <a:p>
            <a:pPr marL="285750" indent="-285750">
              <a:buFont typeface="Arial" panose="020B0604020202020204" pitchFamily="34" charset="0"/>
              <a:buChar char="•"/>
            </a:pPr>
            <a:r>
              <a:rPr lang="en-US" dirty="0"/>
              <a:t>One application, multiple Cloned environments</a:t>
            </a:r>
          </a:p>
          <a:p>
            <a:pPr marL="285750" indent="-285750">
              <a:buFont typeface="Arial" panose="020B0604020202020204" pitchFamily="34" charset="0"/>
              <a:buChar char="•"/>
            </a:pPr>
            <a:r>
              <a:rPr lang="en-US" dirty="0"/>
              <a:t>Template can be checked into GitHub for provisioning other environments</a:t>
            </a:r>
          </a:p>
          <a:p>
            <a:pPr marL="285750" indent="-285750">
              <a:buFont typeface="Arial" panose="020B0604020202020204" pitchFamily="34" charset="0"/>
              <a:buChar char="•"/>
            </a:pPr>
            <a:r>
              <a:rPr lang="en-US" dirty="0"/>
              <a:t>Used with </a:t>
            </a:r>
            <a:r>
              <a:rPr lang="en-US" dirty="0" err="1"/>
              <a:t>CodePipeline</a:t>
            </a:r>
            <a:endParaRPr lang="en-US" dirty="0"/>
          </a:p>
          <a:p>
            <a:pPr marL="285750" indent="-285750">
              <a:buFont typeface="Arial" panose="020B0604020202020204" pitchFamily="34" charset="0"/>
              <a:buChar char="•"/>
            </a:pPr>
            <a:endParaRPr lang="en-US" dirty="0"/>
          </a:p>
          <a:p>
            <a:r>
              <a:rPr lang="en-US" dirty="0"/>
              <a:t>Stand alone EC2 instance using LAMP technology</a:t>
            </a:r>
          </a:p>
          <a:p>
            <a:pPr marL="285750" indent="-285750">
              <a:buFont typeface="Arial" panose="020B0604020202020204" pitchFamily="34" charset="0"/>
              <a:buChar char="•"/>
            </a:pPr>
            <a:r>
              <a:rPr lang="en-US" dirty="0"/>
              <a:t>Linux, Apache, </a:t>
            </a:r>
            <a:r>
              <a:rPr lang="en-US" dirty="0" err="1"/>
              <a:t>Mysql</a:t>
            </a:r>
            <a:r>
              <a:rPr lang="en-US" dirty="0"/>
              <a:t>/MariaDB, PHP, Angular, Node JS</a:t>
            </a:r>
          </a:p>
          <a:p>
            <a:pPr marL="285750" indent="-285750">
              <a:buFont typeface="Arial" panose="020B0604020202020204" pitchFamily="34" charset="0"/>
              <a:buChar char="•"/>
            </a:pPr>
            <a:r>
              <a:rPr lang="en-US" dirty="0"/>
              <a:t>Used with Code Deploy</a:t>
            </a:r>
          </a:p>
          <a:p>
            <a:pPr marL="285750" indent="-285750">
              <a:buFont typeface="Arial" panose="020B0604020202020204" pitchFamily="34" charset="0"/>
              <a:buChar char="•"/>
            </a:pPr>
            <a:endParaRPr lang="en-US" dirty="0"/>
          </a:p>
          <a:p>
            <a:r>
              <a:rPr lang="en-US" dirty="0"/>
              <a:t>S3 bucket</a:t>
            </a:r>
          </a:p>
          <a:p>
            <a:pPr marL="285750" indent="-285750">
              <a:buFont typeface="Arial" panose="020B0604020202020204" pitchFamily="34" charset="0"/>
              <a:buChar char="•"/>
            </a:pPr>
            <a:r>
              <a:rPr lang="en-US" dirty="0"/>
              <a:t>Static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108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 useBgFill="1">
        <p:nvSpPr>
          <p:cNvPr id="11" name="Rectangle 10">
            <a:extLst>
              <a:ext uri="{FF2B5EF4-FFF2-40B4-BE49-F238E27FC236}">
                <a16:creationId xmlns:a16="http://schemas.microsoft.com/office/drawing/2014/main" id="{3F0B700A-1508-4097-A8C8-8A474BB0C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7E4FDD61-6761-4F50-8A17-F88F5C26B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D21650C2-4448-4869-8636-550B6AF58D81}"/>
              </a:ext>
            </a:extLst>
          </p:cNvPr>
          <p:cNvSpPr txBox="1">
            <a:spLocks/>
          </p:cNvSpPr>
          <p:nvPr/>
        </p:nvSpPr>
        <p:spPr>
          <a:xfrm>
            <a:off x="2160197"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Automated Pipeline</a:t>
            </a:r>
            <a:endParaRPr lang="en-US" sz="4000" dirty="0"/>
          </a:p>
        </p:txBody>
      </p:sp>
      <p:sp>
        <p:nvSpPr>
          <p:cNvPr id="14" name="Rectangle: Rounded Corners 13">
            <a:extLst>
              <a:ext uri="{FF2B5EF4-FFF2-40B4-BE49-F238E27FC236}">
                <a16:creationId xmlns:a16="http://schemas.microsoft.com/office/drawing/2014/main" id="{BE88FAD3-CB4F-403F-9CCE-61E433CDD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id="{995FEE27-0AFE-4B0B-8C9F-E7D391128E82}"/>
              </a:ext>
            </a:extLst>
          </p:cNvPr>
          <p:cNvSpPr txBox="1"/>
          <p:nvPr/>
        </p:nvSpPr>
        <p:spPr>
          <a:xfrm>
            <a:off x="1704109" y="1929448"/>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stored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10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AWS </a:t>
            </a:r>
            <a:r>
              <a:rPr lang="en-US" sz="4000" dirty="0" err="1"/>
              <a:t>CodeBuild</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3DA47A83-3C4B-4A44-A497-1DB8B4E3B592}"/>
              </a:ext>
            </a:extLst>
          </p:cNvPr>
          <p:cNvSpPr txBox="1"/>
          <p:nvPr/>
        </p:nvSpPr>
        <p:spPr>
          <a:xfrm>
            <a:off x="1090670" y="2375471"/>
            <a:ext cx="1011348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Build service, which compiles source code, runs tests, and produces artifacts</a:t>
            </a:r>
          </a:p>
          <a:p>
            <a:pPr marL="285750" indent="-285750">
              <a:lnSpc>
                <a:spcPct val="150000"/>
              </a:lnSpc>
              <a:buFont typeface="Arial" panose="020B0604020202020204" pitchFamily="34" charset="0"/>
              <a:buChar char="•"/>
            </a:pPr>
            <a:r>
              <a:rPr lang="en-US" dirty="0"/>
              <a:t>Pulls source code from </a:t>
            </a:r>
            <a:r>
              <a:rPr lang="en-US" dirty="0" err="1"/>
              <a:t>CodeCommit</a:t>
            </a:r>
            <a:r>
              <a:rPr lang="en-US" dirty="0"/>
              <a:t>, Amazon S3, GitHub, or Bitbucket</a:t>
            </a:r>
          </a:p>
          <a:p>
            <a:pPr marL="285750" indent="-285750">
              <a:lnSpc>
                <a:spcPct val="150000"/>
              </a:lnSpc>
              <a:buFont typeface="Arial" panose="020B0604020202020204" pitchFamily="34" charset="0"/>
              <a:buChar char="•"/>
            </a:pPr>
            <a:r>
              <a:rPr lang="en-US" dirty="0"/>
              <a:t>Supports popular programming languages and build tools, and can be customized</a:t>
            </a:r>
          </a:p>
          <a:p>
            <a:pPr marL="285750" indent="-285750">
              <a:lnSpc>
                <a:spcPct val="150000"/>
              </a:lnSpc>
              <a:buFont typeface="Arial" panose="020B0604020202020204" pitchFamily="34" charset="0"/>
              <a:buChar char="•"/>
            </a:pPr>
            <a:r>
              <a:rPr lang="en-US" dirty="0"/>
              <a:t>Run via AWS </a:t>
            </a:r>
            <a:r>
              <a:rPr lang="en-US" dirty="0" err="1"/>
              <a:t>CodeBuild</a:t>
            </a:r>
            <a:r>
              <a:rPr lang="en-US" dirty="0"/>
              <a:t> console, AWS CLI, AWS SDKs, or AWS </a:t>
            </a:r>
            <a:r>
              <a:rPr lang="en-US" dirty="0" err="1"/>
              <a:t>CodePipeline</a:t>
            </a:r>
            <a:endParaRPr lang="en-US" dirty="0"/>
          </a:p>
          <a:p>
            <a:pPr marL="285750" indent="-285750">
              <a:lnSpc>
                <a:spcPct val="150000"/>
              </a:lnSpc>
              <a:buFont typeface="Arial" panose="020B0604020202020204" pitchFamily="34" charset="0"/>
              <a:buChar char="•"/>
            </a:pPr>
            <a:r>
              <a:rPr lang="en-US" dirty="0"/>
              <a:t>Ability to view the overall status of the build, build phase details, and build logs</a:t>
            </a:r>
          </a:p>
          <a:p>
            <a:pPr marL="285750" indent="-285750">
              <a:lnSpc>
                <a:spcPct val="150000"/>
              </a:lnSpc>
              <a:buFont typeface="Arial" panose="020B0604020202020204" pitchFamily="34" charset="0"/>
              <a:buChar char="•"/>
            </a:pPr>
            <a:r>
              <a:rPr lang="en-US" dirty="0"/>
              <a:t>Build specifications are written using a specific </a:t>
            </a:r>
            <a:r>
              <a:rPr lang="en-US" dirty="0">
                <a:hlinkClick r:id="rId3"/>
              </a:rPr>
              <a:t>syntax</a:t>
            </a:r>
            <a:r>
              <a:rPr lang="en-US" dirty="0"/>
              <a:t>, in a </a:t>
            </a:r>
            <a:r>
              <a:rPr lang="en-US" dirty="0" err="1"/>
              <a:t>yaml</a:t>
            </a:r>
            <a:r>
              <a:rPr lang="en-US" dirty="0"/>
              <a:t> format</a:t>
            </a:r>
          </a:p>
          <a:p>
            <a:pPr marL="285750" indent="-285750">
              <a:lnSpc>
                <a:spcPct val="150000"/>
              </a:lnSpc>
              <a:buFont typeface="Arial" panose="020B0604020202020204" pitchFamily="34" charset="0"/>
              <a:buChar char="•"/>
            </a:pPr>
            <a:r>
              <a:rPr lang="en-US" dirty="0">
                <a:hlinkClick r:id="rId4"/>
              </a:rPr>
              <a:t>Pricing</a:t>
            </a:r>
            <a:r>
              <a:rPr lang="en-US" dirty="0"/>
              <a:t> is based on the number of build minutes, and there is a free tier option</a:t>
            </a:r>
          </a:p>
          <a:p>
            <a:pPr marL="285750" indent="-285750">
              <a:lnSpc>
                <a:spcPct val="150000"/>
              </a:lnSpc>
              <a:buFont typeface="Arial" panose="020B0604020202020204" pitchFamily="34" charset="0"/>
              <a:buChar char="•"/>
            </a:pPr>
            <a:r>
              <a:rPr lang="en-US" dirty="0"/>
              <a:t>Team decided to use AWS </a:t>
            </a:r>
            <a:r>
              <a:rPr lang="en-US" dirty="0" err="1"/>
              <a:t>CodeBuild</a:t>
            </a:r>
            <a:r>
              <a:rPr lang="en-US" dirty="0"/>
              <a:t> because of the easy integration with AWS </a:t>
            </a:r>
            <a:r>
              <a:rPr lang="en-US" dirty="0" err="1"/>
              <a:t>CodePipeline</a:t>
            </a:r>
            <a:endParaRPr lang="en-US" dirty="0"/>
          </a:p>
          <a:p>
            <a:pPr marL="285750" indent="-285750">
              <a:lnSpc>
                <a:spcPct val="150000"/>
              </a:lnSpc>
              <a:buFont typeface="Arial" panose="020B0604020202020204" pitchFamily="34" charset="0"/>
              <a:buChar char="•"/>
            </a:pPr>
            <a:endParaRPr lang="en-US" dirty="0"/>
          </a:p>
          <a:p>
            <a:pPr lvl="1">
              <a:lnSpc>
                <a:spcPct val="150000"/>
              </a:lnSpc>
            </a:pPr>
            <a:r>
              <a:rPr lang="en-US" dirty="0"/>
              <a:t>(Source:  </a:t>
            </a:r>
            <a:r>
              <a:rPr lang="fr-FR" dirty="0">
                <a:hlinkClick r:id="rId5"/>
              </a:rPr>
              <a:t>https://docs.aws.amazon.com/codebuild/latest/userguide/welcome.html</a:t>
            </a:r>
            <a:r>
              <a:rPr lang="fr-FR" dirty="0"/>
              <a:t>)</a:t>
            </a:r>
            <a:endParaRPr lang="en-US" dirty="0"/>
          </a:p>
        </p:txBody>
      </p:sp>
    </p:spTree>
    <p:extLst>
      <p:ext uri="{BB962C8B-B14F-4D97-AF65-F5344CB8AC3E}">
        <p14:creationId xmlns:p14="http://schemas.microsoft.com/office/powerpoint/2010/main" val="51299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D957DA-20B5-425F-8107-70B33683D008}"/>
              </a:ext>
            </a:extLst>
          </p:cNvPr>
          <p:cNvPicPr>
            <a:picLocks noChangeAspect="1"/>
          </p:cNvPicPr>
          <p:nvPr/>
        </p:nvPicPr>
        <p:blipFill>
          <a:blip r:embed="rId2"/>
          <a:stretch>
            <a:fillRect/>
          </a:stretch>
        </p:blipFill>
        <p:spPr>
          <a:xfrm>
            <a:off x="5549735" y="283944"/>
            <a:ext cx="4381005" cy="3052506"/>
          </a:xfrm>
          <a:prstGeom prst="rect">
            <a:avLst/>
          </a:prstGeom>
        </p:spPr>
      </p:pic>
      <p:pic>
        <p:nvPicPr>
          <p:cNvPr id="5" name="Picture 4">
            <a:extLst>
              <a:ext uri="{FF2B5EF4-FFF2-40B4-BE49-F238E27FC236}">
                <a16:creationId xmlns:a16="http://schemas.microsoft.com/office/drawing/2014/main" id="{C163E8EA-8E86-4750-AAD1-89302E978901}"/>
              </a:ext>
            </a:extLst>
          </p:cNvPr>
          <p:cNvPicPr>
            <a:picLocks noChangeAspect="1"/>
          </p:cNvPicPr>
          <p:nvPr/>
        </p:nvPicPr>
        <p:blipFill>
          <a:blip r:embed="rId3"/>
          <a:stretch>
            <a:fillRect/>
          </a:stretch>
        </p:blipFill>
        <p:spPr>
          <a:xfrm>
            <a:off x="2388919" y="3521551"/>
            <a:ext cx="6915398" cy="2949481"/>
          </a:xfrm>
          <a:prstGeom prst="rect">
            <a:avLst/>
          </a:prstGeom>
        </p:spPr>
      </p:pic>
      <p:pic>
        <p:nvPicPr>
          <p:cNvPr id="6" name="Picture 5">
            <a:extLst>
              <a:ext uri="{FF2B5EF4-FFF2-40B4-BE49-F238E27FC236}">
                <a16:creationId xmlns:a16="http://schemas.microsoft.com/office/drawing/2014/main" id="{D7540EB3-365D-4B5D-AB41-6C01469E3CB0}"/>
              </a:ext>
            </a:extLst>
          </p:cNvPr>
          <p:cNvPicPr>
            <a:picLocks noChangeAspect="1"/>
          </p:cNvPicPr>
          <p:nvPr/>
        </p:nvPicPr>
        <p:blipFill>
          <a:blip r:embed="rId4"/>
          <a:stretch>
            <a:fillRect/>
          </a:stretch>
        </p:blipFill>
        <p:spPr>
          <a:xfrm>
            <a:off x="2025654" y="1042988"/>
            <a:ext cx="2819400" cy="1590675"/>
          </a:xfrm>
          <a:prstGeom prst="rect">
            <a:avLst/>
          </a:prstGeom>
        </p:spPr>
      </p:pic>
    </p:spTree>
    <p:extLst>
      <p:ext uri="{BB962C8B-B14F-4D97-AF65-F5344CB8AC3E}">
        <p14:creationId xmlns:p14="http://schemas.microsoft.com/office/powerpoint/2010/main" val="51902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Questions?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Appendix</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381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389304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Franklin Gothic Book" panose="020B0503020102020204" pitchFamily="34" charset="0"/>
                <a:cs typeface="Segoe UI" panose="020B0502040204020203" pitchFamily="34" charset="0"/>
              </a:rPr>
              <a:t>Business Requirements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448299" y="647700"/>
            <a:ext cx="6600825" cy="2266950"/>
          </a:xfrm>
        </p:spPr>
        <p:txBody>
          <a:bodyPr vert="horz" lIns="91440" tIns="45720" rIns="91440" bIns="45720" rtlCol="0" anchor="ctr">
            <a:normAutofit/>
          </a:bodyPr>
          <a:lstStyle/>
          <a:p>
            <a:pPr marL="0" indent="0">
              <a:buNone/>
            </a:pPr>
            <a:r>
              <a:rPr lang="en-US" sz="2400" dirty="0">
                <a:solidFill>
                  <a:srgbClr val="000000"/>
                </a:solidFill>
                <a:cs typeface="Segoe UI" panose="020B0502040204020203" pitchFamily="34" charset="0"/>
              </a:rPr>
              <a:t>Due to Covid-19, Connacht University needs a fast solution to move all courses to an online offering. Services are also provided to local small businesses and startups. The request is to design a solution for an online repository to these customers.</a:t>
            </a:r>
          </a:p>
          <a:p>
            <a:pPr marL="0" indent="0">
              <a:buNone/>
            </a:pPr>
            <a:endParaRPr lang="en-US" sz="2400" dirty="0">
              <a:solidFill>
                <a:srgbClr val="000000"/>
              </a:solidFill>
              <a:cs typeface="Segoe UI" panose="020B0502040204020203" pitchFamily="34" charset="0"/>
            </a:endParaRPr>
          </a:p>
          <a:p>
            <a:pPr marL="0" indent="0">
              <a:buNone/>
            </a:pPr>
            <a:endParaRPr lang="en-US" sz="2400" dirty="0">
              <a:solidFill>
                <a:srgbClr val="000000"/>
              </a:solidFill>
              <a:cs typeface="Segoe UI" panose="020B0502040204020203" pitchFamily="34" charset="0"/>
            </a:endParaRPr>
          </a:p>
        </p:txBody>
      </p:sp>
      <p:sp>
        <p:nvSpPr>
          <p:cNvPr id="6" name="TextBox 5">
            <a:extLst>
              <a:ext uri="{FF2B5EF4-FFF2-40B4-BE49-F238E27FC236}">
                <a16:creationId xmlns:a16="http://schemas.microsoft.com/office/drawing/2014/main" id="{EF90CB24-CE1E-4C52-A116-F4477694A516}"/>
              </a:ext>
            </a:extLst>
          </p:cNvPr>
          <p:cNvSpPr txBox="1"/>
          <p:nvPr/>
        </p:nvSpPr>
        <p:spPr>
          <a:xfrm>
            <a:off x="5717309" y="3333750"/>
            <a:ext cx="5938981" cy="1477328"/>
          </a:xfrm>
          <a:prstGeom prst="rect">
            <a:avLst/>
          </a:prstGeom>
          <a:noFill/>
        </p:spPr>
        <p:txBody>
          <a:bodyPr wrap="square" rtlCol="0">
            <a:spAutoFit/>
          </a:bodyPr>
          <a:lstStyle/>
          <a:p>
            <a:r>
              <a:rPr lang="en-US" dirty="0">
                <a:solidFill>
                  <a:srgbClr val="000000"/>
                </a:solidFill>
                <a:cs typeface="Segoe UI" panose="020B0502040204020203" pitchFamily="34" charset="0"/>
              </a:rPr>
              <a:t>Design to include:</a:t>
            </a:r>
          </a:p>
          <a:p>
            <a:r>
              <a:rPr lang="en-US" dirty="0">
                <a:solidFill>
                  <a:srgbClr val="000000"/>
                </a:solidFill>
                <a:cs typeface="Segoe UI" panose="020B0502040204020203" pitchFamily="34" charset="0"/>
              </a:rPr>
              <a:t>Clean and simple design</a:t>
            </a:r>
          </a:p>
          <a:p>
            <a:r>
              <a:rPr lang="en-US" dirty="0">
                <a:solidFill>
                  <a:srgbClr val="000000"/>
                </a:solidFill>
                <a:cs typeface="Segoe UI" panose="020B0502040204020203" pitchFamily="34" charset="0"/>
              </a:rPr>
              <a:t>User access levels (client, administrator)</a:t>
            </a:r>
          </a:p>
          <a:p>
            <a:r>
              <a:rPr lang="en-US" dirty="0">
                <a:solidFill>
                  <a:srgbClr val="000000"/>
                </a:solidFill>
                <a:cs typeface="Segoe UI" panose="020B0502040204020203" pitchFamily="34" charset="0"/>
              </a:rPr>
              <a:t>Includes at least one self developed API and one webservice</a:t>
            </a:r>
          </a:p>
          <a:p>
            <a:r>
              <a:rPr lang="en-US" dirty="0">
                <a:solidFill>
                  <a:srgbClr val="000000"/>
                </a:solidFill>
                <a:cs typeface="Segoe UI" panose="020B0502040204020203" pitchFamily="34" charset="0"/>
              </a:rPr>
              <a:t>To be run over Amazon AWS</a:t>
            </a:r>
          </a:p>
        </p:txBody>
      </p:sp>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kern="1200" dirty="0">
                <a:solidFill>
                  <a:schemeClr val="tx1"/>
                </a:solidFill>
                <a:latin typeface="+mj-lt"/>
                <a:ea typeface="+mj-ea"/>
                <a:cs typeface="+mj-cs"/>
              </a:rPr>
              <a:t>Key Project Components</a:t>
            </a:r>
            <a:br>
              <a:rPr lang="en-US" sz="5400" kern="1200" dirty="0">
                <a:solidFill>
                  <a:schemeClr val="tx1"/>
                </a:solidFill>
                <a:latin typeface="+mj-lt"/>
                <a:ea typeface="+mj-ea"/>
                <a:cs typeface="+mj-cs"/>
              </a:rPr>
            </a:br>
            <a:r>
              <a:rPr lang="en-US" sz="3600" kern="1200" dirty="0">
                <a:solidFill>
                  <a:schemeClr val="tx1"/>
                </a:solidFill>
                <a:latin typeface="+mj-lt"/>
                <a:ea typeface="+mj-ea"/>
                <a:cs typeface="+mj-cs"/>
              </a:rPr>
              <a:t>(Application Development)</a:t>
            </a: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Architectural Diagram</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2050" name="Picture 2">
            <a:extLst>
              <a:ext uri="{FF2B5EF4-FFF2-40B4-BE49-F238E27FC236}">
                <a16:creationId xmlns:a16="http://schemas.microsoft.com/office/drawing/2014/main" id="{33E07461-F097-4C85-8DBD-810E1FD14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0541" y="1897207"/>
            <a:ext cx="10370917" cy="482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Trello</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Content Placeholder 4" descr="A screenshot of a cell phone&#10;&#10;Description automatically generated">
            <a:extLst>
              <a:ext uri="{FF2B5EF4-FFF2-40B4-BE49-F238E27FC236}">
                <a16:creationId xmlns:a16="http://schemas.microsoft.com/office/drawing/2014/main" id="{4E66B466-18BE-40F3-8A35-7001ED79E7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4310" y="3181177"/>
            <a:ext cx="3639510" cy="33853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screenshot of a social media post&#10;&#10;Description automatically generated">
            <a:extLst>
              <a:ext uri="{FF2B5EF4-FFF2-40B4-BE49-F238E27FC236}">
                <a16:creationId xmlns:a16="http://schemas.microsoft.com/office/drawing/2014/main" id="{5EAF2BEC-9BDE-401A-A7A2-5DCD5024A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10" y="1690688"/>
            <a:ext cx="4417282" cy="3316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EFAEF38F-7387-458E-8FE0-D073ABF7803E}"/>
              </a:ext>
            </a:extLst>
          </p:cNvPr>
          <p:cNvSpPr txBox="1"/>
          <p:nvPr/>
        </p:nvSpPr>
        <p:spPr>
          <a:xfrm>
            <a:off x="410410" y="5352393"/>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Sprint Planning – Issue/Project Management</a:t>
            </a:r>
          </a:p>
          <a:p>
            <a:pPr marL="285750" indent="-285750">
              <a:buFont typeface="Arial" panose="020B0604020202020204" pitchFamily="34" charset="0"/>
              <a:buChar char="•"/>
            </a:pPr>
            <a:r>
              <a:rPr lang="en-US" dirty="0"/>
              <a:t>Kanban Style through Trello</a:t>
            </a:r>
          </a:p>
          <a:p>
            <a:pPr marL="285750" indent="-285750">
              <a:buFont typeface="Arial" panose="020B0604020202020204" pitchFamily="34" charset="0"/>
              <a:buChar char="•"/>
            </a:pPr>
            <a:r>
              <a:rPr lang="en-US" dirty="0"/>
              <a:t>Backlog, In-progress, Waiting for Acceptance and Accepted</a:t>
            </a:r>
          </a:p>
        </p:txBody>
      </p:sp>
      <p:sp>
        <p:nvSpPr>
          <p:cNvPr id="13" name="TextBox 12">
            <a:extLst>
              <a:ext uri="{FF2B5EF4-FFF2-40B4-BE49-F238E27FC236}">
                <a16:creationId xmlns:a16="http://schemas.microsoft.com/office/drawing/2014/main" id="{665A4D58-3DD2-483B-9B6D-2FFF8BC8E4BF}"/>
              </a:ext>
            </a:extLst>
          </p:cNvPr>
          <p:cNvSpPr txBox="1"/>
          <p:nvPr/>
        </p:nvSpPr>
        <p:spPr>
          <a:xfrm>
            <a:off x="6879906" y="2111800"/>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User Stories captured in color-coded cards</a:t>
            </a:r>
          </a:p>
          <a:p>
            <a:pPr marL="285750" indent="-285750">
              <a:buFont typeface="Arial" panose="020B0604020202020204" pitchFamily="34" charset="0"/>
              <a:buChar char="•"/>
            </a:pPr>
            <a:r>
              <a:rPr lang="en-US" dirty="0"/>
              <a:t>Labeled with related Sprint</a:t>
            </a:r>
          </a:p>
          <a:p>
            <a:pPr marL="285750" indent="-285750">
              <a:buFont typeface="Arial" panose="020B0604020202020204" pitchFamily="34" charset="0"/>
              <a:buChar char="•"/>
            </a:pPr>
            <a:r>
              <a:rPr lang="en-US" dirty="0"/>
              <a:t>Includes Story Points, Acceptance Criteria, etc.</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4899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GitHub</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2" name="Content Placeholder 4" descr="A screenshot of a cell phone&#10;&#10;Description automatically generated">
            <a:extLst>
              <a:ext uri="{FF2B5EF4-FFF2-40B4-BE49-F238E27FC236}">
                <a16:creationId xmlns:a16="http://schemas.microsoft.com/office/drawing/2014/main" id="{B8671242-A02E-491F-89B0-06946CBE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64" y="3537784"/>
            <a:ext cx="4521206" cy="2104850"/>
          </a:xfrm>
          <a:prstGeom prst="rect">
            <a:avLst/>
          </a:prstGeom>
          <a:ln>
            <a:noFill/>
          </a:ln>
          <a:effectLst>
            <a:outerShdw blurRad="292100" dist="139700" dir="2700000" algn="tl" rotWithShape="0">
              <a:srgbClr val="333333">
                <a:alpha val="65000"/>
              </a:srgbClr>
            </a:outerShdw>
          </a:effectLst>
        </p:spPr>
      </p:pic>
      <p:pic>
        <p:nvPicPr>
          <p:cNvPr id="13" name="Picture 12" descr="A screenshot of a social media post&#10;&#10;Description automatically generated">
            <a:extLst>
              <a:ext uri="{FF2B5EF4-FFF2-40B4-BE49-F238E27FC236}">
                <a16:creationId xmlns:a16="http://schemas.microsoft.com/office/drawing/2014/main" id="{CD618D52-A6C2-4869-837F-151DA9BDA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5149" y="3982566"/>
            <a:ext cx="4157450" cy="2408361"/>
          </a:xfrm>
          <a:prstGeom prst="rect">
            <a:avLst/>
          </a:prstGeom>
          <a:ln>
            <a:noFill/>
          </a:ln>
          <a:effectLst>
            <a:outerShdw blurRad="292100" dist="139700" dir="2700000" algn="tl" rotWithShape="0">
              <a:srgbClr val="333333">
                <a:alpha val="65000"/>
              </a:srgbClr>
            </a:outerShdw>
          </a:effectLst>
        </p:spPr>
      </p:pic>
      <p:pic>
        <p:nvPicPr>
          <p:cNvPr id="14" name="Picture 13" descr="A screenshot of a cell phone&#10;&#10;Description automatically generated">
            <a:extLst>
              <a:ext uri="{FF2B5EF4-FFF2-40B4-BE49-F238E27FC236}">
                <a16:creationId xmlns:a16="http://schemas.microsoft.com/office/drawing/2014/main" id="{A020CB67-F55B-4AD0-BA5F-0D1D29E2E8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0113" y="4110841"/>
            <a:ext cx="2244373" cy="2525486"/>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A77DB695-897E-4E45-976F-1E13047902A7}"/>
              </a:ext>
            </a:extLst>
          </p:cNvPr>
          <p:cNvSpPr txBox="1"/>
          <p:nvPr/>
        </p:nvSpPr>
        <p:spPr>
          <a:xfrm>
            <a:off x="606778" y="2085359"/>
            <a:ext cx="5865142" cy="1477328"/>
          </a:xfrm>
          <a:prstGeom prst="rect">
            <a:avLst/>
          </a:prstGeom>
          <a:noFill/>
        </p:spPr>
        <p:txBody>
          <a:bodyPr wrap="square" rtlCol="0">
            <a:spAutoFit/>
          </a:bodyPr>
          <a:lstStyle/>
          <a:p>
            <a:pPr marL="285750" indent="-285750">
              <a:buFont typeface="Arial" panose="020B0604020202020204" pitchFamily="34" charset="0"/>
              <a:buChar char="•"/>
            </a:pPr>
            <a:r>
              <a:rPr lang="en-US" i="1" dirty="0"/>
              <a:t>Documentation</a:t>
            </a:r>
            <a:r>
              <a:rPr lang="en-US" dirty="0"/>
              <a:t> and </a:t>
            </a:r>
            <a:r>
              <a:rPr lang="en-US" i="1" dirty="0"/>
              <a:t>Master</a:t>
            </a:r>
            <a:r>
              <a:rPr lang="en-US" dirty="0"/>
              <a:t> persistent branches</a:t>
            </a:r>
          </a:p>
          <a:p>
            <a:pPr marL="285750" indent="-285750">
              <a:buFont typeface="Arial" panose="020B0604020202020204" pitchFamily="34" charset="0"/>
              <a:buChar char="•"/>
            </a:pPr>
            <a:r>
              <a:rPr lang="en-US" dirty="0"/>
              <a:t>Branching strategy documented</a:t>
            </a:r>
          </a:p>
          <a:p>
            <a:pPr marL="285750" indent="-285750">
              <a:buFont typeface="Arial" panose="020B0604020202020204" pitchFamily="34" charset="0"/>
              <a:buChar char="•"/>
            </a:pPr>
            <a:r>
              <a:rPr lang="en-US" dirty="0"/>
              <a:t>Pull Requests, Code Reviews, and Merging to master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963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Angular code build/Unit test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257673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Automated documentation</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9283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Code Scanning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986790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2532</Words>
  <Application>Microsoft Office PowerPoint</Application>
  <PresentationFormat>Widescreen</PresentationFormat>
  <Paragraphs>339</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Franklin Gothic Book</vt:lpstr>
      <vt:lpstr>Segoe UI</vt:lpstr>
      <vt:lpstr>Office Theme</vt:lpstr>
      <vt:lpstr>Team DC: - Elizabeth Taillon - Jorge Castaneda - Matthew Erler - Phani Daraprueddy - Sonia Patterson - Stephanie Weaver</vt:lpstr>
      <vt:lpstr>Business Requirements</vt:lpstr>
      <vt:lpstr>Key Project Components (Application Development)</vt:lpstr>
      <vt:lpstr>Architectural Diagram</vt:lpstr>
      <vt:lpstr>Trello</vt:lpstr>
      <vt:lpstr>GitHub</vt:lpstr>
      <vt:lpstr>Angular code build/Unit test</vt:lpstr>
      <vt:lpstr>Automated documentation</vt:lpstr>
      <vt:lpstr>Code Scanning</vt:lpstr>
      <vt:lpstr>Security Roles</vt:lpstr>
      <vt:lpstr>Performance Testing</vt:lpstr>
      <vt:lpstr>Demo (Application provision &amp; deployment)</vt:lpstr>
      <vt:lpstr>Mock-ups</vt:lpstr>
      <vt:lpstr>Mock-ups</vt:lpstr>
      <vt:lpstr>AWS CodeBuild</vt:lpstr>
      <vt:lpstr>PowerPoint Presentation</vt:lpstr>
      <vt:lpstr>Questions?</vt:lpstr>
      <vt:lpstr>Appendix</vt:lpstr>
      <vt:lpstr>Mock-ups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2020-06-15T19:08:28Z</dcterms:created>
  <dcterms:modified xsi:type="dcterms:W3CDTF">2020-06-18T21:04:05Z</dcterms:modified>
</cp:coreProperties>
</file>