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64" r:id="rId20"/>
    <p:sldId id="284" r:id="rId21"/>
    <p:sldId id="285" r:id="rId22"/>
    <p:sldId id="275"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6/19/2020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6243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88445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25637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docs.aws.amazon.com/codebuild/latest/userguide/build-spec-ref.html"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 useBgFill="1">
        <p:nvSpPr>
          <p:cNvPr id="7" name="Rectangle 6">
            <a:extLst>
              <a:ext uri="{FF2B5EF4-FFF2-40B4-BE49-F238E27FC236}">
                <a16:creationId xmlns:a16="http://schemas.microsoft.com/office/drawing/2014/main" id="{3416646B-87F9-4F83-A198-CB299881B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20E1CCD2-3E9B-40B7-B878-661B37070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166DA31-1E5A-4900-A42A-25A28F10EA54}"/>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CodeBuild</a:t>
            </a:r>
            <a:endParaRPr lang="en-US" sz="4000" dirty="0"/>
          </a:p>
        </p:txBody>
      </p:sp>
      <p:sp>
        <p:nvSpPr>
          <p:cNvPr id="10" name="Rectangle: Rounded Corners 9">
            <a:extLst>
              <a:ext uri="{FF2B5EF4-FFF2-40B4-BE49-F238E27FC236}">
                <a16:creationId xmlns:a16="http://schemas.microsoft.com/office/drawing/2014/main" id="{91AB9231-C121-44C7-A5A7-E86025D46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 name="TextBox 10">
            <a:extLst>
              <a:ext uri="{FF2B5EF4-FFF2-40B4-BE49-F238E27FC236}">
                <a16:creationId xmlns:a16="http://schemas.microsoft.com/office/drawing/2014/main" id="{7EFC8551-E19D-4AE4-8B20-86526C38CDE6}"/>
              </a:ext>
            </a:extLst>
          </p:cNvPr>
          <p:cNvSpPr txBox="1"/>
          <p:nvPr/>
        </p:nvSpPr>
        <p:spPr>
          <a:xfrm>
            <a:off x="1080655" y="1929448"/>
            <a:ext cx="10058400" cy="1711366"/>
          </a:xfrm>
          <a:prstGeom prst="rect">
            <a:avLst/>
          </a:prstGeom>
          <a:noFill/>
        </p:spPr>
        <p:txBody>
          <a:bodyPr wrap="square" rtlCol="0">
            <a:spAutoFit/>
          </a:bodyPr>
          <a:lstStyle/>
          <a:p>
            <a:pPr>
              <a:lnSpc>
                <a:spcPct val="150000"/>
              </a:lnSpc>
            </a:pPr>
            <a:r>
              <a:rPr lang="en-US" dirty="0"/>
              <a:t>AWS </a:t>
            </a:r>
            <a:r>
              <a:rPr lang="en-US" dirty="0" err="1"/>
              <a:t>CodeBuild</a:t>
            </a:r>
            <a:r>
              <a:rPr lang="en-US" dirty="0"/>
              <a:t> is a build service, which compiles source code, runs tests, and produces artifacts. </a:t>
            </a:r>
            <a:r>
              <a:rPr lang="en-US" baseline="30000" dirty="0">
                <a:hlinkClick r:id="rId5"/>
              </a:rPr>
              <a:t>Source</a:t>
            </a:r>
            <a:r>
              <a:rPr lang="en-US" baseline="30000" dirty="0"/>
              <a:t>  </a:t>
            </a:r>
            <a:r>
              <a:rPr lang="en-US" dirty="0"/>
              <a:t>The team decided to use AWS </a:t>
            </a:r>
            <a:r>
              <a:rPr lang="en-US" dirty="0" err="1"/>
              <a:t>CodeBuild</a:t>
            </a:r>
            <a:r>
              <a:rPr lang="en-US" dirty="0"/>
              <a:t> because it supports the programming languages and build tools that will be used in this project, and easily integrates with AWS </a:t>
            </a:r>
            <a:r>
              <a:rPr lang="en-US" dirty="0" err="1"/>
              <a:t>CodePipeline</a:t>
            </a:r>
            <a:r>
              <a:rPr lang="en-US" dirty="0"/>
              <a:t>.</a:t>
            </a:r>
          </a:p>
          <a:p>
            <a:pPr marL="285750" indent="-285750">
              <a:lnSpc>
                <a:spcPct val="150000"/>
              </a:lnSpc>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DBF832F8-E389-4CCE-801B-B62902E4282D}"/>
              </a:ext>
            </a:extLst>
          </p:cNvPr>
          <p:cNvPicPr>
            <a:picLocks noChangeAspect="1"/>
          </p:cNvPicPr>
          <p:nvPr/>
        </p:nvPicPr>
        <p:blipFill>
          <a:blip r:embed="rId6"/>
          <a:stretch>
            <a:fillRect/>
          </a:stretch>
        </p:blipFill>
        <p:spPr>
          <a:xfrm>
            <a:off x="200426" y="3826655"/>
            <a:ext cx="2819400" cy="1590675"/>
          </a:xfrm>
          <a:prstGeom prst="rect">
            <a:avLst/>
          </a:prstGeom>
        </p:spPr>
      </p:pic>
      <p:sp>
        <p:nvSpPr>
          <p:cNvPr id="13" name="TextBox 12">
            <a:extLst>
              <a:ext uri="{FF2B5EF4-FFF2-40B4-BE49-F238E27FC236}">
                <a16:creationId xmlns:a16="http://schemas.microsoft.com/office/drawing/2014/main" id="{B456E1C8-CDBE-45EC-8512-307C283AE2F6}"/>
              </a:ext>
            </a:extLst>
          </p:cNvPr>
          <p:cNvSpPr txBox="1"/>
          <p:nvPr/>
        </p:nvSpPr>
        <p:spPr>
          <a:xfrm>
            <a:off x="136518" y="3370398"/>
            <a:ext cx="4693184" cy="261610"/>
          </a:xfrm>
          <a:prstGeom prst="rect">
            <a:avLst/>
          </a:prstGeom>
          <a:noFill/>
        </p:spPr>
        <p:txBody>
          <a:bodyPr wrap="square" rtlCol="0">
            <a:spAutoFit/>
          </a:bodyPr>
          <a:lstStyle/>
          <a:p>
            <a:r>
              <a:rPr lang="en-US" sz="1100" dirty="0"/>
              <a:t>Build specifications written in a </a:t>
            </a:r>
            <a:r>
              <a:rPr lang="en-US" sz="1100" dirty="0" err="1"/>
              <a:t>yaml</a:t>
            </a:r>
            <a:r>
              <a:rPr lang="en-US" sz="1100" dirty="0"/>
              <a:t> format:</a:t>
            </a:r>
          </a:p>
        </p:txBody>
      </p:sp>
      <p:sp>
        <p:nvSpPr>
          <p:cNvPr id="14" name="TextBox 13">
            <a:extLst>
              <a:ext uri="{FF2B5EF4-FFF2-40B4-BE49-F238E27FC236}">
                <a16:creationId xmlns:a16="http://schemas.microsoft.com/office/drawing/2014/main" id="{B98B485F-8A49-4D3E-B4CF-AAA1EBC1C789}"/>
              </a:ext>
            </a:extLst>
          </p:cNvPr>
          <p:cNvSpPr txBox="1"/>
          <p:nvPr/>
        </p:nvSpPr>
        <p:spPr>
          <a:xfrm>
            <a:off x="3019826" y="3379204"/>
            <a:ext cx="4351663" cy="261610"/>
          </a:xfrm>
          <a:prstGeom prst="rect">
            <a:avLst/>
          </a:prstGeom>
          <a:noFill/>
        </p:spPr>
        <p:txBody>
          <a:bodyPr wrap="square" rtlCol="0">
            <a:spAutoFit/>
          </a:bodyPr>
          <a:lstStyle/>
          <a:p>
            <a:r>
              <a:rPr lang="en-US" sz="1100" dirty="0"/>
              <a:t>View the overall status of each build phase:</a:t>
            </a:r>
          </a:p>
        </p:txBody>
      </p:sp>
      <p:pic>
        <p:nvPicPr>
          <p:cNvPr id="15" name="Picture 14">
            <a:extLst>
              <a:ext uri="{FF2B5EF4-FFF2-40B4-BE49-F238E27FC236}">
                <a16:creationId xmlns:a16="http://schemas.microsoft.com/office/drawing/2014/main" id="{09853639-5CB7-41AA-9F7C-2F4FE3EF5A26}"/>
              </a:ext>
            </a:extLst>
          </p:cNvPr>
          <p:cNvPicPr>
            <a:picLocks noChangeAspect="1"/>
          </p:cNvPicPr>
          <p:nvPr/>
        </p:nvPicPr>
        <p:blipFill>
          <a:blip r:embed="rId7"/>
          <a:stretch>
            <a:fillRect/>
          </a:stretch>
        </p:blipFill>
        <p:spPr>
          <a:xfrm>
            <a:off x="3019826" y="3826655"/>
            <a:ext cx="3218480" cy="2242506"/>
          </a:xfrm>
          <a:prstGeom prst="rect">
            <a:avLst/>
          </a:prstGeom>
        </p:spPr>
      </p:pic>
      <p:pic>
        <p:nvPicPr>
          <p:cNvPr id="16" name="Picture 15">
            <a:extLst>
              <a:ext uri="{FF2B5EF4-FFF2-40B4-BE49-F238E27FC236}">
                <a16:creationId xmlns:a16="http://schemas.microsoft.com/office/drawing/2014/main" id="{93454F23-DB2F-435B-8466-2926373C6AEF}"/>
              </a:ext>
            </a:extLst>
          </p:cNvPr>
          <p:cNvPicPr>
            <a:picLocks noChangeAspect="1"/>
          </p:cNvPicPr>
          <p:nvPr/>
        </p:nvPicPr>
        <p:blipFill>
          <a:blip r:embed="rId8"/>
          <a:stretch>
            <a:fillRect/>
          </a:stretch>
        </p:blipFill>
        <p:spPr>
          <a:xfrm>
            <a:off x="6423201" y="3826655"/>
            <a:ext cx="5473657" cy="2334565"/>
          </a:xfrm>
          <a:prstGeom prst="rect">
            <a:avLst/>
          </a:prstGeom>
        </p:spPr>
      </p:pic>
      <p:sp>
        <p:nvSpPr>
          <p:cNvPr id="17" name="TextBox 16">
            <a:extLst>
              <a:ext uri="{FF2B5EF4-FFF2-40B4-BE49-F238E27FC236}">
                <a16:creationId xmlns:a16="http://schemas.microsoft.com/office/drawing/2014/main" id="{39B28DFC-CCF5-4EA3-8BE3-58F135555E24}"/>
              </a:ext>
            </a:extLst>
          </p:cNvPr>
          <p:cNvSpPr txBox="1"/>
          <p:nvPr/>
        </p:nvSpPr>
        <p:spPr>
          <a:xfrm>
            <a:off x="6381442" y="3383489"/>
            <a:ext cx="2873829" cy="261610"/>
          </a:xfrm>
          <a:prstGeom prst="rect">
            <a:avLst/>
          </a:prstGeom>
          <a:noFill/>
        </p:spPr>
        <p:txBody>
          <a:bodyPr wrap="square" rtlCol="0">
            <a:spAutoFit/>
          </a:bodyPr>
          <a:lstStyle/>
          <a:p>
            <a:r>
              <a:rPr lang="en-US" sz="1100" dirty="0"/>
              <a:t>View detailed build logs:</a:t>
            </a:r>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4247317"/>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Performance test yield appropriate results</a:t>
            </a:r>
          </a:p>
          <a:p>
            <a:pPr marL="742950" lvl="1" indent="-285750">
              <a:buFont typeface="Arial" panose="020B0604020202020204" pitchFamily="34" charset="0"/>
              <a:buChar char="•"/>
            </a:pPr>
            <a:r>
              <a:rPr lang="en-US" dirty="0"/>
              <a:t>Code scan results have no critical or high vulnerabilities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Login Page</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cell phone&#10;&#10;Description automatically generated">
            <a:extLst>
              <a:ext uri="{FF2B5EF4-FFF2-40B4-BE49-F238E27FC236}">
                <a16:creationId xmlns:a16="http://schemas.microsoft.com/office/drawing/2014/main" id="{37788DBC-BF73-49C8-A511-DF87D6FD3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985" y="2000124"/>
            <a:ext cx="8534400" cy="4754959"/>
          </a:xfrm>
          <a:prstGeom prst="rect">
            <a:avLst/>
          </a:prstGeom>
        </p:spPr>
      </p:pic>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200329"/>
          </a:xfrm>
          <a:prstGeom prst="rect">
            <a:avLst/>
          </a:prstGeom>
          <a:noFill/>
        </p:spPr>
        <p:txBody>
          <a:bodyPr wrap="square" rtlCol="0">
            <a:spAutoFit/>
          </a:bodyPr>
          <a:lstStyle/>
          <a:p>
            <a:r>
              <a:rPr lang="en-US" dirty="0">
                <a:solidFill>
                  <a:srgbClr val="000000"/>
                </a:solidFill>
                <a:cs typeface="Segoe UI" panose="020B0502040204020203" pitchFamily="34" charset="0"/>
              </a:rPr>
              <a:t>Clean and simple design that includes:</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 – Student Home Page</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018C8C35-C8F3-4409-9D63-FDD12A918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440" y="2006809"/>
            <a:ext cx="8707120" cy="4851191"/>
          </a:xfrm>
          <a:prstGeom prst="rect">
            <a:avLst/>
          </a:prstGeom>
        </p:spPr>
      </p:pic>
    </p:spTree>
    <p:extLst>
      <p:ext uri="{BB962C8B-B14F-4D97-AF65-F5344CB8AC3E}">
        <p14:creationId xmlns:p14="http://schemas.microsoft.com/office/powerpoint/2010/main" val="41567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Mock-ups – Professor Home Page</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651CA9D1-DD7B-4D27-A8C7-A245F2015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018131"/>
            <a:ext cx="8686800" cy="4839869"/>
          </a:xfrm>
          <a:prstGeom prst="rect">
            <a:avLst/>
          </a:prstGeom>
        </p:spPr>
      </p:pic>
    </p:spTree>
    <p:extLst>
      <p:ext uri="{BB962C8B-B14F-4D97-AF65-F5344CB8AC3E}">
        <p14:creationId xmlns:p14="http://schemas.microsoft.com/office/powerpoint/2010/main" val="388207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fontScale="90000"/>
          </a:bodyPr>
          <a:lstStyle/>
          <a:p>
            <a:pPr algn="ctr"/>
            <a:r>
              <a:rPr lang="en-US" sz="4000" dirty="0"/>
              <a:t>Mock-ups – Local Business Home Page</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4" name="Picture 3" descr="A screenshot of a social media post&#10;&#10;Description automatically generated">
            <a:extLst>
              <a:ext uri="{FF2B5EF4-FFF2-40B4-BE49-F238E27FC236}">
                <a16:creationId xmlns:a16="http://schemas.microsoft.com/office/drawing/2014/main" id="{930BA241-5BFD-4C8D-90D9-D4E3A699B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20" y="1929448"/>
            <a:ext cx="8544560" cy="4760620"/>
          </a:xfrm>
          <a:prstGeom prst="rect">
            <a:avLst/>
          </a:prstGeom>
        </p:spPr>
      </p:pic>
    </p:spTree>
    <p:extLst>
      <p:ext uri="{BB962C8B-B14F-4D97-AF65-F5344CB8AC3E}">
        <p14:creationId xmlns:p14="http://schemas.microsoft.com/office/powerpoint/2010/main" val="39105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CEA5319F-9C31-436C-81CC-2023E34D0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620742ED-E02A-4600-967D-4E6F6987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ACF5AAF-6FA9-4101-8AB2-58A8E951976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Angular code build/Unit test</a:t>
            </a:r>
            <a:endParaRPr lang="en-US" sz="4000" dirty="0"/>
          </a:p>
        </p:txBody>
      </p:sp>
      <p:sp>
        <p:nvSpPr>
          <p:cNvPr id="9" name="Rectangle: Rounded Corners 8">
            <a:extLst>
              <a:ext uri="{FF2B5EF4-FFF2-40B4-BE49-F238E27FC236}">
                <a16:creationId xmlns:a16="http://schemas.microsoft.com/office/drawing/2014/main" id="{DEE9E1CB-10CF-4F7D-8E7F-24EDAF1CE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9F9CB768-FD9B-4BA4-AB4A-82A59D162CAE}"/>
              </a:ext>
            </a:extLst>
          </p:cNvPr>
          <p:cNvPicPr>
            <a:picLocks noChangeAspect="1"/>
          </p:cNvPicPr>
          <p:nvPr/>
        </p:nvPicPr>
        <p:blipFill>
          <a:blip r:embed="rId3"/>
          <a:stretch>
            <a:fillRect/>
          </a:stretch>
        </p:blipFill>
        <p:spPr>
          <a:xfrm>
            <a:off x="1903615" y="2510989"/>
            <a:ext cx="5827231" cy="3657762"/>
          </a:xfrm>
          <a:prstGeom prst="rect">
            <a:avLst/>
          </a:prstGeom>
        </p:spPr>
      </p:pic>
      <p:pic>
        <p:nvPicPr>
          <p:cNvPr id="11" name="Picture 10">
            <a:extLst>
              <a:ext uri="{FF2B5EF4-FFF2-40B4-BE49-F238E27FC236}">
                <a16:creationId xmlns:a16="http://schemas.microsoft.com/office/drawing/2014/main" id="{CCA2FF81-2454-4A36-B7C1-A138C4B3AB98}"/>
              </a:ext>
            </a:extLst>
          </p:cNvPr>
          <p:cNvPicPr>
            <a:picLocks noChangeAspect="1"/>
          </p:cNvPicPr>
          <p:nvPr/>
        </p:nvPicPr>
        <p:blipFill>
          <a:blip r:embed="rId4"/>
          <a:stretch>
            <a:fillRect/>
          </a:stretch>
        </p:blipFill>
        <p:spPr>
          <a:xfrm>
            <a:off x="7817454" y="3196223"/>
            <a:ext cx="2357525" cy="964695"/>
          </a:xfrm>
          <a:prstGeom prst="rect">
            <a:avLst/>
          </a:prstGeom>
        </p:spPr>
      </p:pic>
      <p:sp>
        <p:nvSpPr>
          <p:cNvPr id="12" name="TextBox 11">
            <a:extLst>
              <a:ext uri="{FF2B5EF4-FFF2-40B4-BE49-F238E27FC236}">
                <a16:creationId xmlns:a16="http://schemas.microsoft.com/office/drawing/2014/main" id="{23C3380B-2C45-4BAD-8C1F-1B7E22221D17}"/>
              </a:ext>
            </a:extLst>
          </p:cNvPr>
          <p:cNvSpPr txBox="1"/>
          <p:nvPr/>
        </p:nvSpPr>
        <p:spPr>
          <a:xfrm>
            <a:off x="7883129" y="4160918"/>
            <a:ext cx="415658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Built in testing support</a:t>
            </a:r>
          </a:p>
          <a:p>
            <a:pPr marL="285750" indent="-285750">
              <a:buFont typeface="Arial" panose="020B0604020202020204" pitchFamily="34" charset="0"/>
              <a:buChar char="•"/>
            </a:pPr>
            <a:r>
              <a:rPr lang="en-US" dirty="0"/>
              <a:t>Simple unit test execution via “ng test”</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1A384B5A-7838-40E7-9773-8ECB73ACC83B}"/>
              </a:ext>
            </a:extLst>
          </p:cNvPr>
          <p:cNvSpPr/>
          <p:nvPr/>
        </p:nvSpPr>
        <p:spPr>
          <a:xfrm>
            <a:off x="1810327" y="1978619"/>
            <a:ext cx="9956800" cy="646331"/>
          </a:xfrm>
          <a:prstGeom prst="rect">
            <a:avLst/>
          </a:prstGeom>
        </p:spPr>
        <p:txBody>
          <a:bodyPr wrap="square">
            <a:spAutoFit/>
          </a:bodyPr>
          <a:lstStyle/>
          <a:p>
            <a:pPr marL="285750" indent="-285750">
              <a:buFont typeface="Arial" panose="020B0604020202020204" pitchFamily="34" charset="0"/>
              <a:buChar char="•"/>
            </a:pPr>
            <a:r>
              <a:rPr lang="en-US" dirty="0"/>
              <a:t>Angular is a JavaScript based client-side framework for building performant web apps</a:t>
            </a:r>
          </a:p>
          <a:p>
            <a:pPr marL="285750" indent="-285750">
              <a:buFont typeface="Arial" panose="020B0604020202020204" pitchFamily="34" charset="0"/>
              <a:buChar char="•"/>
            </a:pPr>
            <a:r>
              <a:rPr lang="en-US" dirty="0"/>
              <a:t>A fully functioning starter application can be created with a single command: ng new project-name</a:t>
            </a: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BBF6FB1C-4D41-4BFD-8B89-FC041E87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097AA63F-365D-469C-AD17-98E515D1A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E7C58C4-F055-4185-8854-88178EC38AFF}"/>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Automated documentation</a:t>
            </a:r>
            <a:endParaRPr lang="en-US" sz="4000" dirty="0"/>
          </a:p>
        </p:txBody>
      </p:sp>
      <p:sp>
        <p:nvSpPr>
          <p:cNvPr id="9" name="Rectangle: Rounded Corners 8">
            <a:extLst>
              <a:ext uri="{FF2B5EF4-FFF2-40B4-BE49-F238E27FC236}">
                <a16:creationId xmlns:a16="http://schemas.microsoft.com/office/drawing/2014/main" id="{46693CBA-8CE9-49E4-B8AF-B3ECD363C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66AEFC01-E2BC-438B-9AA5-CE4763115202}"/>
              </a:ext>
            </a:extLst>
          </p:cNvPr>
          <p:cNvPicPr>
            <a:picLocks noChangeAspect="1"/>
          </p:cNvPicPr>
          <p:nvPr/>
        </p:nvPicPr>
        <p:blipFill>
          <a:blip r:embed="rId3"/>
          <a:stretch>
            <a:fillRect/>
          </a:stretch>
        </p:blipFill>
        <p:spPr>
          <a:xfrm>
            <a:off x="3298184" y="3137361"/>
            <a:ext cx="5595632" cy="3388323"/>
          </a:xfrm>
          <a:prstGeom prst="rect">
            <a:avLst/>
          </a:prstGeom>
        </p:spPr>
      </p:pic>
      <p:sp>
        <p:nvSpPr>
          <p:cNvPr id="11" name="TextBox 10">
            <a:extLst>
              <a:ext uri="{FF2B5EF4-FFF2-40B4-BE49-F238E27FC236}">
                <a16:creationId xmlns:a16="http://schemas.microsoft.com/office/drawing/2014/main" id="{626FDD20-19A5-4EFD-9E1D-4170935A1596}"/>
              </a:ext>
            </a:extLst>
          </p:cNvPr>
          <p:cNvSpPr txBox="1"/>
          <p:nvPr/>
        </p:nvSpPr>
        <p:spPr>
          <a:xfrm>
            <a:off x="1789032" y="2077770"/>
            <a:ext cx="68007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Project</a:t>
            </a:r>
            <a:r>
              <a:rPr lang="en-US" i="1" dirty="0"/>
              <a:t> </a:t>
            </a:r>
            <a:r>
              <a:rPr lang="en-US" dirty="0"/>
              <a:t>documentation via </a:t>
            </a:r>
            <a:r>
              <a:rPr lang="en-US" dirty="0" err="1"/>
              <a:t>Compodoc</a:t>
            </a:r>
            <a:endParaRPr lang="en-US" dirty="0"/>
          </a:p>
          <a:p>
            <a:pPr marL="285750" indent="-285750">
              <a:buFont typeface="Arial" panose="020B0604020202020204" pitchFamily="34" charset="0"/>
              <a:buChar char="•"/>
            </a:pPr>
            <a:r>
              <a:rPr lang="en-US" dirty="0"/>
              <a:t>Code and comments are parsed for full documentation coverage</a:t>
            </a:r>
          </a:p>
          <a:p>
            <a:pPr marL="285750" indent="-285750">
              <a:buFont typeface="Arial" panose="020B0604020202020204" pitchFamily="34" charset="0"/>
              <a:buChar char="•"/>
            </a:pPr>
            <a:r>
              <a:rPr lang="en-US" dirty="0"/>
              <a:t>Documentation is part of the software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7D444B0-1D69-4FFB-81FC-7C3A3FDFD5A0}"/>
              </a:ext>
            </a:extLst>
          </p:cNvPr>
          <p:cNvSpPr txBox="1"/>
          <p:nvPr/>
        </p:nvSpPr>
        <p:spPr>
          <a:xfrm>
            <a:off x="1265382" y="2438400"/>
            <a:ext cx="10233891" cy="3139321"/>
          </a:xfrm>
          <a:prstGeom prst="rect">
            <a:avLst/>
          </a:prstGeom>
          <a:noFill/>
        </p:spPr>
        <p:txBody>
          <a:bodyPr wrap="square" rtlCol="0">
            <a:spAutoFit/>
          </a:bodyPr>
          <a:lstStyle/>
          <a:p>
            <a:r>
              <a:rPr lang="en-US" dirty="0"/>
              <a:t>Requirements for the tool selection:</a:t>
            </a:r>
          </a:p>
          <a:p>
            <a:pPr marL="285750" indent="-285750">
              <a:buFont typeface="Arial" panose="020B0604020202020204" pitchFamily="34" charset="0"/>
              <a:buChar char="•"/>
            </a:pPr>
            <a:r>
              <a:rPr lang="en-US" dirty="0"/>
              <a:t>Shows vulnerabilities (password, security, etc.)</a:t>
            </a:r>
          </a:p>
          <a:p>
            <a:pPr marL="285750" indent="-285750">
              <a:buFont typeface="Arial" panose="020B0604020202020204" pitchFamily="34" charset="0"/>
              <a:buChar char="•"/>
            </a:pPr>
            <a:r>
              <a:rPr lang="en-US" dirty="0"/>
              <a:t>Safeguards for open source code and tools (no backdoors)</a:t>
            </a:r>
          </a:p>
          <a:p>
            <a:pPr marL="285750" indent="-285750">
              <a:buFont typeface="Arial" panose="020B0604020202020204" pitchFamily="34" charset="0"/>
              <a:buChar char="•"/>
            </a:pPr>
            <a:r>
              <a:rPr lang="en-US" dirty="0"/>
              <a:t>Integrates with all functions within the pipeline</a:t>
            </a:r>
          </a:p>
          <a:p>
            <a:endParaRPr lang="en-US" dirty="0"/>
          </a:p>
          <a:p>
            <a:r>
              <a:rPr lang="en-US" dirty="0"/>
              <a:t>Options that are currently in review for Angular code:</a:t>
            </a:r>
          </a:p>
          <a:p>
            <a:pPr marL="285750" indent="-285750">
              <a:buFont typeface="Arial" panose="020B0604020202020204" pitchFamily="34" charset="0"/>
              <a:buChar char="•"/>
            </a:pPr>
            <a:r>
              <a:rPr lang="en-US" dirty="0" err="1"/>
              <a:t>Synk</a:t>
            </a:r>
            <a:endParaRPr lang="en-US" dirty="0"/>
          </a:p>
          <a:p>
            <a:pPr marL="285750" indent="-285750">
              <a:buFont typeface="Arial" panose="020B0604020202020204" pitchFamily="34" charset="0"/>
              <a:buChar char="•"/>
            </a:pPr>
            <a:r>
              <a:rPr lang="en-US" dirty="0"/>
              <a:t>SonarQube</a:t>
            </a:r>
          </a:p>
          <a:p>
            <a:pPr marL="285750" indent="-285750">
              <a:buFont typeface="Arial" panose="020B0604020202020204" pitchFamily="34" charset="0"/>
              <a:buChar char="•"/>
            </a:pPr>
            <a:r>
              <a:rPr lang="en-US" dirty="0" err="1"/>
              <a:t>VeraCode</a:t>
            </a:r>
            <a:endParaRPr lang="en-US" dirty="0"/>
          </a:p>
          <a:p>
            <a:pPr marL="285750" indent="-285750">
              <a:buFont typeface="Arial" panose="020B0604020202020204" pitchFamily="34" charset="0"/>
              <a:buChar char="•"/>
            </a:pPr>
            <a:endParaRPr lang="en-US" dirty="0"/>
          </a:p>
          <a:p>
            <a:r>
              <a:rPr lang="en-US" dirty="0"/>
              <a:t>These cover Static and Dynamic Security Testing  (SAST and DAST)</a:t>
            </a: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3255</Words>
  <Application>Microsoft Office PowerPoint</Application>
  <PresentationFormat>Widescreen</PresentationFormat>
  <Paragraphs>446</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Questions?</vt:lpstr>
      <vt:lpstr>Appendix</vt:lpstr>
      <vt:lpstr>Change/Release Management</vt:lpstr>
      <vt:lpstr>Mock-ups – Login Page</vt:lpstr>
      <vt:lpstr>Mock-ups – Student Home Page</vt:lpstr>
      <vt:lpstr>Mock-ups – Professor Home Page</vt:lpstr>
      <vt:lpstr>Mock-ups – Local Business Home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2020-06-19T14:57:21Z</dcterms:modified>
</cp:coreProperties>
</file>