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66" r:id="rId6"/>
    <p:sldId id="270" r:id="rId7"/>
    <p:sldId id="267" r:id="rId8"/>
    <p:sldId id="271" r:id="rId9"/>
    <p:sldId id="277" r:id="rId10"/>
    <p:sldId id="282" r:id="rId11"/>
    <p:sldId id="278" r:id="rId12"/>
    <p:sldId id="279" r:id="rId13"/>
    <p:sldId id="273" r:id="rId14"/>
    <p:sldId id="272" r:id="rId15"/>
    <p:sldId id="274" r:id="rId16"/>
    <p:sldId id="276" r:id="rId17"/>
    <p:sldId id="275" r:id="rId18"/>
    <p:sldId id="280" r:id="rId19"/>
    <p:sldId id="281"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0" d="100"/>
          <a:sy n="80" d="100"/>
        </p:scale>
        <p:origin x="58" y="12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6/18/2020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0257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699864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9457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0163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8281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434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9132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codebuild/latest/userguide/build-spec-ref.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9541D1AC-EC5A-4D3E-A0C4-7747BACB8150}"/>
              </a:ext>
            </a:extLst>
          </p:cNvPr>
          <p:cNvSpPr txBox="1"/>
          <p:nvPr/>
        </p:nvSpPr>
        <p:spPr>
          <a:xfrm>
            <a:off x="535709" y="1910772"/>
            <a:ext cx="11591635" cy="5324535"/>
          </a:xfrm>
          <a:prstGeom prst="rect">
            <a:avLst/>
          </a:prstGeom>
          <a:noFill/>
        </p:spPr>
        <p:txBody>
          <a:bodyPr wrap="square" rtlCol="0">
            <a:spAutoFit/>
          </a:bodyPr>
          <a:lstStyle/>
          <a:p>
            <a:pPr marL="285750" indent="-285750">
              <a:buFont typeface="Arial" panose="020B0604020202020204" pitchFamily="34" charset="0"/>
              <a:buChar char="•"/>
            </a:pPr>
            <a:r>
              <a:rPr lang="en-US" sz="1700" dirty="0"/>
              <a:t>IAM users are granted the least privilege access and added to user groups that were related to their job function, instead of granting individual permissions.</a:t>
            </a:r>
          </a:p>
          <a:p>
            <a:pPr marL="742950" lvl="1" indent="-285750">
              <a:buFont typeface="Arial" panose="020B0604020202020204" pitchFamily="34" charset="0"/>
              <a:buChar char="•"/>
            </a:pPr>
            <a:r>
              <a:rPr lang="en-US" sz="1700" dirty="0"/>
              <a:t>We utilized user groups for more streamlined access management. If needed, changes can be made at the group level in one-place.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AWS defined access level classifications for the actions in a services as:</a:t>
            </a:r>
          </a:p>
          <a:p>
            <a:pPr marL="742950" lvl="1" indent="-285750">
              <a:buFont typeface="Arial" panose="020B0604020202020204" pitchFamily="34" charset="0"/>
              <a:buChar char="•"/>
            </a:pPr>
            <a:r>
              <a:rPr lang="en-US" sz="1700" b="1" dirty="0"/>
              <a:t>List</a:t>
            </a:r>
            <a:r>
              <a:rPr lang="en-US" sz="1700" dirty="0"/>
              <a:t>: permission to list  resources within a service to determine if an object exists, but cannot see the contents of the resource</a:t>
            </a:r>
          </a:p>
          <a:p>
            <a:pPr marL="742950" lvl="1" indent="-285750">
              <a:buFont typeface="Arial" panose="020B0604020202020204" pitchFamily="34" charset="0"/>
              <a:buChar char="•"/>
            </a:pPr>
            <a:r>
              <a:rPr lang="en-US" sz="1700" b="1" dirty="0"/>
              <a:t>Read</a:t>
            </a:r>
            <a:r>
              <a:rPr lang="en-US" sz="1700" dirty="0"/>
              <a:t>: read only permission, cannot edit the contents or attributes in the service</a:t>
            </a:r>
          </a:p>
          <a:p>
            <a:pPr marL="742950" lvl="1" indent="-285750">
              <a:buFont typeface="Arial" panose="020B0604020202020204" pitchFamily="34" charset="0"/>
              <a:buChar char="•"/>
            </a:pPr>
            <a:r>
              <a:rPr lang="en-US" sz="1700" b="1" dirty="0"/>
              <a:t>Write</a:t>
            </a:r>
            <a:r>
              <a:rPr lang="en-US" sz="1700" dirty="0"/>
              <a:t>: permission to create, delete, and modify  resources in the service</a:t>
            </a:r>
          </a:p>
          <a:p>
            <a:pPr marL="742950" lvl="1" indent="-285750">
              <a:buFont typeface="Arial" panose="020B0604020202020204" pitchFamily="34" charset="0"/>
              <a:buChar char="•"/>
            </a:pPr>
            <a:r>
              <a:rPr lang="en-US" sz="1700" b="1" dirty="0"/>
              <a:t>Tagging</a:t>
            </a:r>
            <a:r>
              <a:rPr lang="en-US" sz="1700" dirty="0"/>
              <a:t>: permission to perform actions that only change the state of the resource tags</a:t>
            </a:r>
          </a:p>
          <a:p>
            <a:pPr marL="742950" lvl="1" indent="-285750">
              <a:buFont typeface="Arial" panose="020B0604020202020204" pitchFamily="34" charset="0"/>
              <a:buChar char="•"/>
            </a:pPr>
            <a:r>
              <a:rPr lang="en-US" sz="1700" b="1" dirty="0"/>
              <a:t>Permissions Management</a:t>
            </a:r>
            <a:r>
              <a:rPr lang="en-US" sz="1700" dirty="0"/>
              <a:t>: permission to grant or modify resource permissions in a service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following groups would be created: Admin, Developer, User</a:t>
            </a:r>
          </a:p>
          <a:p>
            <a:endParaRPr lang="en-US" sz="1700" dirty="0"/>
          </a:p>
          <a:p>
            <a:pPr marL="285750" indent="-285750">
              <a:buFont typeface="Arial" panose="020B0604020202020204" pitchFamily="34" charset="0"/>
              <a:buChar char="•"/>
            </a:pPr>
            <a:r>
              <a:rPr lang="en-US" sz="1700" dirty="0"/>
              <a:t>AWS Managed Policies would also be attached to each of the roles, as they are already available, and are maintained and updated by AWS.</a:t>
            </a:r>
          </a:p>
          <a:p>
            <a:endParaRPr lang="en-US" sz="1700" dirty="0"/>
          </a:p>
          <a:p>
            <a:r>
              <a:rPr lang="en-US" sz="1700" dirty="0"/>
              <a:t>Source: </a:t>
            </a:r>
            <a:r>
              <a:rPr lang="en-US" sz="1700" dirty="0">
                <a:hlinkClick r:id="rId3"/>
              </a:rPr>
              <a:t>https://docs.aws.amazon.com/IAM/latest/UserGuide/best-practices.html</a:t>
            </a:r>
            <a:endParaRPr lang="en-US" sz="1700" dirty="0"/>
          </a:p>
          <a:p>
            <a:endParaRPr lang="en-US" sz="1700" dirty="0"/>
          </a:p>
        </p:txBody>
      </p:sp>
    </p:spTree>
    <p:extLst>
      <p:ext uri="{BB962C8B-B14F-4D97-AF65-F5344CB8AC3E}">
        <p14:creationId xmlns:p14="http://schemas.microsoft.com/office/powerpoint/2010/main" val="27305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883BB1EE-B47C-4F88-9BD4-DD794BA5AECE}"/>
              </a:ext>
            </a:extLst>
          </p:cNvPr>
          <p:cNvSpPr txBox="1"/>
          <p:nvPr/>
        </p:nvSpPr>
        <p:spPr>
          <a:xfrm>
            <a:off x="443345" y="2179782"/>
            <a:ext cx="11305310" cy="4801314"/>
          </a:xfrm>
          <a:prstGeom prst="rect">
            <a:avLst/>
          </a:prstGeom>
          <a:noFill/>
        </p:spPr>
        <p:txBody>
          <a:bodyPr wrap="square" rtlCol="0">
            <a:spAutoFit/>
          </a:bodyPr>
          <a:lstStyle/>
          <a:p>
            <a:r>
              <a:rPr lang="en-US" dirty="0"/>
              <a:t>For performance testing our Angular application code, we have chosen to use Apache JMeter.</a:t>
            </a:r>
          </a:p>
          <a:p>
            <a:endParaRPr lang="en-US" dirty="0"/>
          </a:p>
          <a:p>
            <a:r>
              <a:rPr lang="en-US" dirty="0"/>
              <a:t>JMeter is an open-source tool that is a Java application designed to load test functional behavior and measure performance. </a:t>
            </a:r>
          </a:p>
          <a:p>
            <a:pPr marL="742950" lvl="1" indent="-285750">
              <a:buFont typeface="Arial" panose="020B0604020202020204" pitchFamily="34" charset="0"/>
              <a:buChar char="•"/>
            </a:pPr>
            <a:r>
              <a:rPr lang="en-US" i="1" dirty="0"/>
              <a:t>It can test performance on static and dynamic resources, Web dynamic applications</a:t>
            </a:r>
          </a:p>
          <a:p>
            <a:pPr marL="742950" lvl="1" indent="-285750">
              <a:buFont typeface="Arial" panose="020B0604020202020204" pitchFamily="34" charset="0"/>
              <a:buChar char="•"/>
            </a:pPr>
            <a:r>
              <a:rPr lang="en-US" i="1" dirty="0"/>
              <a:t>It can simulate a heavy load on a server, group of servers, network or object to test its strength or to analyze overall performance under different load types</a:t>
            </a:r>
          </a:p>
          <a:p>
            <a:pPr marL="742950" lvl="1" indent="-285750">
              <a:buFont typeface="Arial" panose="020B0604020202020204" pitchFamily="34" charset="0"/>
              <a:buChar char="•"/>
            </a:pPr>
            <a:endParaRPr lang="en-US" dirty="0"/>
          </a:p>
          <a:p>
            <a:r>
              <a:rPr lang="en-US" dirty="0"/>
              <a:t>According to our research, it is the most friendly option for beginners.</a:t>
            </a:r>
          </a:p>
          <a:p>
            <a:pPr marL="742950" lvl="1" indent="-285750">
              <a:buFont typeface="Arial" panose="020B0604020202020204" pitchFamily="34" charset="0"/>
              <a:buChar char="•"/>
            </a:pPr>
            <a:r>
              <a:rPr lang="en-US" dirty="0"/>
              <a:t>There is no programming language knowledge required; test cases can be created in GUI form</a:t>
            </a:r>
          </a:p>
          <a:p>
            <a:pPr marL="742950" lvl="1" indent="-285750">
              <a:buFont typeface="Arial" panose="020B0604020202020204" pitchFamily="34" charset="0"/>
              <a:buChar char="•"/>
            </a:pPr>
            <a:endParaRPr lang="en-US" dirty="0"/>
          </a:p>
          <a:p>
            <a:r>
              <a:rPr lang="en-US" dirty="0"/>
              <a:t>While there are several open source tools available to test Angular applications, Apache JMeter was chosen based on the cost and availability, shorter learning curve, and the functionality it provides. A close second tool was Selenium, which provided many of the same features as Apache JMeter, but did not offer the same accuracy.</a:t>
            </a:r>
          </a:p>
          <a:p>
            <a:endParaRPr lang="en-US" dirty="0"/>
          </a:p>
          <a:p>
            <a:r>
              <a:rPr lang="en-US" dirty="0"/>
              <a:t>Source: </a:t>
            </a:r>
            <a:r>
              <a:rPr lang="en-US" dirty="0">
                <a:hlinkClick r:id="rId3"/>
              </a:rPr>
              <a:t>https://jmeter.apache.org/index.html</a:t>
            </a:r>
            <a:endParaRPr lang="en-US" dirty="0"/>
          </a:p>
          <a:p>
            <a:endParaRPr lang="en-US" dirty="0"/>
          </a:p>
        </p:txBody>
      </p:sp>
    </p:spTree>
    <p:extLst>
      <p:ext uri="{BB962C8B-B14F-4D97-AF65-F5344CB8AC3E}">
        <p14:creationId xmlns:p14="http://schemas.microsoft.com/office/powerpoint/2010/main" val="5277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Tree>
    <p:extLst>
      <p:ext uri="{BB962C8B-B14F-4D97-AF65-F5344CB8AC3E}">
        <p14:creationId xmlns:p14="http://schemas.microsoft.com/office/powerpoint/2010/main" val="51299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D957DA-20B5-425F-8107-70B33683D008}"/>
              </a:ext>
            </a:extLst>
          </p:cNvPr>
          <p:cNvPicPr>
            <a:picLocks noChangeAspect="1"/>
          </p:cNvPicPr>
          <p:nvPr/>
        </p:nvPicPr>
        <p:blipFill>
          <a:blip r:embed="rId2"/>
          <a:stretch>
            <a:fillRect/>
          </a:stretch>
        </p:blipFill>
        <p:spPr>
          <a:xfrm>
            <a:off x="5549735" y="283944"/>
            <a:ext cx="4381005" cy="3052506"/>
          </a:xfrm>
          <a:prstGeom prst="rect">
            <a:avLst/>
          </a:prstGeom>
        </p:spPr>
      </p:pic>
      <p:pic>
        <p:nvPicPr>
          <p:cNvPr id="5" name="Picture 4">
            <a:extLst>
              <a:ext uri="{FF2B5EF4-FFF2-40B4-BE49-F238E27FC236}">
                <a16:creationId xmlns:a16="http://schemas.microsoft.com/office/drawing/2014/main" id="{C163E8EA-8E86-4750-AAD1-89302E978901}"/>
              </a:ext>
            </a:extLst>
          </p:cNvPr>
          <p:cNvPicPr>
            <a:picLocks noChangeAspect="1"/>
          </p:cNvPicPr>
          <p:nvPr/>
        </p:nvPicPr>
        <p:blipFill>
          <a:blip r:embed="rId3"/>
          <a:stretch>
            <a:fillRect/>
          </a:stretch>
        </p:blipFill>
        <p:spPr>
          <a:xfrm>
            <a:off x="2388919" y="3521551"/>
            <a:ext cx="6915398" cy="2949481"/>
          </a:xfrm>
          <a:prstGeom prst="rect">
            <a:avLst/>
          </a:prstGeom>
        </p:spPr>
      </p:pic>
      <p:pic>
        <p:nvPicPr>
          <p:cNvPr id="6" name="Picture 5">
            <a:extLst>
              <a:ext uri="{FF2B5EF4-FFF2-40B4-BE49-F238E27FC236}">
                <a16:creationId xmlns:a16="http://schemas.microsoft.com/office/drawing/2014/main" id="{D7540EB3-365D-4B5D-AB41-6C01469E3CB0}"/>
              </a:ext>
            </a:extLst>
          </p:cNvPr>
          <p:cNvPicPr>
            <a:picLocks noChangeAspect="1"/>
          </p:cNvPicPr>
          <p:nvPr/>
        </p:nvPicPr>
        <p:blipFill>
          <a:blip r:embed="rId4"/>
          <a:stretch>
            <a:fillRect/>
          </a:stretch>
        </p:blipFill>
        <p:spPr>
          <a:xfrm>
            <a:off x="2025654" y="1042988"/>
            <a:ext cx="2819400" cy="1590675"/>
          </a:xfrm>
          <a:prstGeom prst="rect">
            <a:avLst/>
          </a:prstGeom>
        </p:spPr>
      </p:pic>
    </p:spTree>
    <p:extLst>
      <p:ext uri="{BB962C8B-B14F-4D97-AF65-F5344CB8AC3E}">
        <p14:creationId xmlns:p14="http://schemas.microsoft.com/office/powerpoint/2010/main" val="51902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89304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5078313"/>
          </a:xfrm>
          <a:prstGeom prst="rect">
            <a:avLst/>
          </a:prstGeom>
          <a:noFill/>
        </p:spPr>
        <p:txBody>
          <a:bodyPr wrap="square" rtlCol="0">
            <a:spAutoFit/>
          </a:bodyPr>
          <a:lstStyle/>
          <a:p>
            <a:r>
              <a:rPr lang="en-US" dirty="0"/>
              <a:t>Elastic Beanstalk</a:t>
            </a:r>
          </a:p>
          <a:p>
            <a:pPr marL="285750" indent="-285750">
              <a:buFont typeface="Arial" panose="020B0604020202020204" pitchFamily="34" charset="0"/>
              <a:buChar char="•"/>
            </a:pPr>
            <a:r>
              <a:rPr lang="en-US" dirty="0"/>
              <a:t>PaaS</a:t>
            </a:r>
          </a:p>
          <a:p>
            <a:pPr marL="285750" indent="-285750">
              <a:buFont typeface="Arial" panose="020B0604020202020204" pitchFamily="34" charset="0"/>
              <a:buChar char="•"/>
            </a:pPr>
            <a:r>
              <a:rPr lang="en-US" dirty="0"/>
              <a:t>Auto scaling, load balancing, health monitoring, configurable critical updates</a:t>
            </a:r>
          </a:p>
          <a:p>
            <a:pPr marL="285750" indent="-285750">
              <a:buFont typeface="Arial" panose="020B0604020202020204" pitchFamily="34" charset="0"/>
              <a:buChar char="•"/>
            </a:pPr>
            <a:r>
              <a:rPr lang="en-US" dirty="0"/>
              <a:t>Nginx, Node JS</a:t>
            </a:r>
          </a:p>
          <a:p>
            <a:pPr marL="285750" indent="-285750">
              <a:buFont typeface="Arial" panose="020B0604020202020204" pitchFamily="34" charset="0"/>
              <a:buChar char="•"/>
            </a:pPr>
            <a:r>
              <a:rPr lang="en-US" dirty="0"/>
              <a:t>Uses CloudFormation</a:t>
            </a:r>
          </a:p>
          <a:p>
            <a:pPr marL="285750" indent="-285750">
              <a:buFont typeface="Arial" panose="020B0604020202020204" pitchFamily="34" charset="0"/>
              <a:buChar char="•"/>
            </a:pPr>
            <a:r>
              <a:rPr lang="en-US" dirty="0"/>
              <a:t>One application, multiple Cloned environments</a:t>
            </a:r>
          </a:p>
          <a:p>
            <a:pPr marL="285750" indent="-285750">
              <a:buFont typeface="Arial" panose="020B0604020202020204" pitchFamily="34" charset="0"/>
              <a:buChar char="•"/>
            </a:pPr>
            <a:r>
              <a:rPr lang="en-US" dirty="0"/>
              <a:t>Template can be checked into GitHub for provisioning other environments</a:t>
            </a:r>
          </a:p>
          <a:p>
            <a:pPr marL="285750" indent="-285750">
              <a:buFont typeface="Arial" panose="020B0604020202020204" pitchFamily="34" charset="0"/>
              <a:buChar char="•"/>
            </a:pPr>
            <a:r>
              <a:rPr lang="en-US" dirty="0"/>
              <a:t>Used with </a:t>
            </a:r>
            <a:r>
              <a:rPr lang="en-US" dirty="0" err="1"/>
              <a:t>CodePipeline</a:t>
            </a:r>
            <a:endParaRPr lang="en-US" dirty="0"/>
          </a:p>
          <a:p>
            <a:pPr marL="285750" indent="-285750">
              <a:buFont typeface="Arial" panose="020B0604020202020204" pitchFamily="34" charset="0"/>
              <a:buChar char="•"/>
            </a:pPr>
            <a:endParaRPr lang="en-US" dirty="0"/>
          </a:p>
          <a:p>
            <a:r>
              <a:rPr lang="en-US" dirty="0"/>
              <a:t>Stand alone EC2 instance using LAMP technology</a:t>
            </a:r>
          </a:p>
          <a:p>
            <a:pPr marL="285750" indent="-285750">
              <a:buFont typeface="Arial" panose="020B0604020202020204" pitchFamily="34" charset="0"/>
              <a:buChar char="•"/>
            </a:pPr>
            <a:r>
              <a:rPr lang="en-US" dirty="0"/>
              <a:t>Linux, Apache, </a:t>
            </a:r>
            <a:r>
              <a:rPr lang="en-US" dirty="0" err="1"/>
              <a:t>Mysql</a:t>
            </a:r>
            <a:r>
              <a:rPr lang="en-US" dirty="0"/>
              <a:t>/MariaDB, PHP, Angular, Node JS</a:t>
            </a:r>
          </a:p>
          <a:p>
            <a:pPr marL="285750" indent="-285750">
              <a:buFont typeface="Arial" panose="020B0604020202020204" pitchFamily="34" charset="0"/>
              <a:buChar char="•"/>
            </a:pPr>
            <a:r>
              <a:rPr lang="en-US" dirty="0"/>
              <a:t>Used with Code Deploy</a:t>
            </a:r>
          </a:p>
          <a:p>
            <a:pPr marL="285750" indent="-285750">
              <a:buFont typeface="Arial" panose="020B0604020202020204" pitchFamily="34" charset="0"/>
              <a:buChar char="•"/>
            </a:pPr>
            <a:endParaRPr lang="en-US" dirty="0"/>
          </a:p>
          <a:p>
            <a:r>
              <a:rPr lang="en-US" dirty="0"/>
              <a:t>S3 bucket</a:t>
            </a:r>
          </a:p>
          <a:p>
            <a:pPr marL="285750" indent="-285750">
              <a:buFont typeface="Arial" panose="020B0604020202020204" pitchFamily="34" charset="0"/>
              <a:buChar char="•"/>
            </a:pPr>
            <a:r>
              <a:rPr lang="en-US" dirty="0"/>
              <a:t>Static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1084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 useBgFill="1">
        <p:nvSpPr>
          <p:cNvPr id="11" name="Rectangle 10">
            <a:extLst>
              <a:ext uri="{FF2B5EF4-FFF2-40B4-BE49-F238E27FC236}">
                <a16:creationId xmlns:a16="http://schemas.microsoft.com/office/drawing/2014/main" id="{3F0B700A-1508-4097-A8C8-8A474BB0C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7E4FDD61-6761-4F50-8A17-F88F5C26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D21650C2-4448-4869-8636-550B6AF58D81}"/>
              </a:ext>
            </a:extLst>
          </p:cNvPr>
          <p:cNvSpPr txBox="1">
            <a:spLocks/>
          </p:cNvSpPr>
          <p:nvPr/>
        </p:nvSpPr>
        <p:spPr>
          <a:xfrm>
            <a:off x="2160197"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Automated Pipeline</a:t>
            </a:r>
            <a:endParaRPr lang="en-US" sz="4000" dirty="0"/>
          </a:p>
        </p:txBody>
      </p:sp>
      <p:sp>
        <p:nvSpPr>
          <p:cNvPr id="14" name="Rectangle: Rounded Corners 13">
            <a:extLst>
              <a:ext uri="{FF2B5EF4-FFF2-40B4-BE49-F238E27FC236}">
                <a16:creationId xmlns:a16="http://schemas.microsoft.com/office/drawing/2014/main" id="{BE88FAD3-CB4F-403F-9CCE-61E433CDD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995FEE27-0AFE-4B0B-8C9F-E7D391128E82}"/>
              </a:ext>
            </a:extLst>
          </p:cNvPr>
          <p:cNvSpPr txBox="1"/>
          <p:nvPr/>
        </p:nvSpPr>
        <p:spPr>
          <a:xfrm>
            <a:off x="1704109" y="1929448"/>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10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6082112" y="3333750"/>
            <a:ext cx="5224064" cy="1754326"/>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33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a:solidFill>
                  <a:schemeClr val="tx1"/>
                </a:solidFill>
                <a:latin typeface="+mj-lt"/>
                <a:ea typeface="+mj-ea"/>
                <a:cs typeface="+mj-cs"/>
              </a:rPr>
              <a:t>Key Project Components</a:t>
            </a:r>
          </a:p>
        </p:txBody>
      </p:sp>
      <p:sp>
        <p:nvSpPr>
          <p:cNvPr id="5" name="TextBox 4">
            <a:extLst>
              <a:ext uri="{FF2B5EF4-FFF2-40B4-BE49-F238E27FC236}">
                <a16:creationId xmlns:a16="http://schemas.microsoft.com/office/drawing/2014/main" id="{B91596C9-FAE5-4736-ADAF-DA6854F51C54}"/>
              </a:ext>
            </a:extLst>
          </p:cNvPr>
          <p:cNvSpPr txBox="1"/>
          <p:nvPr/>
        </p:nvSpPr>
        <p:spPr>
          <a:xfrm>
            <a:off x="8610600" y="1933574"/>
            <a:ext cx="2686812" cy="2990849"/>
          </a:xfrm>
          <a:prstGeom prst="rect">
            <a:avLst/>
          </a:prstGeom>
        </p:spPr>
        <p:txBody>
          <a:bodyPr vert="horz" lIns="91440" tIns="45720" rIns="91440" bIns="45720" rtlCol="0" anchor="ctr">
            <a:normAutofit/>
          </a:bodyPr>
          <a:lstStyle/>
          <a:p>
            <a:pPr>
              <a:lnSpc>
                <a:spcPct val="90000"/>
              </a:lnSpc>
              <a:spcBef>
                <a:spcPts val="1000"/>
              </a:spcBef>
            </a:pPr>
            <a:r>
              <a:rPr lang="en-US" sz="2800" kern="1200" dirty="0">
                <a:solidFill>
                  <a:schemeClr val="tx1"/>
                </a:solidFill>
                <a:latin typeface="+mn-lt"/>
                <a:ea typeface="+mn-ea"/>
                <a:cs typeface="+mn-cs"/>
              </a:rPr>
              <a:t>The following components will be implemented in later phases of the project.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Trello</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6" name="Picture 5" descr="A screenshot of a social media post&#10;&#10;Description automatically generated">
            <a:extLst>
              <a:ext uri="{FF2B5EF4-FFF2-40B4-BE49-F238E27FC236}">
                <a16:creationId xmlns:a16="http://schemas.microsoft.com/office/drawing/2014/main" id="{F7E5E7B0-38FF-4B8A-949A-DF3F8ECE8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259" y="2205038"/>
            <a:ext cx="5657015" cy="4246933"/>
          </a:xfrm>
          <a:prstGeom prst="rect">
            <a:avLst/>
          </a:prstGeom>
        </p:spPr>
      </p:pic>
      <p:pic>
        <p:nvPicPr>
          <p:cNvPr id="7" name="Content Placeholder 4" descr="A screenshot of a cell phone&#10;&#10;Description automatically generated">
            <a:extLst>
              <a:ext uri="{FF2B5EF4-FFF2-40B4-BE49-F238E27FC236}">
                <a16:creationId xmlns:a16="http://schemas.microsoft.com/office/drawing/2014/main" id="{D63F2D1F-9BF3-4BB5-85F9-127C38152ED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04001" y="2238454"/>
            <a:ext cx="5234740" cy="4213517"/>
          </a:xfrm>
        </p:spPr>
      </p:pic>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GitHub</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6" name="Picture 5" descr="A screenshot of a cell phone&#10;&#10;Description automatically generated">
            <a:extLst>
              <a:ext uri="{FF2B5EF4-FFF2-40B4-BE49-F238E27FC236}">
                <a16:creationId xmlns:a16="http://schemas.microsoft.com/office/drawing/2014/main" id="{2494C468-CB85-4FAD-8A0B-ABEFB3D96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462" y="1909811"/>
            <a:ext cx="2244373" cy="2525486"/>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08A6834D-41B8-4E9A-9149-6A8707440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138" y="2063116"/>
            <a:ext cx="5989125" cy="3469429"/>
          </a:xfrm>
          <a:prstGeom prst="rect">
            <a:avLst/>
          </a:prstGeom>
        </p:spPr>
      </p:pic>
      <p:pic>
        <p:nvPicPr>
          <p:cNvPr id="8" name="Content Placeholder 4" descr="A screenshot of a cell phone&#10;&#10;Description automatically generated">
            <a:extLst>
              <a:ext uri="{FF2B5EF4-FFF2-40B4-BE49-F238E27FC236}">
                <a16:creationId xmlns:a16="http://schemas.microsoft.com/office/drawing/2014/main" id="{E6E56C18-8DA2-46F3-96DF-E0363256A8A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0458" y="4588602"/>
            <a:ext cx="5084943" cy="2367298"/>
          </a:xfrm>
        </p:spPr>
      </p:pic>
      <p:sp>
        <p:nvSpPr>
          <p:cNvPr id="3" name="TextBox 2">
            <a:extLst>
              <a:ext uri="{FF2B5EF4-FFF2-40B4-BE49-F238E27FC236}">
                <a16:creationId xmlns:a16="http://schemas.microsoft.com/office/drawing/2014/main" id="{884CCC91-5C01-43E1-949E-61DA5809EACD}"/>
              </a:ext>
            </a:extLst>
          </p:cNvPr>
          <p:cNvSpPr txBox="1"/>
          <p:nvPr/>
        </p:nvSpPr>
        <p:spPr>
          <a:xfrm>
            <a:off x="314325" y="2063116"/>
            <a:ext cx="3058137" cy="646331"/>
          </a:xfrm>
          <a:prstGeom prst="rect">
            <a:avLst/>
          </a:prstGeom>
          <a:noFill/>
        </p:spPr>
        <p:txBody>
          <a:bodyPr wrap="square" rtlCol="0">
            <a:spAutoFit/>
          </a:bodyPr>
          <a:lstStyle/>
          <a:p>
            <a:r>
              <a:rPr lang="en-US" dirty="0"/>
              <a:t>GitHub is the repository used for code and documentation.</a:t>
            </a:r>
          </a:p>
        </p:txBody>
      </p:sp>
    </p:spTree>
    <p:extLst>
      <p:ext uri="{BB962C8B-B14F-4D97-AF65-F5344CB8AC3E}">
        <p14:creationId xmlns:p14="http://schemas.microsoft.com/office/powerpoint/2010/main" val="26296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Angular code build/Unit test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57673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Automated documentation</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28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8679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2388</Words>
  <Application>Microsoft Office PowerPoint</Application>
  <PresentationFormat>Widescreen</PresentationFormat>
  <Paragraphs>327</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Architectural Diagram</vt:lpstr>
      <vt:lpstr>Key Project Components</vt:lpstr>
      <vt:lpstr>Trello</vt:lpstr>
      <vt:lpstr>GitHub</vt:lpstr>
      <vt:lpstr>Angular code build/Unit test</vt:lpstr>
      <vt:lpstr>Automated documentation</vt:lpstr>
      <vt:lpstr>Code Scanning</vt:lpstr>
      <vt:lpstr>Security Roles</vt:lpstr>
      <vt:lpstr>Performance Testing</vt:lpstr>
      <vt:lpstr>AWS CodeBuild</vt:lpstr>
      <vt:lpstr>PowerPoint Presentation</vt:lpstr>
      <vt:lpstr>Mock-ups</vt:lpstr>
      <vt:lpstr>Mock-ups</vt:lpstr>
      <vt:lpstr>Mock-ups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2020-06-18T15:22:13Z</dcterms:modified>
</cp:coreProperties>
</file>